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1F5F430-C532-4CB3-9998-60DFC2E0977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380CCC8-DE6E-4020-BBD9-BF5AD7E3B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1F5F430-C532-4CB3-9998-60DFC2E0977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380CCC8-DE6E-4020-BBD9-BF5AD7E3B9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1F5F430-C532-4CB3-9998-60DFC2E0977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380CCC8-DE6E-4020-BBD9-BF5AD7E3B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5F430-C532-4CB3-9998-60DFC2E0977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0CCC8-DE6E-4020-BBD9-BF5AD7E3B9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5F430-C532-4CB3-9998-60DFC2E0977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0CCC8-DE6E-4020-BBD9-BF5AD7E3B9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1F5F430-C532-4CB3-9998-60DFC2E0977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380CCC8-DE6E-4020-BBD9-BF5AD7E3B9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5F430-C532-4CB3-9998-60DFC2E0977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0CCC8-DE6E-4020-BBD9-BF5AD7E3B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1F5F430-C532-4CB3-9998-60DFC2E0977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380CCC8-DE6E-4020-BBD9-BF5AD7E3B9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1F5F430-C532-4CB3-9998-60DFC2E0977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380CCC8-DE6E-4020-BBD9-BF5AD7E3B9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5F430-C532-4CB3-9998-60DFC2E0977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0CCC8-DE6E-4020-BBD9-BF5AD7E3B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5F430-C532-4CB3-9998-60DFC2E0977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0CCC8-DE6E-4020-BBD9-BF5AD7E3B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1F5F430-C532-4CB3-9998-60DFC2E0977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380CCC8-DE6E-4020-BBD9-BF5AD7E3B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 VY_32_INOVACE_02.03.20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závěrečným shrnutím celého tematického celku formou testu s nabídkou odpovědí (vždy pouze jedna odpověď je správná).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20. Opakování tematického celku - test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1. Cena je </a:t>
            </a:r>
          </a:p>
          <a:p>
            <a:pPr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a) dohodnutá částka mezi dodavatelem a    odběratelem</a:t>
            </a:r>
          </a:p>
          <a:p>
            <a:pPr lvl="0">
              <a:buNone/>
            </a:pPr>
            <a:r>
              <a:rPr lang="cs-CZ" dirty="0" smtClean="0"/>
              <a:t>b) dohodnutá částka za výrobek</a:t>
            </a:r>
          </a:p>
          <a:p>
            <a:pPr lvl="0">
              <a:buNone/>
            </a:pPr>
            <a:r>
              <a:rPr lang="cs-CZ" dirty="0" smtClean="0"/>
              <a:t>c) dohodnutá částka mezi dodavatelem a odběratelem za výrobek nebo službu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2. Který z níže uvedených popisů</a:t>
            </a:r>
          </a:p>
          <a:p>
            <a:pPr lvl="0">
              <a:buNone/>
            </a:pPr>
            <a:r>
              <a:rPr lang="cs-CZ" b="1" dirty="0" smtClean="0"/>
              <a:t>odpovídá určení ceny dle zákona o cenách</a:t>
            </a:r>
          </a:p>
          <a:p>
            <a:pPr lvl="0">
              <a:buNone/>
            </a:pPr>
            <a:endParaRPr lang="cs-CZ" sz="2000" dirty="0" smtClean="0"/>
          </a:p>
          <a:p>
            <a:pPr lvl="0">
              <a:buNone/>
            </a:pPr>
            <a:r>
              <a:rPr lang="cs-CZ" dirty="0" smtClean="0"/>
              <a:t>a) 1 kg hrušky máslovky, 1. jakost, ČR, volné</a:t>
            </a:r>
            <a:endParaRPr lang="cs-CZ" sz="2000" dirty="0" smtClean="0"/>
          </a:p>
          <a:p>
            <a:pPr lvl="0">
              <a:buNone/>
            </a:pPr>
            <a:r>
              <a:rPr lang="cs-CZ" dirty="0" smtClean="0"/>
              <a:t>b) hruška máslovka, 1. jakost, ČR, volné</a:t>
            </a:r>
            <a:endParaRPr lang="cs-CZ" sz="2000" dirty="0" smtClean="0"/>
          </a:p>
          <a:p>
            <a:pPr lvl="0">
              <a:buNone/>
            </a:pPr>
            <a:r>
              <a:rPr lang="cs-CZ" dirty="0" smtClean="0"/>
              <a:t>c) 1 kg hrušky, 1. jakost, ČR, volné</a:t>
            </a:r>
            <a:endParaRPr lang="cs-CZ" sz="2000" dirty="0" smtClean="0"/>
          </a:p>
          <a:p>
            <a:pPr lvl="5"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3. Ceny stanovené státem se nazývají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a) státní</a:t>
            </a:r>
          </a:p>
          <a:p>
            <a:pPr lvl="0">
              <a:buNone/>
            </a:pPr>
            <a:r>
              <a:rPr lang="cs-CZ" dirty="0" smtClean="0"/>
              <a:t>b) zákonné</a:t>
            </a:r>
          </a:p>
          <a:p>
            <a:pPr lvl="0">
              <a:buNone/>
            </a:pPr>
            <a:r>
              <a:rPr lang="cs-CZ" dirty="0" smtClean="0"/>
              <a:t>c) regulované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4. Cena za služby poskytované obchodem  se nazývá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a) prodejné</a:t>
            </a:r>
          </a:p>
          <a:p>
            <a:pPr lvl="0">
              <a:buNone/>
            </a:pPr>
            <a:r>
              <a:rPr lang="cs-CZ" dirty="0" smtClean="0"/>
              <a:t>b) obchodní marže</a:t>
            </a:r>
          </a:p>
          <a:p>
            <a:pPr lvl="0">
              <a:buNone/>
            </a:pPr>
            <a:r>
              <a:rPr lang="cs-CZ" dirty="0" smtClean="0"/>
              <a:t>c) doplatek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5. Co je pořizovací cena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a) cena pořízení</a:t>
            </a:r>
          </a:p>
          <a:p>
            <a:pPr lvl="0">
              <a:buNone/>
            </a:pPr>
            <a:r>
              <a:rPr lang="cs-CZ" dirty="0" smtClean="0"/>
              <a:t>b) cena pořízení + vedlejší pořizovací náklady</a:t>
            </a:r>
          </a:p>
          <a:p>
            <a:pPr lvl="0">
              <a:buNone/>
            </a:pPr>
            <a:r>
              <a:rPr lang="cs-CZ" dirty="0" smtClean="0"/>
              <a:t>c) vedlejší pořizovací náklady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643050"/>
            <a:ext cx="7467600" cy="4873752"/>
          </a:xfrm>
        </p:spPr>
        <p:txBody>
          <a:bodyPr/>
          <a:lstStyle/>
          <a:p>
            <a:pPr lvl="0">
              <a:buNone/>
            </a:pPr>
            <a:r>
              <a:rPr lang="cs-CZ" b="1" dirty="0" smtClean="0"/>
              <a:t>6. Pokud cenu pro stejný výrobek popíšeme  jako různou v různých místech prodeje, mluvíme o diferenciaci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a) časové</a:t>
            </a:r>
          </a:p>
          <a:p>
            <a:pPr lvl="0">
              <a:buNone/>
            </a:pPr>
            <a:r>
              <a:rPr lang="cs-CZ" dirty="0" smtClean="0"/>
              <a:t>b) výrobkové</a:t>
            </a:r>
          </a:p>
          <a:p>
            <a:pPr lvl="0">
              <a:buNone/>
            </a:pPr>
            <a:r>
              <a:rPr lang="cs-CZ" dirty="0" smtClean="0"/>
              <a:t>c) prostorové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7. Pokud uplatňuji pro některé výrobky ceny nízké, musím jiné prodávat za cenu vyšší. Tyto ceny označujeme jako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a) vyrovnané</a:t>
            </a:r>
          </a:p>
          <a:p>
            <a:pPr lvl="0">
              <a:buNone/>
            </a:pPr>
            <a:r>
              <a:rPr lang="cs-CZ" dirty="0" smtClean="0"/>
              <a:t>b) vyrovnávací</a:t>
            </a:r>
          </a:p>
          <a:p>
            <a:pPr lvl="0">
              <a:buNone/>
            </a:pPr>
            <a:r>
              <a:rPr lang="cs-CZ" dirty="0" smtClean="0"/>
              <a:t>c) diferencované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8. Částka 10,-Kč odpovídá (z pohledu regulace cen) ceně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a) maximální </a:t>
            </a:r>
          </a:p>
          <a:p>
            <a:pPr lvl="0">
              <a:buNone/>
            </a:pPr>
            <a:r>
              <a:rPr lang="cs-CZ" dirty="0" smtClean="0"/>
              <a:t>b) minimální</a:t>
            </a:r>
          </a:p>
          <a:p>
            <a:pPr lvl="0">
              <a:buNone/>
            </a:pPr>
            <a:r>
              <a:rPr lang="cs-CZ" dirty="0" smtClean="0"/>
              <a:t>c) pevné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9. Seznam zboží s regulovanými cenami vydává MF ČR formou výměrů publikovaných</a:t>
            </a:r>
          </a:p>
          <a:p>
            <a:pPr lvl="0"/>
            <a:endParaRPr lang="cs-CZ" dirty="0" smtClean="0"/>
          </a:p>
          <a:p>
            <a:pPr lvl="0">
              <a:buNone/>
            </a:pPr>
            <a:r>
              <a:rPr lang="cs-CZ" dirty="0" smtClean="0"/>
              <a:t>a) ve Sbírce zákonů</a:t>
            </a:r>
          </a:p>
          <a:p>
            <a:pPr lvl="0">
              <a:buNone/>
            </a:pPr>
            <a:r>
              <a:rPr lang="cs-CZ" dirty="0" smtClean="0"/>
              <a:t>b) v Cenovém dopisu</a:t>
            </a:r>
          </a:p>
          <a:p>
            <a:pPr lvl="0">
              <a:buNone/>
            </a:pPr>
            <a:r>
              <a:rPr lang="cs-CZ" dirty="0" smtClean="0"/>
              <a:t>c) v Cenovém věstníku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10. Náklad, který umíme přesně stanovit ve vztahu k výrobku, označujeme jako náklad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a) nepřímý</a:t>
            </a:r>
          </a:p>
          <a:p>
            <a:pPr lvl="0">
              <a:buNone/>
            </a:pPr>
            <a:r>
              <a:rPr lang="cs-CZ" dirty="0" smtClean="0"/>
              <a:t>b) přímý</a:t>
            </a:r>
          </a:p>
          <a:p>
            <a:pPr lvl="0">
              <a:buNone/>
            </a:pPr>
            <a:r>
              <a:rPr lang="cs-CZ" dirty="0" smtClean="0"/>
              <a:t>c) režijní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11. Zvolená jednotka výroby, na kterou počítáme náklady, se jmenuje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a) kalkulační jednice</a:t>
            </a:r>
          </a:p>
          <a:p>
            <a:pPr lvl="0">
              <a:buNone/>
            </a:pPr>
            <a:r>
              <a:rPr lang="cs-CZ" dirty="0" smtClean="0"/>
              <a:t>b) kalkulační jednotka</a:t>
            </a:r>
          </a:p>
          <a:p>
            <a:pPr lvl="0">
              <a:buNone/>
            </a:pPr>
            <a:r>
              <a:rPr lang="cs-CZ" dirty="0" smtClean="0"/>
              <a:t>c)  kalkulační jedinec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12. Náklady vynaložené na dílnách při výrobě zařadíme do režie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a) správní</a:t>
            </a:r>
          </a:p>
          <a:p>
            <a:pPr lvl="0">
              <a:buNone/>
            </a:pPr>
            <a:r>
              <a:rPr lang="cs-CZ" dirty="0" smtClean="0"/>
              <a:t>b) zásobovací</a:t>
            </a:r>
          </a:p>
          <a:p>
            <a:pPr lvl="0">
              <a:buNone/>
            </a:pPr>
            <a:r>
              <a:rPr lang="cs-CZ" dirty="0" smtClean="0"/>
              <a:t>c) výrobní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13. Pokud počítáme kalkulaci po skončení činnosti, jedná se o kalkulaci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a) výsledkovou</a:t>
            </a:r>
          </a:p>
          <a:p>
            <a:pPr lvl="0">
              <a:buNone/>
            </a:pPr>
            <a:r>
              <a:rPr lang="cs-CZ" dirty="0" smtClean="0"/>
              <a:t>b) výslednou</a:t>
            </a:r>
          </a:p>
          <a:p>
            <a:pPr lvl="0">
              <a:buNone/>
            </a:pPr>
            <a:r>
              <a:rPr lang="cs-CZ" dirty="0" smtClean="0"/>
              <a:t>c) ukončenou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14. Bude-li rozvrhová základna v hmotných jednotkách, použijeme kalkulaci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a) přirážkovou s režijní sazbou</a:t>
            </a:r>
          </a:p>
          <a:p>
            <a:pPr lvl="0">
              <a:buNone/>
            </a:pPr>
            <a:r>
              <a:rPr lang="cs-CZ" dirty="0" smtClean="0"/>
              <a:t>b) přirážkovou s režijní přirážkou</a:t>
            </a:r>
          </a:p>
          <a:p>
            <a:pPr>
              <a:buNone/>
            </a:pPr>
            <a:r>
              <a:rPr lang="cs-CZ" dirty="0" smtClean="0"/>
              <a:t>c) poměrovou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15. V jakých jednotkách vychází kalkulace přirážková s pomocí režijní přirážky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a) v Kč/hod</a:t>
            </a:r>
          </a:p>
          <a:p>
            <a:pPr lvl="0">
              <a:buNone/>
            </a:pPr>
            <a:r>
              <a:rPr lang="cs-CZ" dirty="0" smtClean="0"/>
              <a:t>b) v %</a:t>
            </a:r>
          </a:p>
          <a:p>
            <a:pPr lvl="0">
              <a:buNone/>
            </a:pPr>
            <a:r>
              <a:rPr lang="cs-CZ" smtClean="0"/>
              <a:t>c) v</a:t>
            </a:r>
            <a:r>
              <a:rPr lang="cs-CZ" dirty="0" smtClean="0"/>
              <a:t> Kč/kus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	    C                                     11.	A</a:t>
            </a:r>
            <a:endParaRPr lang="cs-CZ" dirty="0" smtClean="0"/>
          </a:p>
          <a:p>
            <a:r>
              <a:rPr lang="cs-CZ" dirty="0" smtClean="0"/>
              <a:t>2.  </a:t>
            </a:r>
            <a:r>
              <a:rPr lang="cs-CZ" dirty="0" smtClean="0"/>
              <a:t>	    A                                     </a:t>
            </a:r>
            <a:r>
              <a:rPr lang="cs-CZ" dirty="0" smtClean="0"/>
              <a:t>12</a:t>
            </a:r>
            <a:r>
              <a:rPr lang="cs-CZ" dirty="0" smtClean="0"/>
              <a:t>.	C</a:t>
            </a: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smtClean="0"/>
              <a:t>	    C                                     13.	B</a:t>
            </a:r>
          </a:p>
          <a:p>
            <a:r>
              <a:rPr lang="cs-CZ" dirty="0" smtClean="0"/>
              <a:t>4. 	    B                                     14.	A</a:t>
            </a:r>
          </a:p>
          <a:p>
            <a:r>
              <a:rPr lang="cs-CZ" dirty="0" smtClean="0"/>
              <a:t>5.	    B                                     15.	B</a:t>
            </a:r>
          </a:p>
          <a:p>
            <a:r>
              <a:rPr lang="cs-CZ" dirty="0" smtClean="0"/>
              <a:t>6.	    C</a:t>
            </a:r>
            <a:endParaRPr lang="cs-CZ" dirty="0" smtClean="0"/>
          </a:p>
          <a:p>
            <a:r>
              <a:rPr lang="cs-CZ" dirty="0" smtClean="0"/>
              <a:t>7</a:t>
            </a:r>
            <a:r>
              <a:rPr lang="cs-CZ" dirty="0" smtClean="0"/>
              <a:t>.	    B</a:t>
            </a:r>
            <a:endParaRPr lang="cs-CZ" dirty="0" smtClean="0"/>
          </a:p>
          <a:p>
            <a:r>
              <a:rPr lang="cs-CZ" dirty="0" smtClean="0"/>
              <a:t>8</a:t>
            </a:r>
            <a:r>
              <a:rPr lang="cs-CZ" dirty="0" smtClean="0"/>
              <a:t>.	    C</a:t>
            </a:r>
            <a:endParaRPr lang="cs-CZ" dirty="0" smtClean="0"/>
          </a:p>
          <a:p>
            <a:r>
              <a:rPr lang="cs-CZ" dirty="0" smtClean="0"/>
              <a:t>9</a:t>
            </a:r>
            <a:r>
              <a:rPr lang="cs-CZ" dirty="0" smtClean="0"/>
              <a:t>.	    C</a:t>
            </a:r>
            <a:endParaRPr lang="cs-CZ" dirty="0" smtClean="0"/>
          </a:p>
          <a:p>
            <a:r>
              <a:rPr lang="cs-CZ" dirty="0" smtClean="0"/>
              <a:t>10</a:t>
            </a:r>
            <a:r>
              <a:rPr lang="cs-CZ" dirty="0" smtClean="0"/>
              <a:t>.	    B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vlastní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38</TotalTime>
  <Words>370</Words>
  <Application>Microsoft Office PowerPoint</Application>
  <PresentationFormat>Předvádění na obrazovce (4:3)</PresentationFormat>
  <Paragraphs>111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Arkýř</vt:lpstr>
      <vt:lpstr>Snímek 1</vt:lpstr>
      <vt:lpstr>ANOTACE</vt:lpstr>
      <vt:lpstr>20. Opakování tematického celku - test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Správné odpovědi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20. Opakování tematického celku - test</dc:title>
  <dc:creator>Rachota</dc:creator>
  <cp:lastModifiedBy>Rachota</cp:lastModifiedBy>
  <cp:revision>8</cp:revision>
  <dcterms:created xsi:type="dcterms:W3CDTF">2013-04-09T19:09:19Z</dcterms:created>
  <dcterms:modified xsi:type="dcterms:W3CDTF">2013-05-16T17:36:23Z</dcterms:modified>
</cp:coreProperties>
</file>