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1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C1169-8825-4C39-9EDB-59AA24A93F14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6EBDB-757A-46AD-9E5D-3148AAB51E8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C1169-8825-4C39-9EDB-59AA24A93F14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6EBDB-757A-46AD-9E5D-3148AAB51E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C1169-8825-4C39-9EDB-59AA24A93F14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6EBDB-757A-46AD-9E5D-3148AAB51E8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C1169-8825-4C39-9EDB-59AA24A93F14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6EBDB-757A-46AD-9E5D-3148AAB51E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C1169-8825-4C39-9EDB-59AA24A93F14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6EBDB-757A-46AD-9E5D-3148AAB51E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C1169-8825-4C39-9EDB-59AA24A93F14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6EBDB-757A-46AD-9E5D-3148AAB51E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C1169-8825-4C39-9EDB-59AA24A93F14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6EBDB-757A-46AD-9E5D-3148AAB51E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C1169-8825-4C39-9EDB-59AA24A93F14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6EBDB-757A-46AD-9E5D-3148AAB51E8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E14C1169-8825-4C39-9EDB-59AA24A93F14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DA6EBDB-757A-46AD-9E5D-3148AAB51E8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C1169-8825-4C39-9EDB-59AA24A93F14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6EBDB-757A-46AD-9E5D-3148AAB51E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C1169-8825-4C39-9EDB-59AA24A93F14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6EBDB-757A-46AD-9E5D-3148AAB51E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14C1169-8825-4C39-9EDB-59AA24A93F14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DA6EBDB-757A-46AD-9E5D-3148AAB51E8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251607.jpg" TargetMode="External"/><Relationship Id="rId2" Type="http://schemas.openxmlformats.org/officeDocument/2006/relationships/hyperlink" Target="http://www.benefitzl.cz/povidl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2.bp.blogspot.com/-qOZAssI9jI0/TenDc7DpDCI/AAAAAAAAAhg/p_nGoX-K4QU/s320/2011-06-03_16-23-48.jpg" TargetMode="External"/><Relationship Id="rId4" Type="http://schemas.openxmlformats.org/officeDocument/2006/relationships/hyperlink" Target="http://www.maskrtnica.cz/wp-content/uploads/IMG_0263-1024x76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55448"/>
            <a:ext cx="6779096" cy="1977408"/>
          </a:xfrm>
        </p:spPr>
        <p:txBody>
          <a:bodyPr>
            <a:normAutofit/>
          </a:bodyPr>
          <a:lstStyle/>
          <a:p>
            <a:r>
              <a:rPr lang="cs-CZ" sz="1600" cap="small" dirty="0">
                <a:solidFill>
                  <a:prstClr val="white"/>
                </a:solidFill>
                <a:latin typeface="Century Schoolbook"/>
              </a:rPr>
              <a:t>Střední průmyslová škola</a:t>
            </a:r>
            <a:br>
              <a:rPr lang="cs-CZ" sz="1600" cap="small" dirty="0">
                <a:solidFill>
                  <a:prstClr val="white"/>
                </a:solidFill>
                <a:latin typeface="Century Schoolbook"/>
              </a:rPr>
            </a:br>
            <a:r>
              <a:rPr lang="cs-CZ" sz="1600" cap="small" dirty="0">
                <a:solidFill>
                  <a:prstClr val="white"/>
                </a:solidFill>
                <a:latin typeface="Century Schoolbook"/>
              </a:rPr>
              <a:t>a Střední odborná škola gastronomie a služeb, Most, příspěvková organizace</a:t>
            </a:r>
            <a:r>
              <a:rPr lang="cs-CZ" sz="3200" b="0" dirty="0">
                <a:solidFill>
                  <a:prstClr val="white"/>
                </a:solidFill>
                <a:latin typeface="Calibri"/>
              </a:rPr>
              <a:t/>
            </a:r>
            <a:br>
              <a:rPr lang="cs-CZ" sz="3200" b="0" dirty="0">
                <a:solidFill>
                  <a:prstClr val="white"/>
                </a:solidFill>
                <a:latin typeface="Calibri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lvl="0" indent="0" algn="ctr">
              <a:buClr>
                <a:srgbClr val="F0AD00"/>
              </a:buClr>
              <a:buNone/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sz="28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58592705"/>
              </p:ext>
            </p:extLst>
          </p:nvPr>
        </p:nvGraphicFramePr>
        <p:xfrm>
          <a:off x="1006277" y="2348879"/>
          <a:ext cx="6985000" cy="3633959"/>
        </p:xfrm>
        <a:graphic>
          <a:graphicData uri="http://schemas.openxmlformats.org/drawingml/2006/table">
            <a:tbl>
              <a:tblPr/>
              <a:tblGrid>
                <a:gridCol w="1887552"/>
                <a:gridCol w="5097448"/>
              </a:tblGrid>
              <a:tr h="301052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69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smtClean="0"/>
                        <a:t>_INOVACE_OV11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094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094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094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 O ZBOŽÍ 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094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VÝROBKY Z OVOCE – ZAHUŠTĚNÉ OVOCNÉ ŠŤÁVY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094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094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094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ÚNOR 2013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501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druhy zahuštěných ovocných šťáv v prodeji, jejich hodnocením a vadami.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1.ročníku obor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prodavač.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875" y="6089743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427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229200"/>
            <a:ext cx="8077200" cy="16288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ZAHUŠTĚNÉ OVOCNÉ VÝROBKY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8640"/>
            <a:ext cx="8077200" cy="4176464"/>
          </a:xfrm>
        </p:spPr>
        <p:txBody>
          <a:bodyPr>
            <a:normAutofit/>
          </a:bodyPr>
          <a:lstStyle/>
          <a:p>
            <a:pPr lvl="0">
              <a:buClr>
                <a:srgbClr val="F0AD00"/>
              </a:buClr>
            </a:pPr>
            <a:r>
              <a:rPr lang="cs-CZ" sz="6600" b="1" dirty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</a:rPr>
              <a:t>VÝROBKY  </a:t>
            </a:r>
          </a:p>
          <a:p>
            <a:pPr lvl="0">
              <a:buClr>
                <a:srgbClr val="F0AD00"/>
              </a:buClr>
            </a:pPr>
            <a:r>
              <a:rPr lang="cs-CZ" sz="6600" b="1" dirty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</a:rPr>
              <a:t>Z </a:t>
            </a:r>
          </a:p>
          <a:p>
            <a:pPr lvl="0">
              <a:buClr>
                <a:srgbClr val="F0AD00"/>
              </a:buClr>
            </a:pPr>
            <a:r>
              <a:rPr lang="cs-CZ" sz="6600" b="1" dirty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</a:rPr>
              <a:t>OVOCE  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564904"/>
            <a:ext cx="3095625" cy="230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418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ZAHUŠTĚNÉ OVOCNÉ VÝROBKY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5191"/>
            <a:ext cx="8712968" cy="4625609"/>
          </a:xfrm>
        </p:spPr>
        <p:txBody>
          <a:bodyPr/>
          <a:lstStyle/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2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ZÍSKÁVAJÍ SE TAK, ŽE SE SNIŽUJE OBSAH VODY ODPAŘENÍM.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2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JSOU TO:   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MARMELÁDY, DŽEMY, ROSOLY A POVIDLA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2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MAJÍ VYSOKOU ENERGETICKOU HODNOTU PRO VYSOKÝ OBSAH CUKRU.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49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MARMELÁDY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sz="2400" b="1" i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VÝROBA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118872" indent="0">
              <a:buNone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rozvařené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propasírované ovce se svaří s cukrem do rosolovité až tuhé konzistence. Přidávají se pektiny, kyselina citronová, potravinářské barvivo </a:t>
            </a:r>
            <a:endParaRPr lang="cs-CZ" sz="2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8872" indent="0">
              <a:buNone/>
            </a:pP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8872" indent="0">
              <a:buNone/>
            </a:pP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DRUHY V PRODEJI: </a:t>
            </a:r>
          </a:p>
          <a:p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JEDNODRUHOVÉ -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jahodová, meruňková…</a:t>
            </a:r>
          </a:p>
          <a:p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SMĚSI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– zahradní směs …</a:t>
            </a:r>
          </a:p>
          <a:p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8872" indent="0">
              <a:buNone/>
            </a:pP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VYJMENUJTE DALŠÍ DRUHY OVOCE, Z KTERÉHO SE VYRÁBÍ MARMELÁDY.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80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DŽEMY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400" b="1" i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VÝROBA: 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 2" pitchFamily="18" charset="2"/>
              <a:buChar char=""/>
              <a:defRPr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rozvařené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ovoce s přidáním cukru ( džem obsahuje kousky nerozvařeného ovoce). </a:t>
            </a:r>
            <a:endParaRPr lang="cs-CZ" sz="2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 2" pitchFamily="18" charset="2"/>
              <a:buChar char=""/>
              <a:defRPr/>
            </a:pPr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 2" pitchFamily="18" charset="2"/>
              <a:buChar char=""/>
              <a:defRPr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dále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 přidávají škrobový sirup, pektiny,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kyselina citronová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 2" pitchFamily="18" charset="2"/>
              <a:buChar char=""/>
              <a:defRPr/>
            </a:pPr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 2" pitchFamily="18" charset="2"/>
              <a:buChar char=""/>
              <a:defRPr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žemy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 vyrábějí jen z </a:t>
            </a:r>
            <a:r>
              <a:rPr lang="cs-CZ" sz="24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jednoho druhu ovoce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meruňkový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jahodový, borůvkový, pomerančový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 2" pitchFamily="18" charset="2"/>
              <a:buChar char=""/>
              <a:defRPr/>
            </a:pP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 2" pitchFamily="18" charset="2"/>
              <a:buChar char=""/>
              <a:defRPr/>
            </a:pP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8872" lvl="0" indent="0">
              <a:buClr>
                <a:srgbClr val="F0AD00"/>
              </a:buClr>
              <a:buNone/>
            </a:pPr>
            <a:r>
              <a:rPr lang="cs-CZ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VYJMENUJTE DALŠÍ DRUHY OVOCE, Z KTERÉHO SE VYRÁBÍ 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DŽEMY.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16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ROSOLY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ákladem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výroby je ovocná šťáva s vysokým obsahem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pektinů. 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 2" pitchFamily="18" charset="2"/>
              <a:buChar char=""/>
              <a:defRPr/>
            </a:pP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Druhy v prodeji:  </a:t>
            </a:r>
            <a:r>
              <a:rPr lang="cs-CZ" sz="24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RYBÍZOVÉ,  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JAHODOVÉ</a:t>
            </a:r>
            <a:r>
              <a:rPr lang="cs-CZ" sz="24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….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45024"/>
            <a:ext cx="3048000" cy="202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2724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POVIDLA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4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VÝROBA: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 2" pitchFamily="18" charset="2"/>
              <a:buChar char=""/>
              <a:defRPr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základem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hrubě pasírovaná švestková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dřeň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 2" pitchFamily="18" charset="2"/>
              <a:buChar char=""/>
              <a:defRPr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prodeji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jsou:</a:t>
            </a:r>
          </a:p>
          <a:p>
            <a:pPr marL="633412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+mj-lt"/>
              <a:buAutoNum type="romanUcPeriod"/>
              <a:defRPr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přislazovaná  povidla</a:t>
            </a:r>
          </a:p>
          <a:p>
            <a:pPr marL="633412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+mj-lt"/>
              <a:buAutoNum type="romanUcPeriod"/>
              <a:defRPr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neslazená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 diabetiky </a:t>
            </a:r>
            <a:endParaRPr lang="cs-CZ" sz="24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24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Nejprodávanějším druhem jsou povidla  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„ŠVESTKOVÁ“ pak „HRUŠKOVÁ“</a:t>
            </a:r>
            <a:endParaRPr lang="cs-CZ" sz="2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84984"/>
            <a:ext cx="2335213" cy="2335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7992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ZAHUŠTĚNÉ OVOCNÉ VÝROBKY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4916016"/>
          </a:xfrm>
        </p:spPr>
        <p:txBody>
          <a:bodyPr/>
          <a:lstStyle/>
          <a:p>
            <a:pPr marL="118872" indent="0">
              <a:buNone/>
            </a:pPr>
            <a:r>
              <a:rPr lang="cs-CZ" b="1" u="sng" dirty="0" smtClean="0"/>
              <a:t>JAKOST: </a:t>
            </a:r>
          </a:p>
          <a:p>
            <a:pPr marL="576072" indent="-457200">
              <a:buFont typeface="+mj-lt"/>
              <a:buAutoNum type="alphaLcParenR"/>
            </a:pPr>
            <a:r>
              <a:rPr lang="cs-CZ" sz="2400" b="1" dirty="0" smtClean="0"/>
              <a:t>Marmeláda – </a:t>
            </a:r>
            <a:r>
              <a:rPr lang="cs-CZ" sz="2400" dirty="0" smtClean="0"/>
              <a:t>neroztéká se, je rosolovitá, na řezu hladká</a:t>
            </a:r>
          </a:p>
          <a:p>
            <a:pPr marL="576072" indent="-457200">
              <a:buFont typeface="+mj-lt"/>
              <a:buAutoNum type="alphaLcParenR"/>
            </a:pPr>
            <a:r>
              <a:rPr lang="cs-CZ" sz="2400" b="1" dirty="0" smtClean="0"/>
              <a:t>Džem – </a:t>
            </a:r>
            <a:r>
              <a:rPr lang="cs-CZ" sz="2400" dirty="0" smtClean="0"/>
              <a:t>rosolovitý, obsahuje kousky nebo celé ovoce</a:t>
            </a:r>
          </a:p>
          <a:p>
            <a:pPr marL="576072" indent="-457200">
              <a:buFont typeface="+mj-lt"/>
              <a:buAutoNum type="alphaLcParenR"/>
            </a:pPr>
            <a:r>
              <a:rPr lang="cs-CZ" sz="2400" b="1" dirty="0" smtClean="0"/>
              <a:t>Povidla – </a:t>
            </a:r>
            <a:r>
              <a:rPr lang="cs-CZ" sz="2400" dirty="0" smtClean="0"/>
              <a:t>polotuhá, červenohnědá až černá, matně lesklá</a:t>
            </a:r>
          </a:p>
          <a:p>
            <a:pPr marL="576072" indent="-457200">
              <a:buFont typeface="+mj-lt"/>
              <a:buAutoNum type="alphaLcParenR"/>
            </a:pPr>
            <a:r>
              <a:rPr lang="cs-CZ" sz="2400" b="1" dirty="0" smtClean="0"/>
              <a:t>Rosoly –</a:t>
            </a:r>
            <a:r>
              <a:rPr lang="cs-CZ" sz="2400" dirty="0" smtClean="0"/>
              <a:t> průsvitné, skelný lesk, barva odpovídající ovoci</a:t>
            </a:r>
          </a:p>
          <a:p>
            <a:pPr marL="576072" indent="-457200">
              <a:buFont typeface="+mj-lt"/>
              <a:buAutoNum type="alphaLcParenR"/>
            </a:pPr>
            <a:endParaRPr lang="cs-CZ" sz="2400" dirty="0"/>
          </a:p>
          <a:p>
            <a:pPr marL="118872" indent="0">
              <a:buNone/>
            </a:pPr>
            <a:r>
              <a:rPr lang="cs-CZ" sz="2400" b="1" dirty="0" smtClean="0"/>
              <a:t>SKLADOVÁNÍ:</a:t>
            </a:r>
          </a:p>
          <a:p>
            <a:pPr marL="118872" indent="0">
              <a:buNone/>
            </a:pPr>
            <a:r>
              <a:rPr lang="cs-CZ" sz="2400" b="1" dirty="0"/>
              <a:t> </a:t>
            </a:r>
            <a:r>
              <a:rPr lang="cs-CZ" sz="2400" dirty="0" smtClean="0"/>
              <a:t>v suchých čistých skladech, dodržujeme obměnu zásob</a:t>
            </a:r>
          </a:p>
          <a:p>
            <a:pPr marL="118872" indent="0">
              <a:buNone/>
            </a:pPr>
            <a:endParaRPr lang="cs-CZ" sz="1200" dirty="0" smtClean="0"/>
          </a:p>
          <a:p>
            <a:pPr marL="118872" indent="0">
              <a:buNone/>
            </a:pPr>
            <a:r>
              <a:rPr lang="cs-CZ" sz="2400" b="1" dirty="0" smtClean="0"/>
              <a:t>VADY- </a:t>
            </a:r>
            <a:r>
              <a:rPr lang="cs-CZ" sz="2400" dirty="0" smtClean="0"/>
              <a:t>plíseň, záměna druhu, poničený obal, prošlá záruční lhůta, řídkost konzistence, změna barvy použitého ovoce, </a:t>
            </a:r>
          </a:p>
          <a:p>
            <a:pPr marL="118872" indent="0">
              <a:buNone/>
            </a:pPr>
            <a:r>
              <a:rPr lang="cs-CZ" sz="2400" dirty="0"/>
              <a:t>n</a:t>
            </a:r>
            <a:r>
              <a:rPr lang="cs-CZ" sz="2400" dirty="0" smtClean="0"/>
              <a:t>ečistoty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2478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OPAKOVÁNÍ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4123928"/>
          </a:xfrm>
        </p:spPr>
        <p:txBody>
          <a:bodyPr/>
          <a:lstStyle/>
          <a:p>
            <a:pPr marL="633222" indent="-514350">
              <a:buFont typeface="+mj-lt"/>
              <a:buAutoNum type="arabicPeriod"/>
            </a:pPr>
            <a:r>
              <a:rPr lang="cs-CZ" dirty="0" smtClean="0"/>
              <a:t>Které znáte zahuštěné ovocné výrobky?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Jaké jsou nejčastější vady těchto výrobků?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Na co dáváme pozor při skladování?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Co kontrolujeme při přejímce?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653136"/>
            <a:ext cx="4876800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8687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ZDROJE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6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6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6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6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integrovaných středních škol učebního oboru prodavač – prodavačka, zaměření pro potravinářské zboží a pro smíšené zboží, </a:t>
            </a:r>
            <a:r>
              <a:rPr lang="cs-CZ" sz="1600" dirty="0">
                <a:solidFill>
                  <a:prstClr val="black"/>
                </a:solidFill>
                <a:latin typeface="Georgia"/>
              </a:rPr>
              <a:t>vydalo  nakladatelství a vydavatelství IQ 147, </a:t>
            </a:r>
            <a:r>
              <a:rPr lang="cs-CZ" sz="1600" dirty="0" smtClean="0">
                <a:solidFill>
                  <a:prstClr val="black"/>
                </a:solidFill>
                <a:latin typeface="Georgia"/>
              </a:rPr>
              <a:t>1996</a:t>
            </a:r>
            <a:endParaRPr lang="cs-CZ" sz="1600" dirty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http://www.benefitzl.cz/povidla.jpg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officeimg.vo.msecnd.net/en-us/images/MH900251607.jpg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www.maskrtnica.cz/wp-content/uploads/IMG_0263-1024x768.jpg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http://2.bp.blogspot.com/-</a:t>
            </a:r>
            <a:r>
              <a:rPr lang="cs-CZ" sz="1600" dirty="0" smtClean="0">
                <a:hlinkClick r:id="rId5"/>
              </a:rPr>
              <a:t>qOZAssI9jI0/TenDc7DpDCI/AAAAAAAAAhg/p_nGoX-K4QU/s320/2011-06-03_16-23-48.jpg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1195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151</TotalTime>
  <Words>432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Modul</vt:lpstr>
      <vt:lpstr>Střední průmyslová škola a Střední odborná škola gastronomie a služeb, Most, příspěvková organizace </vt:lpstr>
      <vt:lpstr>ZAHUŠTĚNÉ OVOCNÉ VÝROBKY</vt:lpstr>
      <vt:lpstr>ZAHUŠTĚNÉ OVOCNÉ VÝROBKY</vt:lpstr>
      <vt:lpstr>MARMELÁDY</vt:lpstr>
      <vt:lpstr>DŽEMY</vt:lpstr>
      <vt:lpstr>ROSOLY</vt:lpstr>
      <vt:lpstr>POVIDLA</vt:lpstr>
      <vt:lpstr>ZAHUŠTĚNÉ OVOCNÉ VÝROBKY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9</cp:revision>
  <dcterms:created xsi:type="dcterms:W3CDTF">2013-10-26T18:03:37Z</dcterms:created>
  <dcterms:modified xsi:type="dcterms:W3CDTF">2013-10-28T13:20:11Z</dcterms:modified>
</cp:coreProperties>
</file>