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3" r:id="rId5"/>
    <p:sldId id="259" r:id="rId6"/>
    <p:sldId id="264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96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CA629DE-82E0-49FE-A42A-413D5BDB4C25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36A4410-E00F-456B-BDA4-D4AA48A19D1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nefitzl.cz/pusinka.jpg" TargetMode="External"/><Relationship Id="rId2" Type="http://schemas.openxmlformats.org/officeDocument/2006/relationships/hyperlink" Target="http://www.toppotraviny.cz/data/USR_001_BOSFOOD_001/2512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img.vo.msecnd.net/en-us/images/MH900382952.jpg" TargetMode="External"/><Relationship Id="rId4" Type="http://schemas.openxmlformats.org/officeDocument/2006/relationships/hyperlink" Target="http://pixabay.com/static/uploads/photo/2013/01/05/14/22/figs-73941_640.jpg?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155448"/>
            <a:ext cx="6707088" cy="2121424"/>
          </a:xfrm>
        </p:spPr>
        <p:txBody>
          <a:bodyPr>
            <a:normAutofit/>
          </a:bodyPr>
          <a:lstStyle/>
          <a:p>
            <a:r>
              <a:rPr lang="cs-CZ" sz="1600" cap="small" dirty="0">
                <a:solidFill>
                  <a:schemeClr val="bg1"/>
                </a:solidFill>
                <a:latin typeface="Century Schoolbook"/>
              </a:rPr>
              <a:t>Střední průmyslová škola</a:t>
            </a:r>
            <a:br>
              <a:rPr lang="cs-CZ" sz="1600" cap="small" dirty="0">
                <a:solidFill>
                  <a:schemeClr val="bg1"/>
                </a:solidFill>
                <a:latin typeface="Century Schoolbook"/>
              </a:rPr>
            </a:br>
            <a:r>
              <a:rPr lang="cs-CZ" sz="1600" cap="small" dirty="0">
                <a:solidFill>
                  <a:schemeClr val="bg1"/>
                </a:solidFill>
                <a:latin typeface="Century Schoolbook"/>
              </a:rPr>
              <a:t>a Střední odborná škola gastronomie a služeb, Most, příspěvková organizace</a:t>
            </a:r>
            <a:r>
              <a:rPr lang="cs-CZ" sz="3200" b="0" dirty="0">
                <a:solidFill>
                  <a:schemeClr val="bg1"/>
                </a:solidFill>
                <a:latin typeface="Calibri"/>
              </a:rPr>
              <a:t/>
            </a:r>
            <a:br>
              <a:rPr lang="cs-CZ" sz="3200" b="0" dirty="0">
                <a:solidFill>
                  <a:schemeClr val="bg1"/>
                </a:solidFill>
                <a:latin typeface="Calibri"/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916016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</a:pPr>
            <a:r>
              <a:rPr lang="cs-CZ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67372737"/>
              </p:ext>
            </p:extLst>
          </p:nvPr>
        </p:nvGraphicFramePr>
        <p:xfrm>
          <a:off x="611560" y="2348878"/>
          <a:ext cx="7488832" cy="3689341"/>
        </p:xfrm>
        <a:graphic>
          <a:graphicData uri="http://schemas.openxmlformats.org/drawingml/2006/table">
            <a:tbl>
              <a:tblPr/>
              <a:tblGrid>
                <a:gridCol w="2023702"/>
                <a:gridCol w="5465130"/>
              </a:tblGrid>
              <a:tr h="32287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3049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VÝROBKY Z OVOCE – SUŠENÉ, KANDOVANÉ, ZMRAZENÉ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590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ÚNOR 2013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9286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Trebuchet MS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sušených, kandovaných a zmrazených výrobků z ovoce v prodeji, jejich přejímkou,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1.ročníku obor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prodavač.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6093296"/>
            <a:ext cx="3876675" cy="764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369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5229200"/>
            <a:ext cx="9036496" cy="1628800"/>
          </a:xfrm>
        </p:spPr>
        <p:txBody>
          <a:bodyPr>
            <a:normAutofit/>
          </a:bodyPr>
          <a:lstStyle/>
          <a:p>
            <a:pPr algn="ctr"/>
            <a:r>
              <a:rPr lang="cs-CZ" i="1" dirty="0" smtClean="0">
                <a:solidFill>
                  <a:srgbClr val="C00000"/>
                </a:solidFill>
              </a:rPr>
              <a:t>SUŠENÉ, KANDOVANÉ, </a:t>
            </a:r>
            <a:br>
              <a:rPr lang="cs-CZ" i="1" dirty="0" smtClean="0">
                <a:solidFill>
                  <a:srgbClr val="C00000"/>
                </a:solidFill>
              </a:rPr>
            </a:br>
            <a:r>
              <a:rPr lang="cs-CZ" i="1" dirty="0" smtClean="0">
                <a:solidFill>
                  <a:srgbClr val="C00000"/>
                </a:solidFill>
              </a:rPr>
              <a:t>ZMRAZENÉ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764704"/>
            <a:ext cx="8077200" cy="3528392"/>
          </a:xfrm>
        </p:spPr>
        <p:txBody>
          <a:bodyPr>
            <a:normAutofit/>
          </a:bodyPr>
          <a:lstStyle/>
          <a:p>
            <a:r>
              <a:rPr lang="cs-CZ" sz="6600" b="1" dirty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VÝROBKY  </a:t>
            </a:r>
            <a:endParaRPr lang="cs-CZ" sz="6600" b="1" dirty="0" smtClean="0">
              <a:solidFill>
                <a:srgbClr val="4F81BD">
                  <a:satMod val="150000"/>
                </a:srgbClr>
              </a:solidFill>
              <a:latin typeface="Bodoni MT Black" pitchFamily="18" charset="0"/>
              <a:ea typeface="+mj-ea"/>
              <a:cs typeface="+mj-cs"/>
            </a:endParaRPr>
          </a:p>
          <a:p>
            <a:r>
              <a:rPr lang="cs-CZ" sz="66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Z </a:t>
            </a:r>
          </a:p>
          <a:p>
            <a:r>
              <a:rPr lang="cs-CZ" sz="6600" b="1" dirty="0" smtClean="0">
                <a:solidFill>
                  <a:srgbClr val="4F81BD">
                    <a:satMod val="150000"/>
                  </a:srgbClr>
                </a:solidFill>
                <a:latin typeface="Bodoni MT Black" pitchFamily="18" charset="0"/>
                <a:ea typeface="+mj-ea"/>
                <a:cs typeface="+mj-cs"/>
              </a:rPr>
              <a:t>OVOCE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9888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636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761384"/>
          </a:xfrm>
        </p:spPr>
        <p:txBody>
          <a:bodyPr>
            <a:normAutofit/>
          </a:bodyPr>
          <a:lstStyle/>
          <a:p>
            <a:pPr marL="633222" lvl="0" indent="-514350" algn="ctr">
              <a:spcBef>
                <a:spcPts val="0"/>
              </a:spcBef>
              <a:defRPr/>
            </a:pPr>
            <a:r>
              <a:rPr lang="cs-CZ" sz="44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SUŠENÉ OVOCE</a:t>
            </a:r>
            <a:r>
              <a:rPr lang="cs-CZ" sz="32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2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4988024"/>
          </a:xfrm>
        </p:spPr>
        <p:txBody>
          <a:bodyPr>
            <a:normAutofit/>
          </a:bodyPr>
          <a:lstStyle/>
          <a:p>
            <a:pPr marL="633222" lvl="0" indent="-514350">
              <a:buClr>
                <a:srgbClr val="4F81BD"/>
              </a:buClr>
              <a:buNone/>
              <a:defRPr/>
            </a:pPr>
            <a:endParaRPr lang="cs-CZ" sz="20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nejstarší způsob konzervace</a:t>
            </a:r>
          </a:p>
          <a:p>
            <a:pPr lvl="0"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suší se při teplotě do 75°C</a:t>
            </a:r>
          </a:p>
          <a:p>
            <a:pPr lvl="0">
              <a:buClr>
                <a:srgbClr val="4F81BD"/>
              </a:buClr>
              <a:buFont typeface="Wingdings" pitchFamily="2" charset="2"/>
              <a:buChar char="Ø"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snižuje se obsah vody na minimum.</a:t>
            </a:r>
          </a:p>
          <a:p>
            <a:pPr lvl="0">
              <a:buClr>
                <a:srgbClr val="4F81BD"/>
              </a:buClr>
              <a:buFont typeface="Wingdings" pitchFamily="2" charset="2"/>
              <a:buChar char="Ø"/>
              <a:defRPr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4F81BD"/>
              </a:buClr>
              <a:buNone/>
              <a:defRPr/>
            </a:pPr>
            <a:r>
              <a:rPr lang="cs-CZ" sz="2800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v prodeji:</a:t>
            </a:r>
          </a:p>
          <a:p>
            <a:pPr lvl="0">
              <a:buClr>
                <a:srgbClr val="4F81BD"/>
              </a:buClr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Jablka a hrušky (KŘÍŽALY),</a:t>
            </a:r>
          </a:p>
          <a:p>
            <a:pPr lvl="0">
              <a:buClr>
                <a:srgbClr val="4F81BD"/>
              </a:buClr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meruňky, </a:t>
            </a:r>
          </a:p>
          <a:p>
            <a:pPr lvl="0">
              <a:buClr>
                <a:srgbClr val="4F81BD"/>
              </a:buClr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jahody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…</a:t>
            </a:r>
          </a:p>
          <a:p>
            <a:pPr lvl="0">
              <a:buClr>
                <a:srgbClr val="4F81BD"/>
              </a:buClr>
              <a:buNone/>
              <a:defRPr/>
            </a:pP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rgbClr val="4F81BD"/>
              </a:buClr>
              <a:buNone/>
              <a:defRPr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UVEĎTE DALŠÍ DRUHY SUŠENÉHO OVOCE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84984"/>
            <a:ext cx="3264024" cy="1781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658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689376"/>
          </a:xfrm>
        </p:spPr>
        <p:txBody>
          <a:bodyPr>
            <a:normAutofit/>
          </a:bodyPr>
          <a:lstStyle/>
          <a:p>
            <a:pPr algn="ctr"/>
            <a:r>
              <a:rPr lang="cs-CZ" sz="44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SUŠENÉ OVOCE</a:t>
            </a:r>
            <a:r>
              <a:rPr lang="cs-CZ" sz="32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/>
          <a:lstStyle/>
          <a:p>
            <a:pPr marL="118872" indent="0">
              <a:buNone/>
            </a:pPr>
            <a:r>
              <a:rPr lang="cs-CZ" b="1" i="1" u="sng" dirty="0" smtClean="0"/>
              <a:t>PŘEJÍMKA </a:t>
            </a:r>
            <a:r>
              <a:rPr lang="cs-CZ" dirty="0" smtClean="0"/>
              <a:t>– provádí se senzoricky, kontroluje se: </a:t>
            </a:r>
            <a:r>
              <a:rPr lang="cs-CZ" b="1" dirty="0" smtClean="0"/>
              <a:t>vzhled</a:t>
            </a:r>
            <a:r>
              <a:rPr lang="cs-CZ" dirty="0" smtClean="0"/>
              <a:t> (barva, tvar, lesk, vzhled povrchu, velikost), záruční lhůtu</a:t>
            </a:r>
          </a:p>
          <a:p>
            <a:pPr marL="118872" indent="0">
              <a:buNone/>
            </a:pPr>
            <a:r>
              <a:rPr lang="cs-CZ" b="1" i="1" u="sng" dirty="0" smtClean="0"/>
              <a:t>VADY</a:t>
            </a:r>
            <a:r>
              <a:rPr lang="cs-CZ" dirty="0" smtClean="0"/>
              <a:t>: </a:t>
            </a:r>
          </a:p>
          <a:p>
            <a:pPr marL="118872" indent="0">
              <a:buNone/>
            </a:pPr>
            <a:r>
              <a:rPr lang="cs-CZ" dirty="0" smtClean="0"/>
              <a:t>cizí  příměsi (stopky, větvičky), rozlámaný, poškozený škůdci, plíseň, záměna druhu, prošlá záruční lhůta</a:t>
            </a:r>
          </a:p>
          <a:p>
            <a:pPr marL="118872" indent="0">
              <a:buNone/>
            </a:pPr>
            <a:r>
              <a:rPr lang="cs-CZ" b="1" i="1" u="sng" dirty="0" smtClean="0"/>
              <a:t>SKLADOVÁNÍ:</a:t>
            </a:r>
          </a:p>
          <a:p>
            <a:pPr marL="118872" indent="0">
              <a:buNone/>
            </a:pPr>
            <a:r>
              <a:rPr lang="cs-CZ" dirty="0"/>
              <a:t>v</a:t>
            </a:r>
            <a:r>
              <a:rPr lang="cs-CZ" dirty="0" smtClean="0"/>
              <a:t> suchých, čistých skladech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852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146"/>
            <a:ext cx="8964488" cy="2176718"/>
          </a:xfrm>
        </p:spPr>
        <p:txBody>
          <a:bodyPr>
            <a:noAutofit/>
          </a:bodyPr>
          <a:lstStyle/>
          <a:p>
            <a:pPr marL="631825" lvl="0" indent="-514350" algn="ctr" fontAlgn="base">
              <a:spcAft>
                <a:spcPct val="0"/>
              </a:spcAft>
            </a:pPr>
            <a:r>
              <a:rPr lang="cs-CZ" sz="40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KANDOVANÉ </a:t>
            </a:r>
            <a:r>
              <a:rPr lang="cs-CZ" sz="4000" i="1" dirty="0" smtClean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  (</a:t>
            </a:r>
            <a:r>
              <a:rPr lang="cs-CZ" sz="40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PROSLAZENÉ) OVOCE</a:t>
            </a:r>
            <a:br>
              <a:rPr lang="cs-CZ" sz="40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8892480" cy="5373215"/>
          </a:xfrm>
        </p:spPr>
        <p:txBody>
          <a:bodyPr>
            <a:normAutofit fontScale="92500" lnSpcReduction="10000"/>
          </a:bodyPr>
          <a:lstStyle/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 OVOCE VE KTERÉM BYLA OVOCNÁ ŠŤÁVA NAHRAZENA CUKREM</a:t>
            </a: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endParaRPr lang="cs-CZ" sz="15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2800" i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VÝROBA:</a:t>
            </a:r>
            <a:endParaRPr lang="cs-CZ" sz="2800" i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ovoce se postupně ponořuje do roztoků obsahujících stále více cukru a v každém se ponechává asi 24 hodin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to se dělá tak dlouho, až obsah cukru v ovoci dosáhne 70 % 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má nízkou biologickou, ale vysokou energetickou hodnotu.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Wingdings" pitchFamily="2" charset="2"/>
              <a:buChar char="Ø"/>
            </a:pPr>
            <a:endParaRPr lang="cs-CZ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</a:t>
            </a:r>
            <a:r>
              <a:rPr lang="cs-CZ" sz="2800" b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prodeji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rabicPeriod"/>
            </a:pP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JEDNODRUHOVÉ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višně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pomerančová a citrónová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kůra 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+mj-lt"/>
              <a:buAutoNum type="arabicPeriod"/>
            </a:pPr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SMĚSI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ovoce….</a:t>
            </a: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631825" lvl="0" indent="-5143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Uveďte další druhy kandovaného ovoce.</a:t>
            </a:r>
            <a:endParaRPr lang="cs-CZ" sz="28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517232"/>
            <a:ext cx="2738636" cy="946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019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905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KANDOVANÉ   (PROSLAZENÉ) OVOCE</a:t>
            </a:r>
            <a:br>
              <a:rPr lang="cs-CZ" sz="40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5191"/>
            <a:ext cx="914400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4000" b="1" i="1" u="sng" dirty="0" smtClean="0"/>
              <a:t>PŘEJÍMKA</a:t>
            </a:r>
            <a:r>
              <a:rPr lang="cs-CZ" sz="4000" dirty="0" smtClean="0"/>
              <a:t> </a:t>
            </a:r>
            <a:r>
              <a:rPr lang="cs-CZ" sz="4000" i="1" dirty="0" smtClean="0"/>
              <a:t>– </a:t>
            </a:r>
            <a:r>
              <a:rPr lang="cs-CZ" dirty="0" smtClean="0"/>
              <a:t>provádí se senzoricky, kontroluje se: vzhled – barva, tvar, konzistence</a:t>
            </a:r>
          </a:p>
          <a:p>
            <a:pPr marL="118872" indent="0">
              <a:buNone/>
            </a:pPr>
            <a:endParaRPr lang="cs-CZ" sz="1600" b="1" u="sng" dirty="0"/>
          </a:p>
          <a:p>
            <a:pPr marL="118872" indent="0">
              <a:buNone/>
            </a:pPr>
            <a:r>
              <a:rPr lang="cs-CZ" sz="4000" b="1" i="1" u="sng" dirty="0" smtClean="0"/>
              <a:t>VADY:</a:t>
            </a:r>
          </a:p>
          <a:p>
            <a:pPr marL="118872" indent="0">
              <a:buNone/>
            </a:pPr>
            <a:r>
              <a:rPr lang="cs-CZ" sz="2800" dirty="0"/>
              <a:t>c</a:t>
            </a:r>
            <a:r>
              <a:rPr lang="cs-CZ" sz="2800" dirty="0" smtClean="0"/>
              <a:t>izí příměsi, záměna druhu, škůdci, plíseň, poničený obal, prošlá záruční lhůta</a:t>
            </a:r>
          </a:p>
          <a:p>
            <a:pPr marL="118872" indent="0">
              <a:buNone/>
            </a:pPr>
            <a:endParaRPr lang="cs-CZ" sz="1400" dirty="0" smtClean="0"/>
          </a:p>
          <a:p>
            <a:pPr marL="118872" indent="0">
              <a:buNone/>
            </a:pPr>
            <a:r>
              <a:rPr lang="cs-CZ" sz="4000" b="1" i="1" u="sng" dirty="0" smtClean="0"/>
              <a:t>SKLADOVÁNÍ:</a:t>
            </a:r>
          </a:p>
          <a:p>
            <a:pPr marL="118872" lvl="0" indent="0">
              <a:buClr>
                <a:srgbClr val="F0AD00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v suchých, čistých skladech</a:t>
            </a:r>
          </a:p>
          <a:p>
            <a:pPr marL="118872" indent="0">
              <a:buNone/>
            </a:pPr>
            <a:endParaRPr lang="cs-CZ" sz="2800" dirty="0" smtClean="0"/>
          </a:p>
          <a:p>
            <a:pPr marL="118872" indent="0">
              <a:buNone/>
            </a:pP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152910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828" y="476672"/>
            <a:ext cx="2476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84176"/>
          </a:xfrm>
        </p:spPr>
        <p:txBody>
          <a:bodyPr>
            <a:normAutofit fontScale="90000"/>
          </a:bodyPr>
          <a:lstStyle/>
          <a:p>
            <a:pPr marL="860425" lvl="0" indent="-742950" fontAlgn="base">
              <a:spcAft>
                <a:spcPct val="0"/>
              </a:spcAft>
            </a:pPr>
            <a:r>
              <a:rPr lang="cs-CZ" sz="40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ZMRAZENÉ </a:t>
            </a:r>
            <a:r>
              <a:rPr lang="cs-CZ" sz="4000" i="1" dirty="0" smtClean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OVOCNÉ </a:t>
            </a:r>
            <a:r>
              <a:rPr lang="cs-CZ" sz="40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4000" i="1" dirty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r>
              <a:rPr lang="cs-CZ" sz="4000" i="1" dirty="0" smtClean="0">
                <a:solidFill>
                  <a:srgbClr val="00B0F0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VÝROBKY</a:t>
            </a:r>
            <a:r>
              <a:rPr lang="cs-CZ" sz="3000" i="1" dirty="0">
                <a:solidFill>
                  <a:schemeClr val="bg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/>
            </a:r>
            <a:br>
              <a:rPr lang="cs-CZ" sz="3000" i="1" dirty="0">
                <a:solidFill>
                  <a:schemeClr val="bg1"/>
                </a:solidFill>
                <a:latin typeface="Times New Roman" pitchFamily="18" charset="0"/>
                <a:ea typeface="+mn-ea"/>
                <a:cs typeface="Times New Roman" pitchFamily="18" charset="0"/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916016"/>
          </a:xfrm>
        </p:spPr>
        <p:txBody>
          <a:bodyPr>
            <a:normAutofit lnSpcReduction="10000"/>
          </a:bodyPr>
          <a:lstStyle/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arabicPeriod" startAt="2"/>
            </a:pPr>
            <a:endParaRPr lang="cs-CZ" sz="2000" b="1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2800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DRUHY  V  PRODEJI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endParaRPr lang="cs-CZ" sz="20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romanUcPeriod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Zmrazené ovoce sypané cukrem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(JAHODY, BORŮVKY, MALINY)</a:t>
            </a: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romanUcPeriod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Zmrazené ovocné dřeně nebo protlaky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(JABLEČNÝ, MERUŇKOVÝ, JAHODOVÝ)</a:t>
            </a: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romanUcPeriod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Zmrazené ovocné pěny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(jahodová s jablečnou, meruňková s jablečnou, jablečná)</a:t>
            </a: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romanUcPeriod"/>
            </a:pPr>
            <a:r>
              <a:rPr lang="cs-CZ" sz="2800" b="1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Zmrazené ovocné dezerty </a:t>
            </a:r>
            <a:r>
              <a:rPr lang="cs-CZ" sz="28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(jahodový  mražený dort</a:t>
            </a:r>
            <a:r>
              <a:rPr lang="cs-CZ" sz="2800" i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romanUcPeriod"/>
            </a:pPr>
            <a:endParaRPr lang="cs-CZ" sz="1400" i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17475" lvl="0" indent="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None/>
            </a:pPr>
            <a:r>
              <a:rPr lang="cs-CZ" sz="28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Vyjmenujte další druhy zmrazeného ovoce.</a:t>
            </a:r>
            <a:endParaRPr lang="cs-CZ" sz="28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860425" lvl="0" indent="-742950" fontAlgn="base">
              <a:spcBef>
                <a:spcPct val="0"/>
              </a:spcBef>
              <a:spcAft>
                <a:spcPct val="0"/>
              </a:spcAft>
              <a:buClr>
                <a:srgbClr val="4F81BD"/>
              </a:buClr>
              <a:buFont typeface="Corbel" pitchFamily="34" charset="0"/>
              <a:buAutoNum type="romanUcPeriod"/>
            </a:pPr>
            <a:endParaRPr lang="cs-CZ" sz="2800" i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366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i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ZMRAZENÉ OVOCNÉ VÝROBKY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112567"/>
          </a:xfrm>
        </p:spPr>
        <p:txBody>
          <a:bodyPr>
            <a:normAutofit lnSpcReduction="10000"/>
          </a:bodyPr>
          <a:lstStyle/>
          <a:p>
            <a:pPr marL="118872" lvl="0" indent="0">
              <a:buClr>
                <a:srgbClr val="F0AD00"/>
              </a:buClr>
              <a:buNone/>
            </a:pPr>
            <a:r>
              <a:rPr lang="cs-CZ" sz="4000" b="1" i="1" u="sng" dirty="0">
                <a:solidFill>
                  <a:prstClr val="black"/>
                </a:solidFill>
              </a:rPr>
              <a:t>PŘEJÍMKA</a:t>
            </a:r>
            <a:r>
              <a:rPr lang="cs-CZ" sz="4000" dirty="0">
                <a:solidFill>
                  <a:prstClr val="black"/>
                </a:solidFill>
              </a:rPr>
              <a:t> </a:t>
            </a:r>
            <a:r>
              <a:rPr lang="cs-CZ" sz="4000" i="1" dirty="0">
                <a:solidFill>
                  <a:prstClr val="black"/>
                </a:solidFill>
              </a:rPr>
              <a:t>– </a:t>
            </a:r>
            <a:r>
              <a:rPr lang="cs-CZ" dirty="0">
                <a:solidFill>
                  <a:prstClr val="black"/>
                </a:solidFill>
              </a:rPr>
              <a:t>provádí se senzoricky, kontroluje se: vzhled – (</a:t>
            </a:r>
            <a:r>
              <a:rPr lang="cs-CZ" dirty="0" smtClean="0">
                <a:solidFill>
                  <a:prstClr val="black"/>
                </a:solidFill>
              </a:rPr>
              <a:t>barva</a:t>
            </a:r>
            <a:r>
              <a:rPr lang="cs-CZ" dirty="0">
                <a:solidFill>
                  <a:prstClr val="black"/>
                </a:solidFill>
              </a:rPr>
              <a:t>, </a:t>
            </a:r>
            <a:r>
              <a:rPr lang="cs-CZ" dirty="0" smtClean="0">
                <a:solidFill>
                  <a:prstClr val="black"/>
                </a:solidFill>
              </a:rPr>
              <a:t>tvar), konzistence, teplota</a:t>
            </a:r>
          </a:p>
          <a:p>
            <a:pPr marL="118872" lvl="0" indent="0">
              <a:buClr>
                <a:srgbClr val="F0AD00"/>
              </a:buClr>
              <a:buNone/>
            </a:pPr>
            <a:endParaRPr lang="cs-CZ" sz="1600" b="1" u="sng" dirty="0">
              <a:solidFill>
                <a:prstClr val="black"/>
              </a:solidFill>
            </a:endParaRPr>
          </a:p>
          <a:p>
            <a:pPr marL="118872" lvl="0" indent="0">
              <a:buClr>
                <a:srgbClr val="F0AD00"/>
              </a:buClr>
              <a:buNone/>
            </a:pPr>
            <a:r>
              <a:rPr lang="cs-CZ" sz="4000" b="1" i="1" u="sng" dirty="0">
                <a:solidFill>
                  <a:prstClr val="black"/>
                </a:solidFill>
              </a:rPr>
              <a:t>VADY:</a:t>
            </a:r>
          </a:p>
          <a:p>
            <a:pPr marL="118872" lvl="0" indent="0">
              <a:buClr>
                <a:srgbClr val="F0AD00"/>
              </a:buClr>
              <a:buNone/>
            </a:pPr>
            <a:r>
              <a:rPr lang="cs-CZ" sz="2800" dirty="0">
                <a:solidFill>
                  <a:prstClr val="black"/>
                </a:solidFill>
              </a:rPr>
              <a:t>r</a:t>
            </a:r>
            <a:r>
              <a:rPr lang="cs-CZ" sz="2800" dirty="0" smtClean="0">
                <a:solidFill>
                  <a:prstClr val="black"/>
                </a:solidFill>
              </a:rPr>
              <a:t>ozmrazené ovoce, </a:t>
            </a:r>
            <a:r>
              <a:rPr lang="cs-CZ" sz="2800" dirty="0">
                <a:solidFill>
                  <a:prstClr val="black"/>
                </a:solidFill>
              </a:rPr>
              <a:t>poničený obal, prošlá záruční lhůta</a:t>
            </a:r>
          </a:p>
          <a:p>
            <a:pPr marL="118872" lvl="0" indent="0">
              <a:buClr>
                <a:srgbClr val="F0AD00"/>
              </a:buClr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118872" lvl="0" indent="0">
              <a:buClr>
                <a:srgbClr val="F0AD00"/>
              </a:buClr>
              <a:buNone/>
            </a:pPr>
            <a:r>
              <a:rPr lang="cs-CZ" sz="4000" b="1" i="1" u="sng" dirty="0">
                <a:solidFill>
                  <a:prstClr val="black"/>
                </a:solidFill>
              </a:rPr>
              <a:t>SKLADOVÁNÍ:</a:t>
            </a:r>
          </a:p>
          <a:p>
            <a:pPr marL="118872" lvl="0" indent="0">
              <a:buClr>
                <a:srgbClr val="F0AD00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v </a:t>
            </a:r>
            <a:r>
              <a:rPr lang="cs-CZ" dirty="0" smtClean="0">
                <a:solidFill>
                  <a:prstClr val="black"/>
                </a:solidFill>
              </a:rPr>
              <a:t>mrazící lednici při -18°C, </a:t>
            </a:r>
          </a:p>
          <a:p>
            <a:pPr marL="118872" lvl="0" indent="0">
              <a:buClr>
                <a:srgbClr val="F0AD00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rozmrazené zboží nesmíme znovu zmrazovat!!!!</a:t>
            </a:r>
          </a:p>
          <a:p>
            <a:pPr marL="118872" lvl="0" indent="0">
              <a:buClr>
                <a:srgbClr val="F0AD00"/>
              </a:buClr>
              <a:buNone/>
            </a:pPr>
            <a:endParaRPr lang="cs-CZ" dirty="0" smtClean="0">
              <a:solidFill>
                <a:prstClr val="black"/>
              </a:solidFill>
            </a:endParaRPr>
          </a:p>
          <a:p>
            <a:pPr marL="118872" lvl="0" indent="0">
              <a:buClr>
                <a:srgbClr val="F0AD00"/>
              </a:buClr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Proč nesmíme rozmrazené zboží znovu zmrazovat?</a:t>
            </a:r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287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ZDROJE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7950" lvl="0" indent="0" eaLnBrk="0" fontAlgn="base" hangingPunct="0">
              <a:spcBef>
                <a:spcPts val="300"/>
              </a:spcBef>
              <a:spcAft>
                <a:spcPct val="0"/>
              </a:spcAft>
              <a:buClr>
                <a:srgbClr val="0BD0D9"/>
              </a:buClr>
              <a:buSzTx/>
              <a:buNone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1996</a:t>
            </a:r>
          </a:p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www.toppotraviny.cz/data/USR_001_BOSFOOD_001/25124.JPG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www.benefitzl.cz/pusinka.jpg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pixabay.com/static/uploads/photo/2013/01/05/14/22/figs-73941_640.jpg?i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officeimg.vo.msecnd.net/en-us/images/MH900382952.jpg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3941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154</TotalTime>
  <Words>482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Střední průmyslová škola a Střední odborná škola gastronomie a služeb, Most, příspěvková organizace </vt:lpstr>
      <vt:lpstr>SUŠENÉ, KANDOVANÉ,  ZMRAZENÉ</vt:lpstr>
      <vt:lpstr>SUŠENÉ OVOCE </vt:lpstr>
      <vt:lpstr>SUŠENÉ OVOCE </vt:lpstr>
      <vt:lpstr>KANDOVANÉ   (PROSLAZENÉ) OVOCE </vt:lpstr>
      <vt:lpstr>KANDOVANÉ   (PROSLAZENÉ) OVOCE </vt:lpstr>
      <vt:lpstr>ZMRAZENÉ OVOCNÉ  VÝROBKY </vt:lpstr>
      <vt:lpstr>ZMRAZENÉ OVOCNÉ VÝROBKY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10</cp:revision>
  <dcterms:created xsi:type="dcterms:W3CDTF">2013-10-26T16:15:19Z</dcterms:created>
  <dcterms:modified xsi:type="dcterms:W3CDTF">2013-10-28T13:25:42Z</dcterms:modified>
</cp:coreProperties>
</file>