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60F1F3A5-661C-4409-B84F-D4ABA813D91A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DECB1C0-1806-4B41-BEDE-10D93581E4A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1F3A5-661C-4409-B84F-D4ABA813D91A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DECB1C0-1806-4B41-BEDE-10D93581E4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1F3A5-661C-4409-B84F-D4ABA813D91A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3DECB1C0-1806-4B41-BEDE-10D93581E4A8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60F1F3A5-661C-4409-B84F-D4ABA813D91A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3DECB1C0-1806-4B41-BEDE-10D93581E4A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60F1F3A5-661C-4409-B84F-D4ABA813D91A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3DECB1C0-1806-4B41-BEDE-10D93581E4A8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1F3A5-661C-4409-B84F-D4ABA813D91A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DECB1C0-1806-4B41-BEDE-10D93581E4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1F3A5-661C-4409-B84F-D4ABA813D91A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DECB1C0-1806-4B41-BEDE-10D93581E4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1F3A5-661C-4409-B84F-D4ABA813D91A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DECB1C0-1806-4B41-BEDE-10D93581E4A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60F1F3A5-661C-4409-B84F-D4ABA813D91A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3DECB1C0-1806-4B41-BEDE-10D93581E4A8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1F3A5-661C-4409-B84F-D4ABA813D91A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CB1C0-1806-4B41-BEDE-10D93581E4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60F1F3A5-661C-4409-B84F-D4ABA813D91A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3DECB1C0-1806-4B41-BEDE-10D93581E4A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0F1F3A5-661C-4409-B84F-D4ABA813D91A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DECB1C0-1806-4B41-BEDE-10D93581E4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R900441782.jpg" TargetMode="External"/><Relationship Id="rId3" Type="http://schemas.openxmlformats.org/officeDocument/2006/relationships/hyperlink" Target="http://officeimg.vo.msecnd.net/en-us/images/MB900448750.jpg" TargetMode="External"/><Relationship Id="rId7" Type="http://schemas.openxmlformats.org/officeDocument/2006/relationships/hyperlink" Target="http://officeimg.vo.msecnd.net/en-us/images/MR900436907.jpg" TargetMode="External"/><Relationship Id="rId2" Type="http://schemas.openxmlformats.org/officeDocument/2006/relationships/hyperlink" Target="http://officeimg.vo.msecnd.net/en-us/images/MH90042282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H900387868.jpg" TargetMode="External"/><Relationship Id="rId5" Type="http://schemas.openxmlformats.org/officeDocument/2006/relationships/hyperlink" Target="http://officeimg.vo.msecnd.net/en-us/images/MH900387888.jpg" TargetMode="External"/><Relationship Id="rId4" Type="http://schemas.openxmlformats.org/officeDocument/2006/relationships/hyperlink" Target="http://officeimg.vo.msecnd.net/en-us/images/MH900387856.jpg" TargetMode="External"/><Relationship Id="rId9" Type="http://schemas.openxmlformats.org/officeDocument/2006/relationships/hyperlink" Target="http://officeimg.vo.msecnd.net/en-us/images/MR90020830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228600"/>
            <a:ext cx="6858344" cy="1616224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600" b="1" cap="small" dirty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  <a:t>a Střední odborná škola gastronomie a služeb, Most, </a:t>
            </a:r>
            <a:r>
              <a:rPr lang="cs-CZ" sz="1600" b="1" cap="small" dirty="0" smtClean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  <a:t/>
            </a:r>
            <a:br>
              <a:rPr lang="cs-CZ" sz="1600" b="1" cap="small" dirty="0" smtClean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</a:br>
            <a:r>
              <a:rPr lang="cs-CZ" sz="1600" b="1" cap="small" dirty="0" smtClean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  <a:t>příspěvková </a:t>
            </a:r>
            <a:r>
              <a:rPr lang="cs-CZ" sz="1600" b="1" cap="small" dirty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  <a:t>organizace</a:t>
            </a:r>
            <a:r>
              <a:rPr lang="cs-CZ" sz="3200" dirty="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t/>
            </a:r>
            <a:br>
              <a:rPr lang="cs-CZ" sz="3200" dirty="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412776"/>
            <a:ext cx="8153400" cy="4683224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DIGITÁLNÍ </a:t>
            </a:r>
            <a:r>
              <a:rPr lang="cs-CZ" sz="2800" dirty="0">
                <a:solidFill>
                  <a:prstClr val="black"/>
                </a:solidFill>
                <a:latin typeface="Calibri"/>
              </a:rPr>
              <a:t>UČEBNÍ MATERIÁL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0648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2870706"/>
              </p:ext>
            </p:extLst>
          </p:nvPr>
        </p:nvGraphicFramePr>
        <p:xfrm>
          <a:off x="1115616" y="2176796"/>
          <a:ext cx="6984776" cy="3668290"/>
        </p:xfrm>
        <a:graphic>
          <a:graphicData uri="http://schemas.openxmlformats.org/drawingml/2006/table">
            <a:tbl>
              <a:tblPr/>
              <a:tblGrid>
                <a:gridCol w="1887492"/>
                <a:gridCol w="5097284"/>
              </a:tblGrid>
              <a:tr h="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63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_INOVACE_OV13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313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313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313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O ZBOŽÍ 1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313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PLODOVÁ ZELENINA - LILKOVITÁ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313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313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313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ÚNOR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2013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9348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Palatino Linotype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29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Žáci se seznámí  s lilkovitou zeleninou.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29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Materiál je určen pro žáky 1.ročníku </a:t>
                      </a:r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obor </a:t>
                      </a:r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prodavač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entury Gothic" pitchFamily="34" charset="0"/>
                        <a:ea typeface="Calibri"/>
                        <a:cs typeface="Times New Roman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entury Gothic" pitchFamily="34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6021288"/>
            <a:ext cx="3384376" cy="69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1548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1484784"/>
            <a:ext cx="7651576" cy="3888432"/>
          </a:xfrm>
        </p:spPr>
        <p:txBody>
          <a:bodyPr>
            <a:normAutofit/>
          </a:bodyPr>
          <a:lstStyle/>
          <a:p>
            <a:pPr algn="ctr"/>
            <a:r>
              <a:rPr lang="cs-CZ" sz="9600" cap="none" dirty="0">
                <a:solidFill>
                  <a:schemeClr val="tx1"/>
                </a:solidFill>
                <a:latin typeface="Algerian" pitchFamily="82" charset="0"/>
              </a:rPr>
              <a:t>PLODOVÁ  ZELENINA</a:t>
            </a:r>
            <a:endParaRPr lang="cs-CZ" sz="9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6000" dirty="0" smtClean="0"/>
              <a:t>LILKOVITÁ</a:t>
            </a:r>
            <a:endParaRPr lang="cs-CZ" sz="60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92696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76872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8862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287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2776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C00000"/>
                </a:solidFill>
                <a:latin typeface="Algerian" pitchFamily="82" charset="0"/>
              </a:rPr>
              <a:t> LILKOVITÁ  </a:t>
            </a:r>
            <a:r>
              <a:rPr lang="cs-CZ" sz="5400" dirty="0">
                <a:solidFill>
                  <a:srgbClr val="C00000"/>
                </a:solidFill>
                <a:latin typeface="Algerian" pitchFamily="82" charset="0"/>
              </a:rPr>
              <a:t>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2276872"/>
            <a:ext cx="8153400" cy="3819128"/>
          </a:xfrm>
        </p:spPr>
        <p:txBody>
          <a:bodyPr>
            <a:normAutofit/>
          </a:bodyPr>
          <a:lstStyle/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None/>
              <a:defRPr/>
            </a:pPr>
            <a:r>
              <a:rPr lang="cs-CZ" sz="3600" u="sng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ROZDĚLENÍ </a:t>
            </a:r>
            <a:r>
              <a:rPr lang="cs-CZ" sz="3600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None/>
              <a:defRPr/>
            </a:pPr>
            <a:endParaRPr lang="cs-CZ" sz="1800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None/>
              <a:defRPr/>
            </a:pP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Lilkovité zeleniny:</a:t>
            </a:r>
            <a:endParaRPr lang="cs-CZ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8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rajče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8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lilek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8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paprika </a:t>
            </a:r>
          </a:p>
        </p:txBody>
      </p:sp>
    </p:spTree>
    <p:extLst>
      <p:ext uri="{BB962C8B-B14F-4D97-AF65-F5344CB8AC3E}">
        <p14:creationId xmlns:p14="http://schemas.microsoft.com/office/powerpoint/2010/main" val="2378752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78048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>
                <a:solidFill>
                  <a:srgbClr val="C00000"/>
                </a:solidFill>
                <a:latin typeface="Algerian" pitchFamily="82" charset="0"/>
              </a:rPr>
              <a:t>LILKOVITÁ 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Tw Cen MT" pitchFamily="34" charset="-18"/>
              <a:buAutoNum type="arabicPeriod"/>
            </a:pPr>
            <a:r>
              <a:rPr lang="cs-CZ" sz="3600" b="1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RAJČATA: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endParaRPr lang="cs-CZ" sz="1800" b="1" i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400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Rozlišuje se řada odrůd liší se: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Tw Cen MT" pitchFamily="34" charset="-18"/>
              <a:buAutoNum type="alphaLcPeriod"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barvou – červené, růžové, žluté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Tw Cen MT" pitchFamily="34" charset="-18"/>
              <a:buAutoNum type="alphaLcPeriod"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tvarem – kulaté, podlouhlé, oválné, hruškovité, baňaté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Tw Cen MT" pitchFamily="34" charset="-18"/>
              <a:buAutoNum type="alphaLcPeriod"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vegetační dobou – rychlené, skleníkové, polní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Tw Cen MT" pitchFamily="34" charset="-18"/>
              <a:buAutoNum type="alphaLcPeriod"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vzrůstem – keříkové, tyčkovité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endParaRPr lang="cs-CZ" sz="2400" i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9122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>
                <a:solidFill>
                  <a:srgbClr val="C00000"/>
                </a:solidFill>
                <a:latin typeface="Algerian" pitchFamily="82" charset="0"/>
              </a:rPr>
              <a:t>LILKOVITÁ 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Tw Cen MT" pitchFamily="34" charset="-18"/>
              <a:buAutoNum type="arabicPeriod"/>
            </a:pPr>
            <a:r>
              <a:rPr lang="cs-CZ" sz="3600" b="1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RAJČATA: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endParaRPr lang="cs-CZ" sz="1800" b="1" i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400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Rozlišuje se řada odrůd liší se: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Tw Cen MT" pitchFamily="34" charset="-18"/>
              <a:buAutoNum type="alphaLcPeriod"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barvou – červené, růžové, žluté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Tw Cen MT" pitchFamily="34" charset="-18"/>
              <a:buAutoNum type="alphaLcPeriod"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tvarem – kulaté, podlouhlé, oválné, hruškovité, baňaté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Tw Cen MT" pitchFamily="34" charset="-18"/>
              <a:buAutoNum type="alphaLcPeriod"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vegetační dobou – rychlené, skleníkové, polní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Tw Cen MT" pitchFamily="34" charset="-18"/>
              <a:buAutoNum type="alphaLcPeriod"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vzrůstem – keříkové, tyčkovité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7765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>
                <a:solidFill>
                  <a:srgbClr val="C00000"/>
                </a:solidFill>
                <a:latin typeface="Algerian" pitchFamily="82" charset="0"/>
              </a:rPr>
              <a:t>LILKOVITÁ 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"/>
            </a:pPr>
            <a:r>
              <a:rPr lang="cs-CZ" sz="3600" b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Prodej :</a:t>
            </a:r>
          </a:p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"/>
            </a:pPr>
            <a:endParaRPr lang="cs-CZ" sz="1000" b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volně  na váhu</a:t>
            </a:r>
          </a:p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endParaRPr lang="cs-CZ" sz="10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balené  v misce po 1kg</a:t>
            </a:r>
          </a:p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endParaRPr lang="cs-CZ" sz="10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sherry rajčata – balená v misce po 250g</a:t>
            </a:r>
          </a:p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endParaRPr lang="cs-CZ" sz="12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</a:pPr>
            <a:r>
              <a:rPr lang="cs-CZ" sz="3600" b="1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Druhy v prodeji</a:t>
            </a:r>
          </a:p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keříčková</a:t>
            </a:r>
          </a:p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volně vážená</a:t>
            </a:r>
          </a:p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sherry 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39702"/>
            <a:ext cx="3097213" cy="3097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3255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6079" y="3759175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688702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>
                <a:solidFill>
                  <a:srgbClr val="C00000"/>
                </a:solidFill>
                <a:latin typeface="Algerian" pitchFamily="82" charset="0"/>
              </a:rPr>
              <a:t>LILKOVITÁ 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Tw Cen MT" pitchFamily="34" charset="-18"/>
              <a:buAutoNum type="arabicPeriod" startAt="2"/>
            </a:pPr>
            <a:r>
              <a:rPr lang="cs-CZ" sz="3600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PAPRIKA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Odrůdy paprik lze rozdělit :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endParaRPr lang="cs-CZ" sz="1000" b="1" i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Tw Cen MT" pitchFamily="34" charset="-18"/>
              <a:buAutoNum type="romanUcPeriod"/>
            </a:pPr>
            <a:r>
              <a:rPr lang="cs-CZ" sz="24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odrůdy zeleninové </a:t>
            </a: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– nedozrálé – 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400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Kapie</a:t>
            </a: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Slovenská paprika, paprika dužnatá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endParaRPr lang="cs-CZ" sz="1000" i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Tw Cen MT" pitchFamily="34" charset="-18"/>
              <a:buAutoNum type="romanUcPeriod" startAt="2"/>
            </a:pPr>
            <a:r>
              <a:rPr lang="cs-CZ" sz="24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odrůdy kořeninové – </a:t>
            </a: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sklízejí se dozrále – 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nejsou v prodeji – zpracovávají se na 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koření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endParaRPr lang="cs-CZ" sz="2400" i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chuť </a:t>
            </a: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– sladká, pálivá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4168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>
                <a:solidFill>
                  <a:srgbClr val="C00000"/>
                </a:solidFill>
                <a:latin typeface="Algerian" pitchFamily="82" charset="0"/>
              </a:rPr>
              <a:t>LILKOVITÁ 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None/>
              <a:defRPr/>
            </a:pPr>
            <a:r>
              <a:rPr lang="cs-CZ" sz="3600" b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Speciální odrůdy paprik:</a:t>
            </a:r>
          </a:p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None/>
              <a:defRPr/>
            </a:pPr>
            <a:endParaRPr lang="cs-CZ" sz="1400" b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DD8047"/>
              </a:buClr>
              <a:buFont typeface="+mj-lt"/>
              <a:buAutoNum type="romanUcPeriod"/>
              <a:defRPr/>
            </a:pPr>
            <a:r>
              <a:rPr lang="cs-CZ" sz="24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Paprika obecná </a:t>
            </a:r>
            <a:r>
              <a:rPr lang="cs-CZ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  <a:defRPr/>
            </a:pPr>
            <a:r>
              <a:rPr lang="cs-CZ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tvar – jablkový, podlouhlý, zašpičatělý,  chuť – sladká, šťavnatá</a:t>
            </a: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DD8047"/>
              </a:buClr>
              <a:buFont typeface="+mj-lt"/>
              <a:buAutoNum type="romanUcPeriod" startAt="2"/>
              <a:defRPr/>
            </a:pPr>
            <a:r>
              <a:rPr lang="cs-CZ" sz="24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Paprika </a:t>
            </a:r>
            <a:r>
              <a:rPr lang="cs-CZ" sz="2400" b="1" i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rajčinová</a:t>
            </a:r>
            <a:r>
              <a:rPr lang="cs-CZ" sz="24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–</a:t>
            </a: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  <a:defRPr/>
            </a:pPr>
            <a:r>
              <a:rPr lang="cs-CZ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připomíná rajče, tvarem, chutí</a:t>
            </a: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  <a:defRPr/>
            </a:pPr>
            <a:endParaRPr lang="cs-CZ" sz="10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DD8047"/>
              </a:buClr>
              <a:buFont typeface="+mj-lt"/>
              <a:buAutoNum type="romanUcPeriod" startAt="3"/>
              <a:defRPr/>
            </a:pPr>
            <a:r>
              <a:rPr lang="cs-CZ" sz="24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Paprika třešňová </a:t>
            </a:r>
            <a:r>
              <a:rPr lang="cs-CZ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– /</a:t>
            </a:r>
            <a:r>
              <a:rPr lang="cs-CZ" sz="2400" i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feferony</a:t>
            </a:r>
            <a:r>
              <a:rPr lang="cs-CZ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/</a:t>
            </a: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  <a:defRPr/>
            </a:pPr>
            <a:r>
              <a:rPr lang="cs-CZ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drobné kulaté červené </a:t>
            </a: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DD8047"/>
              </a:buClr>
              <a:buNone/>
              <a:defRPr/>
            </a:pPr>
            <a:r>
              <a:rPr lang="cs-CZ" sz="24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prudce pálivé plody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5282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>
                <a:solidFill>
                  <a:srgbClr val="C00000"/>
                </a:solidFill>
                <a:latin typeface="Algerian" pitchFamily="82" charset="0"/>
              </a:rPr>
              <a:t>LILKOVITÁ 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9144000" cy="5257800"/>
          </a:xfrm>
        </p:spPr>
        <p:txBody>
          <a:bodyPr>
            <a:normAutofit lnSpcReduction="10000"/>
          </a:bodyPr>
          <a:lstStyle/>
          <a:p>
            <a:pPr marL="319088" lvl="0" indent="-319088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"/>
              <a:defRPr/>
            </a:pPr>
            <a:r>
              <a:rPr lang="cs-CZ" sz="3600" b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Speciální odrůdy paprik:</a:t>
            </a:r>
            <a:endParaRPr lang="cs-CZ" sz="3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571500" lvl="0" indent="-571500" eaLnBrk="0" fontAlgn="base" hangingPunct="0">
              <a:spcAft>
                <a:spcPct val="0"/>
              </a:spcAft>
              <a:buClr>
                <a:srgbClr val="DD8047"/>
              </a:buClr>
              <a:buFont typeface="+mj-lt"/>
              <a:buAutoNum type="romanUcPeriod" startAt="4"/>
              <a:defRPr/>
            </a:pPr>
            <a:r>
              <a:rPr lang="cs-CZ" sz="2800" b="1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Ostatní – </a:t>
            </a: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  <a:defRPr/>
            </a:pPr>
            <a:r>
              <a:rPr lang="cs-CZ" sz="20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Beraní rohy –</a:t>
            </a: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  <a:defRPr/>
            </a:pP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tvar - podlouhlý, úzký</a:t>
            </a: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  <a:defRPr/>
            </a:pP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chuť – pikantní /konzumují se sterilizované</a:t>
            </a: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  <a:defRPr/>
            </a:pPr>
            <a:r>
              <a:rPr lang="cs-CZ" sz="20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Chilli papričky –</a:t>
            </a: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  <a:defRPr/>
            </a:pP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tvar  - malý paprikový</a:t>
            </a: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  <a:defRPr/>
            </a:pP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chuť – velmi pálivá</a:t>
            </a: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  <a:defRPr/>
            </a:pPr>
            <a:r>
              <a:rPr lang="cs-CZ" sz="2000" b="1" i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Paprikookurka</a:t>
            </a:r>
            <a:r>
              <a:rPr lang="cs-CZ" sz="20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  <a:defRPr/>
            </a:pP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tvar – </a:t>
            </a:r>
            <a:r>
              <a:rPr lang="cs-CZ" sz="2000" i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paprikookurky</a:t>
            </a:r>
            <a:endParaRPr lang="cs-CZ" sz="20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  <a:defRPr/>
            </a:pP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chuť – </a:t>
            </a:r>
            <a:r>
              <a:rPr lang="cs-CZ" sz="2000" i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paprikookurky</a:t>
            </a:r>
            <a:endParaRPr lang="cs-CZ" sz="20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  <a:defRPr/>
            </a:pPr>
            <a:r>
              <a:rPr lang="cs-CZ" sz="2000" b="1" i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Kayenský</a:t>
            </a:r>
            <a:r>
              <a:rPr lang="cs-CZ" sz="20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pepř</a:t>
            </a: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  <a:defRPr/>
            </a:pP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podobný chilli papričce</a:t>
            </a:r>
            <a:endParaRPr lang="cs-CZ" sz="24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14908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2204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>
                <a:solidFill>
                  <a:srgbClr val="C00000"/>
                </a:solidFill>
                <a:latin typeface="Algerian" pitchFamily="82" charset="0"/>
              </a:rPr>
              <a:t>LILKOVITÁ 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i="1" u="sng" dirty="0" smtClean="0"/>
              <a:t>PRODEJ: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NA KUSY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V BALENÍ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NA VÁHU</a:t>
            </a:r>
          </a:p>
          <a:p>
            <a:pPr>
              <a:buFont typeface="Wingdings" pitchFamily="2" charset="2"/>
              <a:buChar char="v"/>
            </a:pPr>
            <a:endParaRPr lang="cs-CZ" sz="1400" dirty="0" smtClean="0"/>
          </a:p>
          <a:p>
            <a:pPr>
              <a:buFontTx/>
              <a:buChar char="-"/>
            </a:pPr>
            <a:r>
              <a:rPr lang="cs-CZ" sz="2800" dirty="0" smtClean="0"/>
              <a:t>častá kontrola kvality zboží</a:t>
            </a:r>
          </a:p>
          <a:p>
            <a:pPr>
              <a:buFontTx/>
              <a:buChar char="-"/>
            </a:pPr>
            <a:r>
              <a:rPr lang="cs-CZ" sz="2800" dirty="0" smtClean="0"/>
              <a:t>nekvalitní druhy ihned vyřadíme z prodeje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84202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1772816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>
                <a:solidFill>
                  <a:srgbClr val="C00000"/>
                </a:solidFill>
                <a:latin typeface="Algerian" pitchFamily="82" charset="0"/>
              </a:rPr>
              <a:t>LILKOVITÁ 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Tw Cen MT" pitchFamily="34" charset="-18"/>
              <a:buAutoNum type="arabicPeriod" startAt="3"/>
            </a:pPr>
            <a:r>
              <a:rPr lang="cs-CZ" sz="3600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LILEK – BAKLAŽÁN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endParaRPr lang="cs-CZ" sz="1400" b="1" i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</a:pPr>
            <a:r>
              <a:rPr lang="cs-CZ" sz="28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tvar  - vejčitý, hruškovitý, kulatý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</a:pPr>
            <a:r>
              <a:rPr lang="cs-CZ" sz="28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barva – fialová až fialovočervená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</a:pPr>
            <a:r>
              <a:rPr lang="cs-CZ" sz="28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dužnina – nažloutlá, houbovitá 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8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s plochými semeny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</a:pPr>
            <a:r>
              <a:rPr lang="cs-CZ" sz="28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povrch – hladký, lesklý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</a:pPr>
            <a:r>
              <a:rPr lang="cs-CZ" sz="28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chuť – nepatrně nahořklá, </a:t>
            </a:r>
            <a:r>
              <a:rPr lang="cs-CZ" sz="2800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pikantní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</a:pPr>
            <a:r>
              <a:rPr lang="cs-CZ" sz="2800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PRODEJ – na kusy</a:t>
            </a:r>
            <a:endParaRPr lang="cs-CZ" sz="2800" i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endParaRPr lang="cs-CZ" sz="2800" i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9960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>
                <a:solidFill>
                  <a:srgbClr val="C00000"/>
                </a:solidFill>
                <a:latin typeface="Algerian" pitchFamily="82" charset="0"/>
              </a:rPr>
              <a:t>LILKOVITÁ 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i="1" u="sng" dirty="0" smtClean="0"/>
              <a:t>SKLADOVÁNÍ LILKOVITÉ ZELENINY</a:t>
            </a:r>
          </a:p>
          <a:p>
            <a:r>
              <a:rPr lang="cs-CZ" sz="2800" dirty="0" smtClean="0"/>
              <a:t>ve vzdušných skladech</a:t>
            </a:r>
          </a:p>
          <a:p>
            <a:r>
              <a:rPr lang="cs-CZ" sz="2800" dirty="0" smtClean="0"/>
              <a:t>v suchém, čistém a chladném prostředí</a:t>
            </a:r>
          </a:p>
          <a:p>
            <a:r>
              <a:rPr lang="cs-CZ" sz="2800" dirty="0" smtClean="0"/>
              <a:t>při teplotě 15°c</a:t>
            </a:r>
          </a:p>
          <a:p>
            <a:endParaRPr lang="cs-CZ" sz="1400" dirty="0" smtClean="0"/>
          </a:p>
          <a:p>
            <a:pPr marL="0" indent="0">
              <a:buNone/>
            </a:pPr>
            <a:r>
              <a:rPr lang="cs-CZ" sz="4000" b="1" i="1" u="sng" dirty="0" smtClean="0"/>
              <a:t>VADY LILKOVITÉ ZELENINY</a:t>
            </a:r>
          </a:p>
          <a:p>
            <a:pPr lvl="0">
              <a:buClr>
                <a:srgbClr val="DD8047"/>
              </a:buClr>
            </a:pPr>
            <a:r>
              <a:rPr lang="cs-CZ" sz="2800" dirty="0"/>
              <a:t>r</a:t>
            </a:r>
            <a:r>
              <a:rPr lang="cs-CZ" sz="2800" dirty="0" smtClean="0"/>
              <a:t>ozmačkaná, plíseň, scvrklá, </a:t>
            </a:r>
            <a:r>
              <a:rPr lang="cs-CZ" sz="2800" dirty="0">
                <a:solidFill>
                  <a:prstClr val="black"/>
                </a:solidFill>
              </a:rPr>
              <a:t>okousaná od hlodavců, hniloba, </a:t>
            </a:r>
            <a:r>
              <a:rPr lang="cs-CZ" sz="2800" dirty="0" smtClean="0">
                <a:solidFill>
                  <a:prstClr val="black"/>
                </a:solidFill>
              </a:rPr>
              <a:t>nedozrálá…</a:t>
            </a:r>
            <a:endParaRPr lang="cs-CZ" sz="2800" dirty="0">
              <a:solidFill>
                <a:prstClr val="black"/>
              </a:solidFill>
            </a:endParaRPr>
          </a:p>
          <a:p>
            <a:endParaRPr lang="cs-CZ" sz="2800" dirty="0" smtClean="0"/>
          </a:p>
          <a:p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19664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>
                <a:solidFill>
                  <a:srgbClr val="C00000"/>
                </a:solidFill>
                <a:latin typeface="Algerian" pitchFamily="82" charset="0"/>
              </a:rPr>
              <a:t>LILKOVITÁ 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b="1" i="1" u="sng" dirty="0" smtClean="0"/>
              <a:t>OPAKOVÁNÍ: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PROČ ČASTO KONTROLUJEME KVALITU VYSTAVENÝCH DRUHŮ LILKOVITÉ ZELENINY V PRODEJNĚ?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KTERÉ DRUHY ZELENINY PATŘÍ DO LILKOVITÉ ZELENINY?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KTERÉ ZNÁTE DRUHY PAPRIK?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KTERÉ DRUHY RAJČAT SE PRODÁVAJÍ?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JAKOU BARVU A TVAR MÁ LILEK?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88196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Algerian" pitchFamily="82" charset="0"/>
              </a:rPr>
              <a:t>ZDROJE</a:t>
            </a:r>
            <a:endParaRPr lang="cs-CZ" dirty="0">
              <a:solidFill>
                <a:srgbClr val="C0000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</a:rPr>
              <a:t>Josef </a:t>
            </a:r>
            <a:r>
              <a:rPr lang="cs-CZ" sz="1200" dirty="0" err="1">
                <a:solidFill>
                  <a:prstClr val="black"/>
                </a:solidFill>
                <a:latin typeface="Georgia"/>
              </a:rPr>
              <a:t>Kavina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, </a:t>
            </a:r>
            <a:r>
              <a:rPr lang="cs-CZ" sz="1200" i="1" dirty="0">
                <a:solidFill>
                  <a:prstClr val="black"/>
                </a:solidFill>
                <a:latin typeface="Georgia"/>
              </a:rPr>
              <a:t>ZBOŽÍZNALSTVÍ potravinářského zboží pro </a:t>
            </a:r>
            <a:r>
              <a:rPr lang="cs-CZ" sz="1200" i="1" dirty="0" smtClean="0">
                <a:solidFill>
                  <a:prstClr val="black"/>
                </a:solidFill>
                <a:latin typeface="Georgia"/>
              </a:rPr>
              <a:t>2. </a:t>
            </a:r>
            <a:r>
              <a:rPr lang="cs-CZ" sz="1200" i="1" dirty="0">
                <a:solidFill>
                  <a:prstClr val="black"/>
                </a:solidFill>
                <a:latin typeface="Georgia"/>
              </a:rPr>
              <a:t>ročník středních odborných učilišť  a integrovaných středních škol učebního oboru prodavač – prodavačka, zaměření pro potravinářské zboží a pro smíšené zboží, </a:t>
            </a:r>
            <a:r>
              <a:rPr lang="cs-CZ" sz="1200" dirty="0" smtClean="0">
                <a:solidFill>
                  <a:prstClr val="black"/>
                </a:solidFill>
                <a:latin typeface="Georgia"/>
              </a:rPr>
              <a:t>vydalo  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nakladatelství </a:t>
            </a:r>
            <a:r>
              <a:rPr lang="cs-CZ" sz="1200" dirty="0" smtClean="0">
                <a:solidFill>
                  <a:prstClr val="black"/>
                </a:solidFill>
                <a:latin typeface="Georgia"/>
              </a:rPr>
              <a:t>a vydavatelství IQ 147, 1996</a:t>
            </a: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2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2"/>
              </a:rPr>
              <a:t>officeimg.vo.msecnd.net/en-us/images/MH900422826.jpg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3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3"/>
              </a:rPr>
              <a:t>officeimg.vo.msecnd.net/en-us/images/MB900448750.jpg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4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4"/>
              </a:rPr>
              <a:t>officeimg.vo.msecnd.net/en-us/images/MH900387856.jpg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5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5"/>
              </a:rPr>
              <a:t>officeimg.vo.msecnd.net/en-us/images/MH900387888.jpg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6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6"/>
              </a:rPr>
              <a:t>officeimg.vo.msecnd.net/en-us/images/MH900387868.jpg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7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7"/>
              </a:rPr>
              <a:t>officeimg.vo.msecnd.net/en-us/images/MR900436907.jpg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8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8"/>
              </a:rPr>
              <a:t>officeimg.vo.msecnd.net/en-us/images/MR900441782.jpg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9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9"/>
              </a:rPr>
              <a:t>officeimg.vo.msecnd.net/en-us/images/MR900208304.jpg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endParaRPr lang="cs-CZ" sz="1000" dirty="0">
              <a:solidFill>
                <a:prstClr val="black"/>
              </a:solidFill>
              <a:latin typeface="Georgia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6256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191</TotalTime>
  <Words>529</Words>
  <Application>Microsoft Office PowerPoint</Application>
  <PresentationFormat>Předvádění na obrazovce (4:3)</PresentationFormat>
  <Paragraphs>146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Medián</vt:lpstr>
      <vt:lpstr>Střední průmyslová škola a Střední odborná škola gastronomie a služeb, Most,  příspěvková organizace </vt:lpstr>
      <vt:lpstr>PLODOVÁ  ZELENINA</vt:lpstr>
      <vt:lpstr> LILKOVITÁ  ZELENINA</vt:lpstr>
      <vt:lpstr>LILKOVITÁ  ZELENINA</vt:lpstr>
      <vt:lpstr>LILKOVITÁ  ZELENINA</vt:lpstr>
      <vt:lpstr>LILKOVITÁ  ZELENINA</vt:lpstr>
      <vt:lpstr>LILKOVITÁ  ZELENINA</vt:lpstr>
      <vt:lpstr>LILKOVITÁ  ZELENINA</vt:lpstr>
      <vt:lpstr>LILKOVITÁ  ZELENINA</vt:lpstr>
      <vt:lpstr>LILKOVITÁ  ZELENINA</vt:lpstr>
      <vt:lpstr>LILKOVITÁ  ZELENINA</vt:lpstr>
      <vt:lpstr>LILKOVITÁ  ZELENINA</vt:lpstr>
      <vt:lpstr>LILKOVITÁ  ZELENINA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9</cp:revision>
  <dcterms:created xsi:type="dcterms:W3CDTF">2013-10-23T13:55:22Z</dcterms:created>
  <dcterms:modified xsi:type="dcterms:W3CDTF">2013-10-28T13:30:00Z</dcterms:modified>
</cp:coreProperties>
</file>