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5" r:id="rId11"/>
    <p:sldId id="266" r:id="rId12"/>
    <p:sldId id="267" r:id="rId13"/>
    <p:sldId id="268" r:id="rId14"/>
    <p:sldId id="271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8B1FFFC-98D7-4066-B45E-8BFB4100A9B0}" type="datetimeFigureOut">
              <a:rPr lang="cs-CZ" smtClean="0"/>
              <a:t>28.10.2013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6CEB62F-4C1C-46DC-AF4F-147BF34B91E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42469.jpg" TargetMode="External"/><Relationship Id="rId3" Type="http://schemas.openxmlformats.org/officeDocument/2006/relationships/hyperlink" Target="http://officeimg.vo.msecnd.net/en-us/images/MH900436904.jpg" TargetMode="External"/><Relationship Id="rId7" Type="http://schemas.openxmlformats.org/officeDocument/2006/relationships/hyperlink" Target="http://officeimg.vo.msecnd.net/en-us/images/MH900382950.jpg" TargetMode="External"/><Relationship Id="rId2" Type="http://schemas.openxmlformats.org/officeDocument/2006/relationships/hyperlink" Target="http://officeimg.vo.msecnd.net/en-us/images/MH90024618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H900358679.jpg" TargetMode="External"/><Relationship Id="rId5" Type="http://schemas.openxmlformats.org/officeDocument/2006/relationships/hyperlink" Target="http://officeimg.vo.msecnd.net/en-us/images/MH900112422.jpg" TargetMode="External"/><Relationship Id="rId10" Type="http://schemas.openxmlformats.org/officeDocument/2006/relationships/hyperlink" Target="http://officeimg.vo.msecnd.net/en-us/images/MH900425944.jpg" TargetMode="External"/><Relationship Id="rId4" Type="http://schemas.openxmlformats.org/officeDocument/2006/relationships/hyperlink" Target="http://officeimg.vo.msecnd.net/en-us/images/MH900400586.jpg" TargetMode="External"/><Relationship Id="rId9" Type="http://schemas.openxmlformats.org/officeDocument/2006/relationships/hyperlink" Target="http://officeimg.vo.msecnd.net/en-us/images/MR90039865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228600"/>
            <a:ext cx="6642320" cy="1616224"/>
          </a:xfrm>
        </p:spPr>
        <p:txBody>
          <a:bodyPr>
            <a:normAutofit/>
          </a:bodyPr>
          <a:lstStyle/>
          <a:p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příspěvková organizace</a:t>
            </a:r>
            <a:r>
              <a:rPr lang="cs-CZ" sz="3200" dirty="0">
                <a:solidFill>
                  <a:prstClr val="black">
                    <a:tint val="75000"/>
                  </a:prstClr>
                </a:solidFill>
                <a:latin typeface="Calibri"/>
              </a:rPr>
              <a:t/>
            </a:r>
            <a:br>
              <a:rPr lang="cs-CZ" sz="3200" dirty="0">
                <a:solidFill>
                  <a:prstClr val="black">
                    <a:tint val="75000"/>
                  </a:prstClr>
                </a:solidFill>
                <a:latin typeface="Calibri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556792"/>
            <a:ext cx="8153400" cy="4539208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dirty="0">
                <a:solidFill>
                  <a:prstClr val="black"/>
                </a:solidFill>
                <a:latin typeface="Calibri"/>
              </a:rPr>
              <a:t>DIGITÁLNÍ UČEBNÍ </a:t>
            </a:r>
            <a:r>
              <a:rPr lang="cs-CZ" sz="2800" dirty="0" smtClean="0">
                <a:solidFill>
                  <a:prstClr val="black"/>
                </a:solidFill>
                <a:latin typeface="Calibri"/>
              </a:rPr>
              <a:t>MATERIÁL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431453"/>
              </p:ext>
            </p:extLst>
          </p:nvPr>
        </p:nvGraphicFramePr>
        <p:xfrm>
          <a:off x="1115616" y="2060848"/>
          <a:ext cx="6984776" cy="4052072"/>
        </p:xfrm>
        <a:graphic>
          <a:graphicData uri="http://schemas.openxmlformats.org/drawingml/2006/table">
            <a:tbl>
              <a:tblPr/>
              <a:tblGrid>
                <a:gridCol w="1887492"/>
                <a:gridCol w="5097284"/>
              </a:tblGrid>
              <a:tr h="321979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59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smtClean="0"/>
                        <a:t>_INOVACE_OV14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78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78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78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O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ZBOŽÍ 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78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PLODOVÁ ZELENINA - TYKVOVITÁ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78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78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78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ÚNOR 2013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001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alatino Linotype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itchFamily="34" charset="0"/>
                          <a:ea typeface="+mn-ea"/>
                          <a:cs typeface="+mn-cs"/>
                        </a:rPr>
                        <a:t>Žáci se seznámí  s tykvovitou zeleninou.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entury Gothic" pitchFamily="34" charset="0"/>
                          <a:ea typeface="+mn-ea"/>
                          <a:cs typeface="+mn-cs"/>
                        </a:rPr>
                        <a:t>Materiál je určen pro žáky 1.ročníku </a:t>
                      </a:r>
                      <a:r>
                        <a:rPr kumimoji="0" lang="cs-CZ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entury Gothic" pitchFamily="34" charset="0"/>
                          <a:ea typeface="+mn-ea"/>
                          <a:cs typeface="+mn-cs"/>
                        </a:rPr>
                        <a:t>obor </a:t>
                      </a:r>
                      <a:r>
                        <a:rPr kumimoji="0" lang="cs-CZ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entury Gothic" pitchFamily="34" charset="0"/>
                          <a:ea typeface="+mn-ea"/>
                          <a:cs typeface="+mn-cs"/>
                        </a:rPr>
                        <a:t>prodavač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entury Gothic" pitchFamily="34" charset="0"/>
                          <a:ea typeface="+mn-ea"/>
                          <a:cs typeface="+mn-cs"/>
                        </a:rPr>
                        <a:t>.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4" y="6237312"/>
            <a:ext cx="3382963" cy="557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593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1916832"/>
            <a:ext cx="6696744" cy="3744416"/>
          </a:xfrm>
        </p:spPr>
        <p:txBody>
          <a:bodyPr>
            <a:noAutofit/>
          </a:bodyPr>
          <a:lstStyle/>
          <a:p>
            <a:pPr algn="r"/>
            <a:r>
              <a:rPr lang="cs-CZ" sz="9600" cap="none" dirty="0">
                <a:solidFill>
                  <a:schemeClr val="tx1"/>
                </a:solidFill>
                <a:latin typeface="Algerian" pitchFamily="82" charset="0"/>
              </a:rPr>
              <a:t>PLODOVÁ  ZELENINA</a:t>
            </a:r>
            <a:endParaRPr lang="cs-CZ" sz="96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TYKVOVITÁ</a:t>
            </a:r>
            <a:endParaRPr lang="cs-CZ" sz="72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356673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69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r>
              <a:rPr lang="cs-CZ" dirty="0">
                <a:solidFill>
                  <a:srgbClr val="C00000"/>
                </a:solidFill>
                <a:latin typeface="Algerian" pitchFamily="82" charset="0"/>
              </a:rPr>
              <a:t>PLODOVÁ  </a:t>
            </a:r>
            <a:r>
              <a:rPr lang="cs-CZ" dirty="0" smtClean="0">
                <a:solidFill>
                  <a:srgbClr val="C00000"/>
                </a:solidFill>
                <a:latin typeface="Algerian" pitchFamily="82" charset="0"/>
              </a:rPr>
              <a:t>ZELENINA - TYKVOVITÁ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2132856"/>
            <a:ext cx="8153400" cy="3963144"/>
          </a:xfrm>
        </p:spPr>
        <p:txBody>
          <a:bodyPr/>
          <a:lstStyle/>
          <a:p>
            <a:pPr marL="319088" lvl="0" indent="-319088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360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ROZDĚLENÍ 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ykvovité zeleniny: 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tykev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okurky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cuketa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64904"/>
            <a:ext cx="3103563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477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TYKEV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/>
            </a:pPr>
            <a:endParaRPr lang="cs-CZ" sz="1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PATŘÍ SEM TYTO ODRŮDY: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0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cuketa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28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patizon</a:t>
            </a:r>
            <a:endParaRPr lang="cs-CZ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dýně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 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kusy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váhu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719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CUKETA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válcovitý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zelená, zeleně žíhaná, žlutá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krémovitá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- nevýrazná</a:t>
            </a: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668246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409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PATIZON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 startAt="2"/>
            </a:pPr>
            <a:endParaRPr lang="cs-CZ" sz="16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–připomíná disk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nebo talíř s vypouklými hranami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bílá až krémově žlutá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bílá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– mírně nasládlá, šťavnatá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798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2420888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586536" cy="4495800"/>
          </a:xfrm>
        </p:spPr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lphaLcPeriod" startAt="3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DÝNĚ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 to plazivá poléhavá rostlina s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velkými, kulatými, žlutými plody,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které dosahují  hmotnosti až 50 kg.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Existuje mnoho druhů dýní, liší se 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barvou, tvarem i chutí.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491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OKURKY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Rozdělení podle sklizně: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skleníkové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pařeništní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q"/>
            </a:pP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 obchodě se dělí na: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</a:pPr>
            <a:endParaRPr lang="cs-CZ" sz="10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romanUcPeriod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nakládačky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romanUcPeriod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salátové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692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857250" lvl="0" indent="-85725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romanUcPeriod"/>
              <a:defRPr/>
            </a:pPr>
            <a:r>
              <a:rPr lang="cs-CZ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OKURKY  NAKLÁDAČKY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Sklízí se ve velikosti 30 – 120 mm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Používají se ke sterilizaci /nakládání/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773" y="3501008"/>
            <a:ext cx="3090863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645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romanUcPeriod" startAt="2"/>
            </a:pPr>
            <a:r>
              <a:rPr lang="cs-CZ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OKURKY  SALÁTOVÉ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hadová, válcový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zelená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pokud je barva žlutá jsou přezrálé – hořké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None/>
            </a:pP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Prodej: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kusy</a:t>
            </a:r>
          </a:p>
          <a:p>
            <a:pPr marL="571500" lvl="0" indent="-571500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váhu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62375"/>
            <a:ext cx="3095625" cy="283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155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"/>
              <a:defRPr/>
            </a:pPr>
            <a:r>
              <a:rPr lang="cs-CZ" sz="36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MELOUNY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Patří mezi zeleninu, ale v kuchyni se používají jako dezertní ovoce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endParaRPr lang="cs-CZ" sz="1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Rozdělujeme  botanicky dva druhy:</a:t>
            </a:r>
          </a:p>
          <a:p>
            <a:pPr marL="319088" lvl="0" indent="-319088" eaLnBrk="0" fontAlgn="base" hangingPunct="0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endParaRPr lang="cs-CZ" sz="1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CUKROVÝ</a:t>
            </a:r>
          </a:p>
          <a:p>
            <a:pPr marL="457200" lvl="0" indent="-45720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endParaRPr lang="cs-CZ" sz="1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eaLnBrk="0" fontAlgn="base" hangingPunct="0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VODNÍ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67445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819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+mj-lt"/>
              <a:buAutoNum type="arabicPeriod"/>
              <a:defRPr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VODNÍ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oválný, kulatý, vejčitý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tmavozelená, mramorovaná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červená, růžová, žlutá, s větším počtem semen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chuť – osvěžující, sladká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Prodej: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váhu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Úprava pro prodej: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Půlky, čtvrtky i menší díly /tvaru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None/>
              <a:defRPr/>
            </a:pP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půlměsíčku /zabalené do mikrotenu</a:t>
            </a:r>
          </a:p>
          <a:p>
            <a:pPr marL="514350" lvl="0" indent="-5143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  <a:defRPr/>
            </a:pPr>
            <a:endParaRPr lang="cs-CZ" sz="24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3" y="3861048"/>
            <a:ext cx="2051869" cy="176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903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r>
              <a:rPr lang="cs-CZ" sz="36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MELOUN  CUKROVÝ – PRAVÝ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Tw Cen MT" pitchFamily="34" charset="-18"/>
              <a:buAutoNum type="arabicPeriod" startAt="2"/>
            </a:pPr>
            <a:endParaRPr lang="cs-CZ" sz="1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tvar – kulatý, podlouhlý, vejčitý, žebernatý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povrch – drsný, síťovaný, bradavičnatý, hladký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barva – bílá, nazelenalá, žlutá, oranžová, červená</a:t>
            </a:r>
          </a:p>
          <a:p>
            <a:pPr marL="742950" lvl="0" indent="-742950" fontAlgn="base">
              <a:spcAft>
                <a:spcPct val="0"/>
              </a:spcAft>
              <a:buClr>
                <a:srgbClr val="DD8047"/>
              </a:buClr>
              <a:buFont typeface="Wingdings" pitchFamily="2" charset="2"/>
              <a:buChar char="v"/>
            </a:pPr>
            <a:r>
              <a:rPr lang="cs-CZ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dužnina – žlutá, oranžová, bílá, nazelenalá 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797152"/>
            <a:ext cx="3095625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175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>
                <a:solidFill>
                  <a:srgbClr val="C00000"/>
                </a:solidFill>
                <a:latin typeface="Algerian" pitchFamily="82" charset="0"/>
              </a:rPr>
              <a:t>TYKVOVITÁ  ZELENINA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Clr>
                <a:srgbClr val="DD8047"/>
              </a:buClr>
              <a:buNone/>
            </a:pPr>
            <a:r>
              <a:rPr lang="cs-CZ" sz="4000" b="1" i="1" u="sng" dirty="0">
                <a:solidFill>
                  <a:prstClr val="black"/>
                </a:solidFill>
              </a:rPr>
              <a:t>SKLADOVÁNÍ </a:t>
            </a:r>
            <a:r>
              <a:rPr lang="cs-CZ" sz="4000" b="1" i="1" u="sng" dirty="0" smtClean="0">
                <a:solidFill>
                  <a:prstClr val="black"/>
                </a:solidFill>
              </a:rPr>
              <a:t>TYKVOVITÉ </a:t>
            </a:r>
            <a:r>
              <a:rPr lang="cs-CZ" sz="4000" b="1" i="1" u="sng" dirty="0">
                <a:solidFill>
                  <a:prstClr val="black"/>
                </a:solidFill>
              </a:rPr>
              <a:t>ZELENINY</a:t>
            </a:r>
          </a:p>
          <a:p>
            <a:pPr lvl="0">
              <a:buClr>
                <a:srgbClr val="DD8047"/>
              </a:buClr>
            </a:pPr>
            <a:r>
              <a:rPr lang="cs-CZ" sz="2800" dirty="0">
                <a:solidFill>
                  <a:prstClr val="black"/>
                </a:solidFill>
              </a:rPr>
              <a:t>ve vzdušných skladech</a:t>
            </a:r>
          </a:p>
          <a:p>
            <a:pPr lvl="0">
              <a:buClr>
                <a:srgbClr val="DD8047"/>
              </a:buClr>
            </a:pPr>
            <a:r>
              <a:rPr lang="cs-CZ" sz="2800" dirty="0">
                <a:solidFill>
                  <a:prstClr val="black"/>
                </a:solidFill>
              </a:rPr>
              <a:t>v </a:t>
            </a:r>
            <a:r>
              <a:rPr lang="cs-CZ" sz="2800" dirty="0" smtClean="0">
                <a:solidFill>
                  <a:prstClr val="black"/>
                </a:solidFill>
              </a:rPr>
              <a:t>suchém, čistém a chladném prostředí</a:t>
            </a:r>
            <a:endParaRPr lang="cs-CZ" sz="2800" dirty="0">
              <a:solidFill>
                <a:prstClr val="black"/>
              </a:solidFill>
            </a:endParaRPr>
          </a:p>
          <a:p>
            <a:pPr lvl="0">
              <a:buClr>
                <a:srgbClr val="DD8047"/>
              </a:buClr>
            </a:pPr>
            <a:r>
              <a:rPr lang="cs-CZ" sz="2800" dirty="0">
                <a:solidFill>
                  <a:prstClr val="black"/>
                </a:solidFill>
              </a:rPr>
              <a:t>při teplotě 15°c</a:t>
            </a:r>
          </a:p>
          <a:p>
            <a:pPr lvl="0">
              <a:buClr>
                <a:srgbClr val="DD8047"/>
              </a:buClr>
            </a:pPr>
            <a:endParaRPr lang="cs-CZ" sz="1400" dirty="0">
              <a:solidFill>
                <a:prstClr val="black"/>
              </a:solidFill>
            </a:endParaRPr>
          </a:p>
          <a:p>
            <a:pPr marL="0" lvl="0" indent="0">
              <a:buClr>
                <a:srgbClr val="DD8047"/>
              </a:buClr>
              <a:buNone/>
            </a:pPr>
            <a:r>
              <a:rPr lang="cs-CZ" sz="4000" b="1" i="1" u="sng" dirty="0">
                <a:solidFill>
                  <a:prstClr val="black"/>
                </a:solidFill>
              </a:rPr>
              <a:t>VADY </a:t>
            </a:r>
            <a:r>
              <a:rPr lang="cs-CZ" sz="4000" b="1" i="1" u="sng" dirty="0" smtClean="0">
                <a:solidFill>
                  <a:prstClr val="black"/>
                </a:solidFill>
              </a:rPr>
              <a:t>TYKVOVITÉ </a:t>
            </a:r>
            <a:r>
              <a:rPr lang="cs-CZ" sz="4000" b="1" i="1" u="sng" dirty="0">
                <a:solidFill>
                  <a:prstClr val="black"/>
                </a:solidFill>
              </a:rPr>
              <a:t>ZELENINY</a:t>
            </a:r>
          </a:p>
          <a:p>
            <a:pPr lvl="0">
              <a:buClr>
                <a:srgbClr val="DD8047"/>
              </a:buClr>
            </a:pPr>
            <a:r>
              <a:rPr lang="cs-CZ" sz="2800" dirty="0">
                <a:solidFill>
                  <a:prstClr val="black"/>
                </a:solidFill>
              </a:rPr>
              <a:t>rozmačkaná, plíseň, scvrklá, </a:t>
            </a:r>
            <a:r>
              <a:rPr lang="cs-CZ" sz="2800" dirty="0" smtClean="0">
                <a:solidFill>
                  <a:prstClr val="black"/>
                </a:solidFill>
              </a:rPr>
              <a:t>okousaná od hlodavců, hniloba, nedozrálá</a:t>
            </a:r>
            <a:endParaRPr lang="cs-CZ" sz="28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835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Algerian" pitchFamily="82" charset="0"/>
              </a:rPr>
              <a:t>OPAKOVÁNÍ</a:t>
            </a:r>
            <a:endParaRPr lang="cs-CZ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916832"/>
            <a:ext cx="8153400" cy="4179168"/>
          </a:xfrm>
        </p:spPr>
        <p:txBody>
          <a:bodyPr/>
          <a:lstStyle/>
          <a:p>
            <a:pPr marL="514350" lvl="0" indent="-514350">
              <a:buClr>
                <a:srgbClr val="DD8047"/>
              </a:buClr>
              <a:buFont typeface="+mj-lt"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Která zelenina patří do skupiny tykvovité?</a:t>
            </a:r>
          </a:p>
          <a:p>
            <a:pPr marL="514350" lvl="0" indent="-514350">
              <a:buClr>
                <a:srgbClr val="DD8047"/>
              </a:buClr>
              <a:buFont typeface="+mj-lt"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Co kontrolujeme při přejímce tykvovité zeleniny?</a:t>
            </a:r>
          </a:p>
          <a:p>
            <a:pPr marL="514350" lvl="0" indent="-514350">
              <a:buClr>
                <a:srgbClr val="DD8047"/>
              </a:buClr>
              <a:buFont typeface="+mj-lt"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Jak skladujeme tykvovitou zeleninu?</a:t>
            </a:r>
          </a:p>
          <a:p>
            <a:pPr marL="514350" lvl="0" indent="-514350">
              <a:buClr>
                <a:srgbClr val="DD8047"/>
              </a:buClr>
              <a:buFont typeface="+mj-lt"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Uveďte nejčastější vady tykvovité zeleniny</a:t>
            </a:r>
            <a:r>
              <a:rPr lang="cs-CZ" sz="3200" dirty="0" smtClean="0">
                <a:solidFill>
                  <a:prstClr val="black"/>
                </a:solidFill>
              </a:rPr>
              <a:t>.</a:t>
            </a:r>
          </a:p>
          <a:p>
            <a:pPr marL="514350" lvl="0" indent="-514350">
              <a:buClr>
                <a:srgbClr val="DD8047"/>
              </a:buClr>
              <a:buFont typeface="+mj-lt"/>
              <a:buAutoNum type="arabicPeriod"/>
            </a:pPr>
            <a:r>
              <a:rPr lang="cs-CZ" sz="3200" dirty="0" smtClean="0">
                <a:solidFill>
                  <a:prstClr val="black"/>
                </a:solidFill>
              </a:rPr>
              <a:t>Na co dáváme pozor při prodeji?</a:t>
            </a:r>
          </a:p>
          <a:p>
            <a:pPr marL="514350" lvl="0" indent="-514350">
              <a:buClr>
                <a:srgbClr val="DD8047"/>
              </a:buClr>
              <a:buFont typeface="+mj-lt"/>
              <a:buAutoNum type="arabicPeriod"/>
            </a:pPr>
            <a:endParaRPr lang="cs-CZ" sz="3200" dirty="0">
              <a:solidFill>
                <a:prstClr val="black"/>
              </a:solidFill>
            </a:endParaRPr>
          </a:p>
          <a:p>
            <a:pPr marL="514350" lvl="0" indent="-514350">
              <a:buClr>
                <a:srgbClr val="DD8047"/>
              </a:buClr>
              <a:buFont typeface="+mj-lt"/>
              <a:buAutoNum type="arabicPeriod"/>
            </a:pP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575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Algerian" pitchFamily="82" charset="0"/>
              </a:rPr>
              <a:t>ZDROJE</a:t>
            </a:r>
            <a:endParaRPr lang="cs-CZ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07950" lvl="0" indent="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  <a:buNone/>
            </a:pPr>
            <a:r>
              <a:rPr lang="cs-CZ" sz="1200" dirty="0">
                <a:solidFill>
                  <a:prstClr val="black"/>
                </a:solidFill>
                <a:latin typeface="Georgia"/>
              </a:rPr>
              <a:t>Josef </a:t>
            </a:r>
            <a:r>
              <a:rPr lang="cs-CZ" sz="1200" dirty="0" err="1">
                <a:solidFill>
                  <a:prstClr val="black"/>
                </a:solidFill>
                <a:latin typeface="Georgia"/>
              </a:rPr>
              <a:t>Kavina</a:t>
            </a:r>
            <a:r>
              <a:rPr lang="cs-CZ" sz="1200" dirty="0">
                <a:solidFill>
                  <a:prstClr val="black"/>
                </a:solidFill>
                <a:latin typeface="Georgia"/>
              </a:rPr>
              <a:t>, </a:t>
            </a:r>
            <a:r>
              <a:rPr lang="cs-CZ" sz="1200" i="1" dirty="0">
                <a:solidFill>
                  <a:prstClr val="black"/>
                </a:solidFill>
                <a:latin typeface="Georgia"/>
              </a:rPr>
              <a:t>ZBOŽÍZNALSTVÍ potravinářského zboží pro 2. ročník středních odborných učilišť  a integrovaných středních škol učebního oboru prodavač – prodavačka, zaměření pro potravinářské zboží a pro smíšené zboží, </a:t>
            </a:r>
            <a:r>
              <a:rPr lang="cs-CZ" sz="1200" dirty="0">
                <a:solidFill>
                  <a:prstClr val="black"/>
                </a:solidFill>
                <a:latin typeface="Georgia"/>
              </a:rPr>
              <a:t>vydalo  nakladatelství a vydavatelství IQ 147, </a:t>
            </a:r>
            <a:r>
              <a:rPr lang="cs-CZ" sz="1200" dirty="0" smtClean="0">
                <a:solidFill>
                  <a:prstClr val="black"/>
                </a:solidFill>
                <a:latin typeface="Georgia"/>
              </a:rPr>
              <a:t>1996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officeimg.vo.msecnd.net/en-us/images/MH900246181.jpg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officeimg.vo.msecnd.net/en-us/images/MH900436904.jpg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officeimg.vo.msecnd.net/en-us/images/MH900400586.jpg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officeimg.vo.msecnd.net/en-us/images/MH900112422.jpg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officeimg.vo.msecnd.net/en-us/images/MH900358679.jpg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officeimg.vo.msecnd.net/en-us/images/MH900382950.jpg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officeimg.vo.msecnd.net/en-us/images/MH900442469.jpg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officeimg.vo.msecnd.net/en-us/images/MR900398657.jpg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officeimg.vo.msecnd.net/en-us/images/MH900425944.jpg</a:t>
            </a: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endParaRPr lang="cs-CZ" sz="1600" dirty="0" smtClean="0"/>
          </a:p>
          <a:p>
            <a:pPr marL="393700" indent="-28575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0BD0D9"/>
              </a:buClr>
              <a:buSzTx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6736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92</TotalTime>
  <Words>514</Words>
  <Application>Microsoft Office PowerPoint</Application>
  <PresentationFormat>Předvádění na obrazovce (4:3)</PresentationFormat>
  <Paragraphs>143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Medián</vt:lpstr>
      <vt:lpstr>Střední průmyslová škola a Střední odborná škola gastronomie a služeb, Most,  příspěvková organizace </vt:lpstr>
      <vt:lpstr>PLODOVÁ  ZELENINA</vt:lpstr>
      <vt:lpstr>PLODOVÁ  ZELENINA - TYKVOVITÁ</vt:lpstr>
      <vt:lpstr>TYKVOVITÁ  ZELENINA</vt:lpstr>
      <vt:lpstr>TYKVOVITÁ  ZELENINA</vt:lpstr>
      <vt:lpstr>TYKVOVITÁ  ZELENINA</vt:lpstr>
      <vt:lpstr>TYKVOVITÁ  ZELENINA</vt:lpstr>
      <vt:lpstr>TYKVOVITÁ  ZELENINA</vt:lpstr>
      <vt:lpstr>TYKVOVITÁ  ZELENINA</vt:lpstr>
      <vt:lpstr>TYKVOVITÁ  ZELENINA</vt:lpstr>
      <vt:lpstr>TYKVOVITÁ  ZELENINA</vt:lpstr>
      <vt:lpstr>TYKVOVITÁ  ZELENINA</vt:lpstr>
      <vt:lpstr>TYKVOVITÁ  ZELENINA</vt:lpstr>
      <vt:lpstr>TYKVOVITÁ  ZELENINA</vt:lpstr>
      <vt:lpstr>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13</cp:revision>
  <dcterms:created xsi:type="dcterms:W3CDTF">2013-10-23T13:58:16Z</dcterms:created>
  <dcterms:modified xsi:type="dcterms:W3CDTF">2013-10-28T13:31:47Z</dcterms:modified>
</cp:coreProperties>
</file>