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8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6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VY_32_INOVACE_04_26_Baroko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baroka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charakterizují období baroka. Poznají typické znaky v jednotlivých uměních a obzvláště barokní hudby.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17.4.2013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17. a první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17. a první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endParaRPr lang="cs-CZ" dirty="0" smtClean="0"/>
          </a:p>
          <a:p>
            <a:r>
              <a:rPr lang="cs-CZ" dirty="0" smtClean="0"/>
              <a:t>zrcadlo složité společenské situace</a:t>
            </a:r>
          </a:p>
          <a:p>
            <a:pPr lvl="2"/>
            <a:r>
              <a:rPr lang="cs-CZ" dirty="0" smtClean="0"/>
              <a:t>Třicetiletá válka 1618-1648</a:t>
            </a:r>
          </a:p>
          <a:p>
            <a:pPr lvl="2"/>
            <a:r>
              <a:rPr lang="cs-CZ" dirty="0" smtClean="0"/>
              <a:t>Anglická buržoazní revoluce 1640-1660 </a:t>
            </a:r>
          </a:p>
          <a:p>
            <a:pPr lvl="2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17. a první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endParaRPr lang="cs-CZ" dirty="0" smtClean="0"/>
          </a:p>
          <a:p>
            <a:r>
              <a:rPr lang="cs-CZ" dirty="0" smtClean="0"/>
              <a:t>zrcadlo složité společenské situace</a:t>
            </a:r>
          </a:p>
          <a:p>
            <a:pPr lvl="2"/>
            <a:r>
              <a:rPr lang="cs-CZ" dirty="0" smtClean="0"/>
              <a:t>Třicetiletá válka 1618-1648</a:t>
            </a:r>
          </a:p>
          <a:p>
            <a:pPr lvl="2"/>
            <a:r>
              <a:rPr lang="cs-CZ" dirty="0" smtClean="0"/>
              <a:t>Anglická buržoazní revoluce 1640-1660 </a:t>
            </a:r>
          </a:p>
          <a:p>
            <a:pPr lvl="2">
              <a:buNone/>
            </a:pPr>
            <a:endParaRPr lang="cs-CZ" dirty="0" smtClean="0"/>
          </a:p>
          <a:p>
            <a:r>
              <a:rPr lang="cs-CZ" dirty="0" smtClean="0"/>
              <a:t>šlechta a katolická církev využívá umění ke znovuzískání vlivného postavení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znaky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2492896"/>
            <a:ext cx="4968552" cy="24482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Usiluje o co největší citový efekt a prudkou dramatičnost.</a:t>
            </a:r>
            <a:endParaRPr lang="cs-CZ" b="1" dirty="0"/>
          </a:p>
        </p:txBody>
      </p:sp>
      <p:pic>
        <p:nvPicPr>
          <p:cNvPr id="1026" name="Picture 2" descr="C:\Documents and Settings\Monča\Local Settings\Temporary Internet Files\Content.IE5\EZ1LCE0J\MC9002526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645024"/>
            <a:ext cx="2872004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architektuře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67544" y="1988840"/>
            <a:ext cx="4392488" cy="158417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nepravidelný půdorys budov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architektuře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67544" y="1988840"/>
            <a:ext cx="4392488" cy="158417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nepravidelný půdorys budov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779912" y="2420888"/>
            <a:ext cx="4392488" cy="158417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bohaté členění interiérů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architektuře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67544" y="1988840"/>
            <a:ext cx="4392488" cy="158417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nepravidelný půdorys budov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779912" y="2420888"/>
            <a:ext cx="4392488" cy="158417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bohaté členění interiérů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411760" y="4653136"/>
            <a:ext cx="4392488" cy="158417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Praze nejznámější </a:t>
            </a:r>
            <a:r>
              <a:rPr lang="cs-CZ" b="1" dirty="0" smtClean="0"/>
              <a:t>chrám sv. Mikuláše na Malé Straně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sochařství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988840"/>
            <a:ext cx="3960440" cy="1800200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rozevláté pohyby těl i oděvů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sochařství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988840"/>
            <a:ext cx="3960440" cy="1800200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rozevláté pohyby těl i oděvů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779912" y="3068960"/>
            <a:ext cx="3960440" cy="1800200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dramatický výraz ve tváři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sochařství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988840"/>
            <a:ext cx="3960440" cy="1800200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rozevláté pohyby těl i oděvů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779912" y="3068960"/>
            <a:ext cx="3960440" cy="1800200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dramatický výraz ve tváři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763688" y="4653136"/>
            <a:ext cx="3600400" cy="194421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známý sochař:</a:t>
            </a:r>
          </a:p>
          <a:p>
            <a:pPr algn="ctr"/>
            <a:r>
              <a:rPr lang="cs-CZ" b="1" dirty="0" smtClean="0"/>
              <a:t>Matyáš Braun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malířství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83568" y="2060848"/>
            <a:ext cx="3744416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kontrast světla a stínu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malířství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83568" y="2060848"/>
            <a:ext cx="3744416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kontrast světla a stínu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419872" y="3140968"/>
            <a:ext cx="3744416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dramatické scény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malířství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83568" y="2060848"/>
            <a:ext cx="3744416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kontrast světla a stínu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419872" y="3140968"/>
            <a:ext cx="3744416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dramatické scény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051720" y="4941168"/>
            <a:ext cx="4032448" cy="172819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nejslavnější malíři:</a:t>
            </a:r>
          </a:p>
          <a:p>
            <a:pPr algn="ctr"/>
            <a:r>
              <a:rPr lang="cs-CZ" b="1" dirty="0" err="1" smtClean="0"/>
              <a:t>Rubens</a:t>
            </a:r>
            <a:endParaRPr lang="cs-CZ" b="1" dirty="0" smtClean="0"/>
          </a:p>
          <a:p>
            <a:pPr algn="ctr"/>
            <a:r>
              <a:rPr lang="cs-CZ" b="1" dirty="0" err="1" smtClean="0"/>
              <a:t>Rembrant</a:t>
            </a:r>
            <a:endParaRPr lang="cs-CZ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pPr lvl="2"/>
            <a:r>
              <a:rPr lang="cs-CZ" dirty="0" smtClean="0"/>
              <a:t>vrcholem je opera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pPr lvl="2"/>
            <a:r>
              <a:rPr lang="cs-CZ" dirty="0" smtClean="0"/>
              <a:t>vrcholem je opera</a:t>
            </a:r>
          </a:p>
          <a:p>
            <a:r>
              <a:rPr lang="cs-CZ" dirty="0" smtClean="0"/>
              <a:t>hudební kontrasty</a:t>
            </a:r>
          </a:p>
          <a:p>
            <a:pPr lvl="2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pPr lvl="2"/>
            <a:r>
              <a:rPr lang="cs-CZ" dirty="0" smtClean="0"/>
              <a:t>vrcholem je opera</a:t>
            </a:r>
          </a:p>
          <a:p>
            <a:r>
              <a:rPr lang="cs-CZ" dirty="0" smtClean="0"/>
              <a:t>hudební kontrasty</a:t>
            </a:r>
          </a:p>
          <a:p>
            <a:pPr lvl="2"/>
            <a:r>
              <a:rPr lang="cs-CZ" dirty="0" smtClean="0"/>
              <a:t>pomalé a rychlé věty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pPr lvl="2"/>
            <a:r>
              <a:rPr lang="cs-CZ" dirty="0" smtClean="0"/>
              <a:t>vrcholem je opera</a:t>
            </a:r>
          </a:p>
          <a:p>
            <a:r>
              <a:rPr lang="cs-CZ" dirty="0" smtClean="0"/>
              <a:t>hudební kontrasty</a:t>
            </a:r>
          </a:p>
          <a:p>
            <a:pPr lvl="2"/>
            <a:r>
              <a:rPr lang="cs-CZ" dirty="0" smtClean="0"/>
              <a:t>pomalé a rychlé věty</a:t>
            </a:r>
          </a:p>
          <a:p>
            <a:pPr lvl="2"/>
            <a:r>
              <a:rPr lang="cs-CZ" dirty="0" smtClean="0"/>
              <a:t>piano a forte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dirty="0" smtClean="0"/>
              <a:t>snaha o dramatičnost vede ke vzniku velkých forem</a:t>
            </a:r>
          </a:p>
          <a:p>
            <a:pPr lvl="2"/>
            <a:r>
              <a:rPr lang="cs-CZ" dirty="0" smtClean="0"/>
              <a:t>oratorium</a:t>
            </a:r>
          </a:p>
          <a:p>
            <a:pPr lvl="2"/>
            <a:r>
              <a:rPr lang="cs-CZ" dirty="0" smtClean="0"/>
              <a:t>kantáta</a:t>
            </a:r>
          </a:p>
          <a:p>
            <a:pPr lvl="2"/>
            <a:r>
              <a:rPr lang="cs-CZ" dirty="0" smtClean="0"/>
              <a:t>fuga</a:t>
            </a:r>
          </a:p>
          <a:p>
            <a:pPr lvl="2"/>
            <a:r>
              <a:rPr lang="cs-CZ" dirty="0" smtClean="0"/>
              <a:t>nástrojový koncert</a:t>
            </a:r>
          </a:p>
          <a:p>
            <a:pPr lvl="2"/>
            <a:r>
              <a:rPr lang="cs-CZ" dirty="0" smtClean="0"/>
              <a:t>vrcholem je opera</a:t>
            </a:r>
          </a:p>
          <a:p>
            <a:r>
              <a:rPr lang="cs-CZ" dirty="0" smtClean="0"/>
              <a:t>hudební kontrasty</a:t>
            </a:r>
          </a:p>
          <a:p>
            <a:pPr lvl="2"/>
            <a:r>
              <a:rPr lang="cs-CZ" dirty="0" smtClean="0"/>
              <a:t>pomalé a rychlé věty</a:t>
            </a:r>
          </a:p>
          <a:p>
            <a:pPr lvl="2"/>
            <a:r>
              <a:rPr lang="cs-CZ" dirty="0" smtClean="0"/>
              <a:t>piano a forte</a:t>
            </a:r>
          </a:p>
          <a:p>
            <a:pPr lvl="2"/>
            <a:r>
              <a:rPr lang="cs-CZ" dirty="0" smtClean="0"/>
              <a:t>mollové a durové tóniny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4464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– Klipart Microsoft PowerPoint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482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74</TotalTime>
  <Words>444</Words>
  <Application>Microsoft Office PowerPoint</Application>
  <PresentationFormat>Předvádění na obrazovce (4:3)</PresentationFormat>
  <Paragraphs>148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Baroko</vt:lpstr>
      <vt:lpstr>Vymezení pojmu baroko</vt:lpstr>
      <vt:lpstr>Vymezení pojmu baroko</vt:lpstr>
      <vt:lpstr>Vymezení pojmu baroko</vt:lpstr>
      <vt:lpstr>Charakteristické znaky</vt:lpstr>
      <vt:lpstr>Baroko v architektuře</vt:lpstr>
      <vt:lpstr>Baroko v architektuře</vt:lpstr>
      <vt:lpstr>Baroko v architektuře</vt:lpstr>
      <vt:lpstr>Baroko v sochařství</vt:lpstr>
      <vt:lpstr>Baroko v sochařství</vt:lpstr>
      <vt:lpstr>Baroko v sochařství</vt:lpstr>
      <vt:lpstr>Baroko v malířství</vt:lpstr>
      <vt:lpstr>Baroko v malířství</vt:lpstr>
      <vt:lpstr>Baroko v malířství</vt:lpstr>
      <vt:lpstr>Baroko v hudbě</vt:lpstr>
      <vt:lpstr>Baroko v hudbě</vt:lpstr>
      <vt:lpstr>Baroko v hudbě</vt:lpstr>
      <vt:lpstr>Baroko v hudbě</vt:lpstr>
      <vt:lpstr>Baroko v hudbě</vt:lpstr>
      <vt:lpstr>Baroko v hudbě</vt:lpstr>
      <vt:lpstr>Baroko v hudbě</vt:lpstr>
      <vt:lpstr>Baroko v hudbě</vt:lpstr>
      <vt:lpstr>Baroko v hudbě</vt:lpstr>
      <vt:lpstr>Baroko v hudbě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35</cp:revision>
  <dcterms:created xsi:type="dcterms:W3CDTF">2012-11-04T17:08:50Z</dcterms:created>
  <dcterms:modified xsi:type="dcterms:W3CDTF">2013-10-28T11:35:41Z</dcterms:modified>
</cp:coreProperties>
</file>