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8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20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41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97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80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81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8616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78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576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951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6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4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vAbKyVRSZI" TargetMode="External"/><Relationship Id="rId2" Type="http://schemas.openxmlformats.org/officeDocument/2006/relationships/hyperlink" Target="http://www.youtube.com/watch?v=TKthRw4KjE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RK56SwBHGso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KmP23BiDa0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qEOTYZuu-M" TargetMode="External"/><Relationship Id="rId2" Type="http://schemas.openxmlformats.org/officeDocument/2006/relationships/hyperlink" Target="http://www.youtube.com/watch?v=_FXoyr_FyFw" TargetMode="Externa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VY_32_INOVACE_05_26_Baroko II.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baroka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se seznámí s jednotlivými představiteli světové barokní hudby. Poznají  a poslechnou si jejich díla.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17.4.2013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baroku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Nejprve odpovíme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baroko?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Nejprve odpovíme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baroko?</a:t>
            </a:r>
          </a:p>
          <a:p>
            <a:r>
              <a:rPr lang="cs-CZ" dirty="0" smtClean="0"/>
              <a:t>Které období představuje?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Nejprve odpovíme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baroko?</a:t>
            </a:r>
          </a:p>
          <a:p>
            <a:r>
              <a:rPr lang="cs-CZ" dirty="0" smtClean="0"/>
              <a:t>Které období představuje?</a:t>
            </a:r>
          </a:p>
          <a:p>
            <a:r>
              <a:rPr lang="cs-CZ" dirty="0" smtClean="0"/>
              <a:t>Jaké jsou jeho charakteristické znaky:</a:t>
            </a:r>
          </a:p>
          <a:p>
            <a:pPr lvl="2"/>
            <a:r>
              <a:rPr lang="cs-CZ" dirty="0" smtClean="0"/>
              <a:t>v architektuře</a:t>
            </a:r>
          </a:p>
          <a:p>
            <a:pPr lvl="2"/>
            <a:r>
              <a:rPr lang="cs-CZ" dirty="0" smtClean="0"/>
              <a:t>v sochařství</a:t>
            </a:r>
          </a:p>
          <a:p>
            <a:pPr lvl="2"/>
            <a:r>
              <a:rPr lang="cs-CZ" dirty="0" smtClean="0"/>
              <a:t>v malířství</a:t>
            </a:r>
          </a:p>
          <a:p>
            <a:pPr lvl="2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Nejprve odpovíme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baroko?</a:t>
            </a:r>
          </a:p>
          <a:p>
            <a:r>
              <a:rPr lang="cs-CZ" dirty="0" smtClean="0"/>
              <a:t>Které období představuje?</a:t>
            </a:r>
          </a:p>
          <a:p>
            <a:r>
              <a:rPr lang="cs-CZ" dirty="0" smtClean="0"/>
              <a:t>Jaké jsou jeho charakteristické znaky:</a:t>
            </a:r>
          </a:p>
          <a:p>
            <a:pPr lvl="2"/>
            <a:r>
              <a:rPr lang="cs-CZ" dirty="0" smtClean="0"/>
              <a:t>v architektuře</a:t>
            </a:r>
          </a:p>
          <a:p>
            <a:pPr lvl="2"/>
            <a:r>
              <a:rPr lang="cs-CZ" dirty="0" smtClean="0"/>
              <a:t>v sochařství</a:t>
            </a:r>
          </a:p>
          <a:p>
            <a:pPr lvl="2"/>
            <a:r>
              <a:rPr lang="cs-CZ" dirty="0" smtClean="0"/>
              <a:t>v malířství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Jaké jsou typické znaky v barokní hudbě?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1680-1743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1680-1743</a:t>
            </a:r>
          </a:p>
          <a:p>
            <a:endParaRPr lang="cs-CZ" dirty="0" smtClean="0"/>
          </a:p>
          <a:p>
            <a:r>
              <a:rPr lang="cs-CZ" dirty="0" smtClean="0"/>
              <a:t>působil v Benátkách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1680-1743</a:t>
            </a:r>
          </a:p>
          <a:p>
            <a:endParaRPr lang="cs-CZ" dirty="0" smtClean="0"/>
          </a:p>
          <a:p>
            <a:r>
              <a:rPr lang="cs-CZ" dirty="0" smtClean="0"/>
              <a:t>působil v Benátkách</a:t>
            </a:r>
          </a:p>
          <a:p>
            <a:endParaRPr lang="cs-CZ" dirty="0" smtClean="0"/>
          </a:p>
          <a:p>
            <a:r>
              <a:rPr lang="cs-CZ" dirty="0" smtClean="0"/>
              <a:t>učitel hudby v dívčím útulku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1680-1743</a:t>
            </a:r>
          </a:p>
          <a:p>
            <a:endParaRPr lang="cs-CZ" dirty="0" smtClean="0"/>
          </a:p>
          <a:p>
            <a:r>
              <a:rPr lang="cs-CZ" dirty="0" smtClean="0"/>
              <a:t>působil v Benátkách</a:t>
            </a:r>
          </a:p>
          <a:p>
            <a:endParaRPr lang="cs-CZ" dirty="0" smtClean="0"/>
          </a:p>
          <a:p>
            <a:r>
              <a:rPr lang="cs-CZ" dirty="0" smtClean="0"/>
              <a:t>učitel hudby v dívčím útulku</a:t>
            </a:r>
          </a:p>
          <a:p>
            <a:endParaRPr lang="cs-CZ" dirty="0" smtClean="0"/>
          </a:p>
          <a:p>
            <a:r>
              <a:rPr lang="cs-CZ" dirty="0" smtClean="0"/>
              <a:t>napsal více než 400 koncertů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r>
              <a:rPr lang="cs-CZ" dirty="0" smtClean="0"/>
              <a:t> - poslech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196752"/>
            <a:ext cx="410445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Čtvero ročních dob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= </a:t>
            </a:r>
            <a:r>
              <a:rPr lang="cs-CZ" dirty="0" err="1" smtClean="0">
                <a:solidFill>
                  <a:schemeClr val="bg1"/>
                </a:solidFill>
              </a:rPr>
              <a:t>concerto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grosso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r>
              <a:rPr lang="cs-CZ" dirty="0" smtClean="0"/>
              <a:t> - poslech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196752"/>
            <a:ext cx="410445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Čtvero ročních dob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= </a:t>
            </a:r>
            <a:r>
              <a:rPr lang="cs-CZ" dirty="0" err="1" smtClean="0">
                <a:solidFill>
                  <a:schemeClr val="bg1"/>
                </a:solidFill>
              </a:rPr>
              <a:t>concerto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grosso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99792" y="2420888"/>
            <a:ext cx="6264696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Concerto</a:t>
            </a:r>
            <a:r>
              <a:rPr lang="cs-CZ" b="1" dirty="0" smtClean="0"/>
              <a:t> </a:t>
            </a:r>
            <a:r>
              <a:rPr lang="cs-CZ" b="1" dirty="0" err="1" smtClean="0"/>
              <a:t>grosso</a:t>
            </a:r>
            <a:endParaRPr lang="cs-CZ" b="1" dirty="0" smtClean="0"/>
          </a:p>
          <a:p>
            <a:r>
              <a:rPr lang="cs-CZ" dirty="0" smtClean="0"/>
              <a:t>= hudební forma vznikající v baroku</a:t>
            </a:r>
          </a:p>
          <a:p>
            <a:r>
              <a:rPr lang="cs-CZ" dirty="0" smtClean="0"/>
              <a:t>- 2 nástrojové skupiny </a:t>
            </a:r>
          </a:p>
          <a:p>
            <a:r>
              <a:rPr lang="cs-CZ" dirty="0" smtClean="0"/>
              <a:t>	</a:t>
            </a:r>
            <a:r>
              <a:rPr lang="cs-CZ" b="1" dirty="0" smtClean="0"/>
              <a:t>concertino</a:t>
            </a:r>
            <a:r>
              <a:rPr lang="cs-CZ" dirty="0" smtClean="0"/>
              <a:t> – malá skupina sólistů</a:t>
            </a:r>
          </a:p>
          <a:p>
            <a:r>
              <a:rPr lang="cs-CZ" dirty="0" smtClean="0"/>
              <a:t>	</a:t>
            </a:r>
            <a:r>
              <a:rPr lang="cs-CZ" b="1" dirty="0" err="1" smtClean="0"/>
              <a:t>tutti</a:t>
            </a:r>
            <a:r>
              <a:rPr lang="cs-CZ" dirty="0" smtClean="0"/>
              <a:t> – velké orchestrální obsazení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</a:t>
            </a:r>
            <a:r>
              <a:rPr lang="cs-CZ" dirty="0" err="1" smtClean="0"/>
              <a:t>Vivaldi</a:t>
            </a:r>
            <a:r>
              <a:rPr lang="cs-CZ" dirty="0" smtClean="0"/>
              <a:t> - poslech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196752"/>
            <a:ext cx="4104456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Čtvero ročních dob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= </a:t>
            </a:r>
            <a:r>
              <a:rPr lang="cs-CZ" dirty="0" err="1" smtClean="0">
                <a:solidFill>
                  <a:schemeClr val="bg1"/>
                </a:solidFill>
              </a:rPr>
              <a:t>concerto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grosso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699792" y="2420888"/>
            <a:ext cx="6264696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Concerto</a:t>
            </a:r>
            <a:r>
              <a:rPr lang="cs-CZ" b="1" dirty="0" smtClean="0"/>
              <a:t> </a:t>
            </a:r>
            <a:r>
              <a:rPr lang="cs-CZ" b="1" dirty="0" err="1" smtClean="0"/>
              <a:t>grosso</a:t>
            </a:r>
            <a:endParaRPr lang="cs-CZ" b="1" dirty="0" smtClean="0"/>
          </a:p>
          <a:p>
            <a:r>
              <a:rPr lang="cs-CZ" dirty="0" smtClean="0"/>
              <a:t>= hudební forma vznikající v baroku</a:t>
            </a:r>
          </a:p>
          <a:p>
            <a:r>
              <a:rPr lang="cs-CZ" dirty="0" smtClean="0"/>
              <a:t>- 2 nástrojové skupiny </a:t>
            </a:r>
          </a:p>
          <a:p>
            <a:r>
              <a:rPr lang="cs-CZ" dirty="0" smtClean="0"/>
              <a:t>	</a:t>
            </a:r>
            <a:r>
              <a:rPr lang="cs-CZ" b="1" dirty="0" smtClean="0"/>
              <a:t>concertino</a:t>
            </a:r>
            <a:r>
              <a:rPr lang="cs-CZ" dirty="0" smtClean="0"/>
              <a:t> – malá skupina sólistů</a:t>
            </a:r>
          </a:p>
          <a:p>
            <a:r>
              <a:rPr lang="cs-CZ" dirty="0" smtClean="0"/>
              <a:t>	</a:t>
            </a:r>
            <a:r>
              <a:rPr lang="cs-CZ" b="1" dirty="0" err="1" smtClean="0"/>
              <a:t>tutti</a:t>
            </a:r>
            <a:r>
              <a:rPr lang="cs-CZ" dirty="0" smtClean="0"/>
              <a:t> – velké orchestrální obsazení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509120"/>
            <a:ext cx="502458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Jaro 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?v=TKthRw4KjEg</a:t>
            </a:r>
            <a:endParaRPr lang="cs-CZ" dirty="0" smtClean="0"/>
          </a:p>
          <a:p>
            <a:r>
              <a:rPr lang="cs-CZ" dirty="0" smtClean="0"/>
              <a:t>Léto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RvAbKyVRSZI</a:t>
            </a:r>
            <a:endParaRPr lang="cs-CZ" dirty="0" smtClean="0"/>
          </a:p>
          <a:p>
            <a:r>
              <a:rPr lang="cs-CZ" dirty="0" smtClean="0"/>
              <a:t>Zima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?v=RK56SwBHGso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</a:t>
            </a:r>
            <a:r>
              <a:rPr lang="cs-CZ" dirty="0" smtClean="0"/>
              <a:t> Fridrich Händel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1685-1759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</a:t>
            </a:r>
            <a:r>
              <a:rPr lang="cs-CZ" dirty="0" smtClean="0"/>
              <a:t> Fridrich Händel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1685-1759</a:t>
            </a:r>
          </a:p>
          <a:p>
            <a:endParaRPr lang="cs-CZ" dirty="0" smtClean="0"/>
          </a:p>
          <a:p>
            <a:r>
              <a:rPr lang="cs-CZ" dirty="0" smtClean="0"/>
              <a:t>z rodiny zámožného lékaře</a:t>
            </a:r>
          </a:p>
          <a:p>
            <a:r>
              <a:rPr lang="cs-CZ" dirty="0" smtClean="0"/>
              <a:t>od mládí projevoval výjimečné nadání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</a:t>
            </a:r>
            <a:r>
              <a:rPr lang="cs-CZ" dirty="0" smtClean="0"/>
              <a:t> Fridrich Händel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1685-1759</a:t>
            </a:r>
          </a:p>
          <a:p>
            <a:endParaRPr lang="cs-CZ" dirty="0" smtClean="0"/>
          </a:p>
          <a:p>
            <a:r>
              <a:rPr lang="cs-CZ" dirty="0" smtClean="0"/>
              <a:t>z rodiny zámožného lékaře</a:t>
            </a:r>
          </a:p>
          <a:p>
            <a:r>
              <a:rPr lang="cs-CZ" dirty="0" smtClean="0"/>
              <a:t>od mládí projevoval výjimečné nadání</a:t>
            </a:r>
          </a:p>
          <a:p>
            <a:r>
              <a:rPr lang="cs-CZ" dirty="0" smtClean="0"/>
              <a:t>působil v Německu a v Itálii</a:t>
            </a:r>
          </a:p>
          <a:p>
            <a:r>
              <a:rPr lang="cs-CZ" dirty="0" smtClean="0"/>
              <a:t>1712 – trvale se usazuje v Anglii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Georg</a:t>
            </a:r>
            <a:r>
              <a:rPr lang="cs-CZ" dirty="0" smtClean="0"/>
              <a:t> Fridrich Händel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1685-1759</a:t>
            </a:r>
          </a:p>
          <a:p>
            <a:endParaRPr lang="cs-CZ" dirty="0" smtClean="0"/>
          </a:p>
          <a:p>
            <a:r>
              <a:rPr lang="cs-CZ" dirty="0" smtClean="0"/>
              <a:t>z rodiny zámožného lékaře</a:t>
            </a:r>
          </a:p>
          <a:p>
            <a:r>
              <a:rPr lang="cs-CZ" dirty="0" smtClean="0"/>
              <a:t>od mládí projevoval výjimečné nadání</a:t>
            </a:r>
          </a:p>
          <a:p>
            <a:r>
              <a:rPr lang="cs-CZ" dirty="0" smtClean="0"/>
              <a:t>působil v Německu a v Itálii</a:t>
            </a:r>
          </a:p>
          <a:p>
            <a:r>
              <a:rPr lang="cs-CZ" dirty="0" smtClean="0"/>
              <a:t>1712 – trvale se usazuje v Anglii</a:t>
            </a:r>
          </a:p>
          <a:p>
            <a:endParaRPr lang="cs-CZ" dirty="0" smtClean="0"/>
          </a:p>
          <a:p>
            <a:r>
              <a:rPr lang="cs-CZ" dirty="0" smtClean="0"/>
              <a:t>ke konci života oslepl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G. F. Händel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1115616" y="1916832"/>
            <a:ext cx="4464496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Jeho dílo je velmi rozsáhlé.</a:t>
            </a:r>
          </a:p>
          <a:p>
            <a:pPr algn="ctr"/>
            <a:r>
              <a:rPr lang="cs-CZ" sz="2000" dirty="0" smtClean="0"/>
              <a:t>Vrcholem jsou jeho </a:t>
            </a:r>
            <a:r>
              <a:rPr lang="cs-CZ" sz="2000" b="1" dirty="0" smtClean="0">
                <a:solidFill>
                  <a:schemeClr val="tx1"/>
                </a:solidFill>
              </a:rPr>
              <a:t>oratoria</a:t>
            </a:r>
            <a:r>
              <a:rPr lang="cs-CZ" sz="2000" dirty="0" smtClean="0"/>
              <a:t> a </a:t>
            </a:r>
            <a:r>
              <a:rPr lang="cs-CZ" sz="2000" b="1" dirty="0" smtClean="0"/>
              <a:t>opery.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G. F. Händel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1115616" y="1916832"/>
            <a:ext cx="4464496" cy="1944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Jeho dílo je velmi rozsáhlé.</a:t>
            </a:r>
          </a:p>
          <a:p>
            <a:pPr algn="ctr"/>
            <a:r>
              <a:rPr lang="cs-CZ" sz="2000" dirty="0" smtClean="0"/>
              <a:t>Vrcholem jsou jeho </a:t>
            </a:r>
            <a:r>
              <a:rPr lang="cs-CZ" sz="2000" b="1" dirty="0" smtClean="0">
                <a:solidFill>
                  <a:schemeClr val="tx1"/>
                </a:solidFill>
              </a:rPr>
              <a:t>oratoria</a:t>
            </a:r>
            <a:r>
              <a:rPr lang="cs-CZ" sz="2000" dirty="0" smtClean="0"/>
              <a:t> a </a:t>
            </a:r>
            <a:r>
              <a:rPr lang="cs-CZ" sz="2000" b="1" dirty="0" smtClean="0"/>
              <a:t>opery.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581128"/>
            <a:ext cx="7593810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Mesiáš</a:t>
            </a:r>
          </a:p>
          <a:p>
            <a:r>
              <a:rPr lang="cs-CZ" dirty="0" smtClean="0"/>
              <a:t>	- </a:t>
            </a:r>
            <a:r>
              <a:rPr lang="cs-CZ" sz="2400" dirty="0" smtClean="0"/>
              <a:t>nejznámější oratorium na duchovní téma</a:t>
            </a:r>
          </a:p>
          <a:p>
            <a:r>
              <a:rPr lang="cs-CZ" sz="2400" dirty="0" smtClean="0"/>
              <a:t>	- typická monumentalita</a:t>
            </a:r>
          </a:p>
          <a:p>
            <a:r>
              <a:rPr lang="cs-CZ" sz="2400" dirty="0" smtClean="0"/>
              <a:t>	- </a:t>
            </a: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?v=yKmP23BiDa0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 – 1750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 – 1750</a:t>
            </a:r>
          </a:p>
          <a:p>
            <a:r>
              <a:rPr lang="cs-CZ" dirty="0" smtClean="0"/>
              <a:t>z proslulé hudebnické rodiny</a:t>
            </a:r>
          </a:p>
          <a:p>
            <a:r>
              <a:rPr lang="cs-CZ" dirty="0" smtClean="0"/>
              <a:t>osiřel v 10 letech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 – 1750</a:t>
            </a:r>
          </a:p>
          <a:p>
            <a:r>
              <a:rPr lang="cs-CZ" dirty="0" smtClean="0"/>
              <a:t>z proslulé hudebnické rodiny</a:t>
            </a:r>
          </a:p>
          <a:p>
            <a:r>
              <a:rPr lang="cs-CZ" dirty="0" smtClean="0"/>
              <a:t>osiřel v 10 letech</a:t>
            </a:r>
          </a:p>
          <a:p>
            <a:r>
              <a:rPr lang="cs-CZ" dirty="0" smtClean="0"/>
              <a:t>působil v Německu</a:t>
            </a:r>
          </a:p>
          <a:p>
            <a:r>
              <a:rPr lang="cs-CZ" dirty="0" smtClean="0"/>
              <a:t>přispěl ke zdokonalení varhan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1685 – 1750</a:t>
            </a:r>
          </a:p>
          <a:p>
            <a:r>
              <a:rPr lang="cs-CZ" dirty="0" smtClean="0"/>
              <a:t>z proslulé hudebnické rodiny</a:t>
            </a:r>
          </a:p>
          <a:p>
            <a:r>
              <a:rPr lang="cs-CZ" dirty="0" smtClean="0"/>
              <a:t>osiřel v 10 letech</a:t>
            </a:r>
          </a:p>
          <a:p>
            <a:r>
              <a:rPr lang="cs-CZ" dirty="0" smtClean="0"/>
              <a:t>působil v Německu</a:t>
            </a:r>
          </a:p>
          <a:p>
            <a:r>
              <a:rPr lang="cs-CZ" dirty="0" smtClean="0"/>
              <a:t>přispěl ke zdokonalení varhan</a:t>
            </a:r>
          </a:p>
          <a:p>
            <a:r>
              <a:rPr lang="cs-CZ" dirty="0" smtClean="0"/>
              <a:t>ke konci života oslepl</a:t>
            </a:r>
          </a:p>
          <a:p>
            <a:r>
              <a:rPr lang="cs-CZ" dirty="0" smtClean="0"/>
              <a:t>byl 2x ženatý a měl 20 dětí</a:t>
            </a:r>
          </a:p>
          <a:p>
            <a:r>
              <a:rPr lang="cs-CZ" dirty="0" smtClean="0"/>
              <a:t>jeho druhá žena zemřela v útulku pro chudé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 S. </a:t>
            </a:r>
            <a:r>
              <a:rPr lang="cs-CZ" dirty="0" err="1" smtClean="0"/>
              <a:t>Bach</a:t>
            </a:r>
            <a:r>
              <a:rPr lang="cs-CZ" dirty="0" smtClean="0"/>
              <a:t>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772816"/>
            <a:ext cx="4536504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Vrcholem velmi rozsáhlého díla jsou </a:t>
            </a:r>
            <a:r>
              <a:rPr lang="cs-CZ" b="1" dirty="0" smtClean="0"/>
              <a:t>varhanní skladby. </a:t>
            </a:r>
          </a:p>
          <a:p>
            <a:pPr algn="ctr"/>
            <a:r>
              <a:rPr lang="cs-CZ" dirty="0" smtClean="0"/>
              <a:t>Psal ale také oratoria, kantáty, mše, nástrojové koncerty.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 S. </a:t>
            </a:r>
            <a:r>
              <a:rPr lang="cs-CZ" dirty="0" err="1" smtClean="0"/>
              <a:t>Bach</a:t>
            </a:r>
            <a:r>
              <a:rPr lang="cs-CZ" dirty="0" smtClean="0"/>
              <a:t>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827584" y="1772816"/>
            <a:ext cx="4536504" cy="22322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Vrcholem velmi rozsáhlého díla jsou </a:t>
            </a:r>
            <a:r>
              <a:rPr lang="cs-CZ" b="1" dirty="0" smtClean="0"/>
              <a:t>varhanní skladby. </a:t>
            </a:r>
          </a:p>
          <a:p>
            <a:pPr algn="ctr"/>
            <a:r>
              <a:rPr lang="cs-CZ" dirty="0" smtClean="0"/>
              <a:t>Psal ale také oratoria, kantáty, mše, nástrojové koncerty.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4653136"/>
            <a:ext cx="50029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Toccata a fuga d moll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?v=_</a:t>
            </a:r>
            <a:r>
              <a:rPr lang="cs-CZ" dirty="0" err="1" smtClean="0">
                <a:hlinkClick r:id="rId2"/>
              </a:rPr>
              <a:t>FXoyr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FyFw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Air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</a:t>
            </a:r>
            <a:r>
              <a:rPr lang="cs-CZ" dirty="0" err="1" smtClean="0">
                <a:hlinkClick r:id="rId3"/>
              </a:rPr>
              <a:t>nqEOTYZuu</a:t>
            </a:r>
            <a:r>
              <a:rPr lang="cs-CZ" dirty="0" smtClean="0">
                <a:hlinkClick r:id="rId3"/>
              </a:rPr>
              <a:t>-M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3629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16.4.2013.</a:t>
            </a:r>
          </a:p>
          <a:p>
            <a:r>
              <a:rPr lang="cs-CZ" dirty="0" smtClean="0"/>
              <a:t>Není-li uvedeno jinak, 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420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137</TotalTime>
  <Words>511</Words>
  <Application>Microsoft Office PowerPoint</Application>
  <PresentationFormat>Předvádění na obrazovce (4:3)</PresentationFormat>
  <Paragraphs>166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Metro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Hudba v baroku</vt:lpstr>
      <vt:lpstr>Nejprve odpovíme na otázky</vt:lpstr>
      <vt:lpstr>Nejprve odpovíme na otázky</vt:lpstr>
      <vt:lpstr>Nejprve odpovíme na otázky</vt:lpstr>
      <vt:lpstr>Nejprve odpovíme na otázky</vt:lpstr>
      <vt:lpstr>Antonio Vivaldi</vt:lpstr>
      <vt:lpstr>Antonio Vivaldi</vt:lpstr>
      <vt:lpstr>Antonio Vivaldi</vt:lpstr>
      <vt:lpstr>Antonio Vivaldi</vt:lpstr>
      <vt:lpstr>Antonio Vivaldi - poslech</vt:lpstr>
      <vt:lpstr>Antonio Vivaldi - poslech</vt:lpstr>
      <vt:lpstr>Antonio Vivaldi - poslech</vt:lpstr>
      <vt:lpstr>Georg Fridrich Händel</vt:lpstr>
      <vt:lpstr>Georg Fridrich Händel</vt:lpstr>
      <vt:lpstr>Georg Fridrich Händel</vt:lpstr>
      <vt:lpstr>Georg Fridrich Händel</vt:lpstr>
      <vt:lpstr>G. F. Händel - dílo</vt:lpstr>
      <vt:lpstr>G. F. Händel - dílo</vt:lpstr>
      <vt:lpstr>Johann Sebastian Bach</vt:lpstr>
      <vt:lpstr>Johann Sebastian Bach</vt:lpstr>
      <vt:lpstr>Johann Sebastian Bach</vt:lpstr>
      <vt:lpstr>Johann Sebastian Bach</vt:lpstr>
      <vt:lpstr>J. S. Bach - dílo</vt:lpstr>
      <vt:lpstr>J. S. Bach - dílo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47</cp:revision>
  <dcterms:created xsi:type="dcterms:W3CDTF">2012-11-04T17:08:50Z</dcterms:created>
  <dcterms:modified xsi:type="dcterms:W3CDTF">2013-10-28T11:37:38Z</dcterms:modified>
</cp:coreProperties>
</file>