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7" r:id="rId16"/>
    <p:sldId id="270" r:id="rId17"/>
    <p:sldId id="278" r:id="rId18"/>
    <p:sldId id="271" r:id="rId19"/>
    <p:sldId id="272" r:id="rId20"/>
    <p:sldId id="276" r:id="rId21"/>
    <p:sldId id="268" r:id="rId22"/>
    <p:sldId id="273" r:id="rId23"/>
    <p:sldId id="274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88" autoAdjust="0"/>
    <p:restoredTop sz="94660"/>
  </p:normalViewPr>
  <p:slideViewPr>
    <p:cSldViewPr>
      <p:cViewPr varScale="1">
        <p:scale>
          <a:sx n="69" d="100"/>
          <a:sy n="69" d="100"/>
        </p:scale>
        <p:origin x="-13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VY_32_INOVACE_07_26_Klasicismus 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klasicismu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období klasicismu. Typické znaky hudebního klasicismu.  Pojmy sonátová forma a melodram.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2.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2.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r>
              <a:rPr lang="cs-CZ" dirty="0" smtClean="0"/>
              <a:t>symbolický konec tohoto období je smrt L. v Beethovena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2.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r>
              <a:rPr lang="cs-CZ" dirty="0" smtClean="0"/>
              <a:t>symbolický konec tohoto období je smrt L. v Beethovena</a:t>
            </a:r>
          </a:p>
          <a:p>
            <a:r>
              <a:rPr lang="cs-CZ" dirty="0" smtClean="0"/>
              <a:t>dochází ke změnám ve společnosti</a:t>
            </a:r>
          </a:p>
          <a:p>
            <a:pPr lvl="2"/>
            <a:r>
              <a:rPr lang="cs-CZ" dirty="0" smtClean="0"/>
              <a:t>Francouzská buržoazní revoluce 1789-1794 (vítězství buržoazie nad šlechtou)</a:t>
            </a:r>
          </a:p>
          <a:p>
            <a:pPr lvl="2"/>
            <a:r>
              <a:rPr lang="cs-CZ" dirty="0" smtClean="0"/>
              <a:t>tendence ke zrušení poddanství</a:t>
            </a:r>
          </a:p>
          <a:p>
            <a:pPr lvl="2"/>
            <a:r>
              <a:rPr lang="cs-CZ" dirty="0" smtClean="0"/>
              <a:t>církevní a školské reformy</a:t>
            </a:r>
          </a:p>
          <a:p>
            <a:pPr lvl="2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Vymezení pojmu 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umělecký sloh 2. </a:t>
            </a:r>
            <a:r>
              <a:rPr lang="cs-CZ" dirty="0" err="1" smtClean="0"/>
              <a:t>pol</a:t>
            </a:r>
            <a:r>
              <a:rPr lang="cs-CZ" dirty="0" smtClean="0"/>
              <a:t>. 18. století</a:t>
            </a:r>
          </a:p>
          <a:p>
            <a:r>
              <a:rPr lang="cs-CZ" dirty="0" smtClean="0"/>
              <a:t>symbolický konec tohoto období je smrt L. v Beethovena</a:t>
            </a:r>
          </a:p>
          <a:p>
            <a:r>
              <a:rPr lang="cs-CZ" dirty="0" smtClean="0"/>
              <a:t>dochází ke změnám ve společnosti</a:t>
            </a:r>
          </a:p>
          <a:p>
            <a:pPr lvl="2"/>
            <a:r>
              <a:rPr lang="cs-CZ" dirty="0" smtClean="0"/>
              <a:t>Francouzská buržoazní revoluce 1789-1794 (vítězství buržoazie nad šlechtou)</a:t>
            </a:r>
          </a:p>
          <a:p>
            <a:pPr lvl="2"/>
            <a:r>
              <a:rPr lang="cs-CZ" dirty="0" smtClean="0"/>
              <a:t>tendence ke zrušení poddanství</a:t>
            </a:r>
          </a:p>
          <a:p>
            <a:pPr lvl="2"/>
            <a:r>
              <a:rPr lang="cs-CZ" dirty="0" smtClean="0"/>
              <a:t>církevní a školské reformy</a:t>
            </a:r>
          </a:p>
          <a:p>
            <a:pPr lvl="2"/>
            <a:endParaRPr lang="cs-CZ" dirty="0" smtClean="0"/>
          </a:p>
          <a:p>
            <a:r>
              <a:rPr lang="cs-CZ" dirty="0" smtClean="0"/>
              <a:t>nadřazenost rozumu nad citovostí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hudbě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263691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zpěvné melodie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hudbě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3968" y="1844824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přehledný rytmus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263691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zpěvné melodie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hudbě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3968" y="1844824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přehledný rytmus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907976" y="515719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rozvoj nástrojového koncertu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263691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zpěvné melodie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hudbě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3968" y="1844824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přehledný rytmus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355976" y="4581128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Oblíbené hudební formy jsou symfonie.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907976" y="515719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rozvoj nástrojového koncertu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263691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zpěvné melodie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hudbě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3968" y="1844824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přehledný rytmus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115616" y="3789040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rozšíření sonátové formy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355976" y="4581128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Oblíbené hudební formy jsou symfonie.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907976" y="515719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rozvoj nástrojového koncertu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263691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zpěvné melodie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 v hudbě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1628800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vzniká  nový útvar - melodram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3968" y="1844824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přehledný rytmus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115616" y="3789040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rozšíření sonátové formy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355976" y="4581128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Oblíbené hudební formy jsou symfonie.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907976" y="515719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rozvoj nástrojového koncertu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907704" y="2636912"/>
            <a:ext cx="432048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zpěvné melodie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Melodram</a:t>
            </a:r>
          </a:p>
          <a:p>
            <a:pPr lvl="2"/>
            <a:endParaRPr lang="cs-CZ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Melodram</a:t>
            </a:r>
          </a:p>
          <a:p>
            <a:pPr lvl="2"/>
            <a:r>
              <a:rPr lang="cs-CZ" dirty="0" smtClean="0"/>
              <a:t>spojuje hudbu s mluvenou prózou</a:t>
            </a:r>
          </a:p>
          <a:p>
            <a:pPr lvl="2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4367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Melodram</a:t>
            </a:r>
          </a:p>
          <a:p>
            <a:pPr lvl="2"/>
            <a:r>
              <a:rPr lang="cs-CZ" dirty="0" smtClean="0"/>
              <a:t>spojuje hudbu s mluvenou prózou</a:t>
            </a:r>
          </a:p>
          <a:p>
            <a:pPr lvl="2"/>
            <a:endParaRPr lang="cs-CZ" dirty="0" smtClean="0"/>
          </a:p>
          <a:p>
            <a:r>
              <a:rPr lang="cs-CZ" dirty="0" smtClean="0"/>
              <a:t>Sonátová forma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Melodram</a:t>
            </a:r>
          </a:p>
          <a:p>
            <a:pPr lvl="2"/>
            <a:r>
              <a:rPr lang="cs-CZ" dirty="0" smtClean="0"/>
              <a:t>spojuje hudbu s mluvenou prózou</a:t>
            </a:r>
          </a:p>
          <a:p>
            <a:pPr lvl="2"/>
            <a:endParaRPr lang="cs-CZ" dirty="0" smtClean="0"/>
          </a:p>
          <a:p>
            <a:r>
              <a:rPr lang="cs-CZ" dirty="0" smtClean="0"/>
              <a:t>Sonátová forma</a:t>
            </a:r>
          </a:p>
          <a:p>
            <a:pPr lvl="2"/>
            <a:r>
              <a:rPr lang="cs-CZ" dirty="0" smtClean="0"/>
              <a:t>některé hudební formy dostávají konkrétní pořadí vět s určitou charakteristikou </a:t>
            </a:r>
          </a:p>
        </p:txBody>
      </p:sp>
    </p:spTree>
    <p:extLst>
      <p:ext uri="{BB962C8B-B14F-4D97-AF65-F5344CB8AC3E}">
        <p14:creationId xmlns:p14="http://schemas.microsoft.com/office/powerpoint/2010/main" val="866860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Melodram</a:t>
            </a:r>
          </a:p>
          <a:p>
            <a:pPr lvl="2"/>
            <a:r>
              <a:rPr lang="cs-CZ" dirty="0" smtClean="0"/>
              <a:t>spojuje hudbu s mluvenou prózou</a:t>
            </a:r>
          </a:p>
          <a:p>
            <a:pPr lvl="2"/>
            <a:endParaRPr lang="cs-CZ" dirty="0" smtClean="0"/>
          </a:p>
          <a:p>
            <a:r>
              <a:rPr lang="cs-CZ" dirty="0" smtClean="0"/>
              <a:t>Sonátová forma</a:t>
            </a:r>
          </a:p>
          <a:p>
            <a:pPr lvl="2"/>
            <a:r>
              <a:rPr lang="cs-CZ" dirty="0" smtClean="0"/>
              <a:t>některé hudební formy dostávají konkrétní pořadí vět s určitou charakteristikou </a:t>
            </a:r>
          </a:p>
          <a:p>
            <a:pPr lvl="3"/>
            <a:r>
              <a:rPr lang="cs-CZ" dirty="0" smtClean="0"/>
              <a:t>1. věta rychlá</a:t>
            </a:r>
          </a:p>
          <a:p>
            <a:pPr lvl="3"/>
            <a:r>
              <a:rPr lang="cs-CZ" dirty="0" smtClean="0"/>
              <a:t>2. věta pomalá</a:t>
            </a:r>
          </a:p>
          <a:p>
            <a:pPr lvl="3"/>
            <a:r>
              <a:rPr lang="cs-CZ" dirty="0" smtClean="0"/>
              <a:t>3. věta taneční</a:t>
            </a:r>
          </a:p>
          <a:p>
            <a:pPr lvl="3"/>
            <a:r>
              <a:rPr lang="cs-CZ" smtClean="0"/>
              <a:t>4</a:t>
            </a:r>
            <a:r>
              <a:rPr lang="cs-CZ" dirty="0" smtClean="0"/>
              <a:t>. věta rychlá, závěrečná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Melodram</a:t>
            </a:r>
          </a:p>
          <a:p>
            <a:pPr lvl="2"/>
            <a:r>
              <a:rPr lang="cs-CZ" dirty="0" smtClean="0"/>
              <a:t>spojuje hudbu s mluvenou prózou</a:t>
            </a:r>
          </a:p>
          <a:p>
            <a:pPr lvl="2"/>
            <a:endParaRPr lang="cs-CZ" dirty="0" smtClean="0"/>
          </a:p>
          <a:p>
            <a:r>
              <a:rPr lang="cs-CZ" dirty="0" smtClean="0"/>
              <a:t>Sonátová forma</a:t>
            </a:r>
          </a:p>
          <a:p>
            <a:pPr lvl="2"/>
            <a:r>
              <a:rPr lang="cs-CZ" dirty="0" smtClean="0"/>
              <a:t>některé hudební formy dostávají konkrétní pořadí vět s určitou charakteristikou </a:t>
            </a:r>
          </a:p>
          <a:p>
            <a:pPr lvl="3"/>
            <a:r>
              <a:rPr lang="cs-CZ" dirty="0" smtClean="0"/>
              <a:t>1. věta rychlá</a:t>
            </a:r>
          </a:p>
          <a:p>
            <a:pPr lvl="3"/>
            <a:r>
              <a:rPr lang="cs-CZ" dirty="0" smtClean="0"/>
              <a:t>2. věta pomalá</a:t>
            </a:r>
          </a:p>
          <a:p>
            <a:pPr lvl="3"/>
            <a:r>
              <a:rPr lang="cs-CZ" dirty="0" smtClean="0"/>
              <a:t>3. věta taneční</a:t>
            </a:r>
          </a:p>
          <a:p>
            <a:pPr lvl="3"/>
            <a:r>
              <a:rPr lang="cs-CZ" dirty="0" smtClean="0"/>
              <a:t>4. věta rychlá, závěrečná</a:t>
            </a:r>
          </a:p>
          <a:p>
            <a:pPr lvl="2"/>
            <a:r>
              <a:rPr lang="cs-CZ" dirty="0" smtClean="0"/>
              <a:t>aplikace v symfonii, nástrojové sonátě a koncertu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Vrcholní představitelé klasicismu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1592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Vrcholní představitelé klasicismu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251520" y="1268760"/>
            <a:ext cx="5328592" cy="2880320"/>
          </a:xfrm>
          <a:prstGeom prst="irregularSeal2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Josef Haydn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Vrcholní představitelé klasicismu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251520" y="1268760"/>
            <a:ext cx="5328592" cy="2880320"/>
          </a:xfrm>
          <a:prstGeom prst="irregularSeal2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Josef Haydn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3635896" y="2348880"/>
            <a:ext cx="5328592" cy="2880320"/>
          </a:xfrm>
          <a:prstGeom prst="irregularSeal2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Wolfgang Amadeus Mozart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Vrcholní představitelé klasicismu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251520" y="1268760"/>
            <a:ext cx="5328592" cy="2880320"/>
          </a:xfrm>
          <a:prstGeom prst="irregularSeal2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Josef Haydn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3635896" y="2348880"/>
            <a:ext cx="5328592" cy="2880320"/>
          </a:xfrm>
          <a:prstGeom prst="irregularSeal2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Wolfgang Amadeus Mozart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35496" y="3717032"/>
            <a:ext cx="5328592" cy="2880320"/>
          </a:xfrm>
          <a:prstGeom prst="irregularSeal2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Ludwig</a:t>
            </a:r>
            <a:r>
              <a:rPr lang="cs-CZ" dirty="0" smtClean="0">
                <a:solidFill>
                  <a:schemeClr val="bg1"/>
                </a:solidFill>
              </a:rPr>
              <a:t> van Beethoven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4"/>
            <a:ext cx="3890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9577184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109</TotalTime>
  <Words>415</Words>
  <Application>Microsoft Office PowerPoint</Application>
  <PresentationFormat>Předvádění na obrazovce (4:3)</PresentationFormat>
  <Paragraphs>129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Lití písma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Klasicismus</vt:lpstr>
      <vt:lpstr>Vymezení pojmu klasicismus</vt:lpstr>
      <vt:lpstr>Vymezení pojmu klasicismus</vt:lpstr>
      <vt:lpstr>Vymezení pojmu klasicismus</vt:lpstr>
      <vt:lpstr>Vymezení pojmu klasicismus</vt:lpstr>
      <vt:lpstr>Klasicismus v hudbě</vt:lpstr>
      <vt:lpstr>Klasicismus v hudbě</vt:lpstr>
      <vt:lpstr>Klasicismus v hudbě</vt:lpstr>
      <vt:lpstr>Klasicismus v hudbě</vt:lpstr>
      <vt:lpstr>Klasicismus v hudbě</vt:lpstr>
      <vt:lpstr>Klasicismus v hudbě</vt:lpstr>
      <vt:lpstr>Pojmy</vt:lpstr>
      <vt:lpstr>Pojmy</vt:lpstr>
      <vt:lpstr>Pojmy</vt:lpstr>
      <vt:lpstr>Pojmy</vt:lpstr>
      <vt:lpstr>Pojmy</vt:lpstr>
      <vt:lpstr>Pojmy</vt:lpstr>
      <vt:lpstr>Vrcholní představitelé klasicismu</vt:lpstr>
      <vt:lpstr>Vrcholní představitelé klasicismu</vt:lpstr>
      <vt:lpstr>Vrcholní představitelé klasicismu</vt:lpstr>
      <vt:lpstr>Vrcholní představitelé klasicismu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45</cp:revision>
  <dcterms:created xsi:type="dcterms:W3CDTF">2012-11-04T17:08:50Z</dcterms:created>
  <dcterms:modified xsi:type="dcterms:W3CDTF">2013-10-28T11:41:43Z</dcterms:modified>
</cp:coreProperties>
</file>