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3208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6416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197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802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881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8616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5787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5769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9510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5670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547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_ftrysaMHU" TargetMode="Externa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0T7eMctuJLQ" TargetMode="External"/><Relationship Id="rId2" Type="http://schemas.openxmlformats.org/officeDocument/2006/relationships/hyperlink" Target="http://www.youtube.com/watch?v=Qb_jQBgzU-I" TargetMode="Externa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8R1f8d1oLI" TargetMode="External"/><Relationship Id="rId2" Type="http://schemas.openxmlformats.org/officeDocument/2006/relationships/hyperlink" Target="http://www.youtube.com/watch?v=JzBgN43aX_U" TargetMode="Externa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VY_32_INOVACE_08_26_Klasicismus II.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výchova/Hudba klasicismu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 smtClean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Žáci se seznámí s hlavními představiteli světového hudebního klasicismu. Poznají a poslechnou si jejich díla.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2.5.2013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89155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Hudba klasicismu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Odpovězte na otázky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klasicismus?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Odpovězte na otázky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klasicismus?</a:t>
            </a:r>
          </a:p>
          <a:p>
            <a:endParaRPr lang="cs-CZ" dirty="0" smtClean="0"/>
          </a:p>
          <a:p>
            <a:r>
              <a:rPr lang="cs-CZ" dirty="0" smtClean="0"/>
              <a:t>Které období představuje?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Odpovězte na otázky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klasicismus?</a:t>
            </a:r>
          </a:p>
          <a:p>
            <a:endParaRPr lang="cs-CZ" dirty="0" smtClean="0"/>
          </a:p>
          <a:p>
            <a:r>
              <a:rPr lang="cs-CZ" dirty="0" smtClean="0"/>
              <a:t>Které období představuje?</a:t>
            </a:r>
          </a:p>
          <a:p>
            <a:endParaRPr lang="cs-CZ" dirty="0" smtClean="0"/>
          </a:p>
          <a:p>
            <a:r>
              <a:rPr lang="cs-CZ" dirty="0" smtClean="0"/>
              <a:t>Co se v tomto období děje ve společnosti?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Odpovězte na otázky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klasicismus?</a:t>
            </a:r>
          </a:p>
          <a:p>
            <a:endParaRPr lang="cs-CZ" dirty="0" smtClean="0"/>
          </a:p>
          <a:p>
            <a:r>
              <a:rPr lang="cs-CZ" dirty="0" smtClean="0"/>
              <a:t>Které období představuje?</a:t>
            </a:r>
          </a:p>
          <a:p>
            <a:endParaRPr lang="cs-CZ" dirty="0" smtClean="0"/>
          </a:p>
          <a:p>
            <a:r>
              <a:rPr lang="cs-CZ" dirty="0" smtClean="0"/>
              <a:t>Co se v tomto období děje ve společnosti?</a:t>
            </a:r>
          </a:p>
          <a:p>
            <a:endParaRPr lang="cs-CZ" dirty="0" smtClean="0"/>
          </a:p>
          <a:p>
            <a:r>
              <a:rPr lang="cs-CZ" dirty="0" smtClean="0"/>
              <a:t>Jaké jsou jeho charakteristické znaky?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Josef Haydn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1732-1809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Josef Haydn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1732-1809</a:t>
            </a:r>
          </a:p>
          <a:p>
            <a:endParaRPr lang="cs-CZ" dirty="0" smtClean="0"/>
          </a:p>
          <a:p>
            <a:r>
              <a:rPr lang="cs-CZ" dirty="0" smtClean="0"/>
              <a:t>pocházel z venkova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Josef Haydn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1732-1809</a:t>
            </a:r>
          </a:p>
          <a:p>
            <a:endParaRPr lang="cs-CZ" dirty="0" smtClean="0"/>
          </a:p>
          <a:p>
            <a:r>
              <a:rPr lang="cs-CZ" dirty="0" smtClean="0"/>
              <a:t>pocházel z venkova</a:t>
            </a:r>
          </a:p>
          <a:p>
            <a:endParaRPr lang="cs-CZ" dirty="0" smtClean="0"/>
          </a:p>
          <a:p>
            <a:r>
              <a:rPr lang="cs-CZ" dirty="0" smtClean="0"/>
              <a:t>byl ve službách šlechty</a:t>
            </a:r>
          </a:p>
          <a:p>
            <a:pPr lvl="1"/>
            <a:r>
              <a:rPr lang="cs-CZ" dirty="0" smtClean="0"/>
              <a:t>kapelník u hraběte </a:t>
            </a:r>
            <a:r>
              <a:rPr lang="cs-CZ" dirty="0" err="1" smtClean="0"/>
              <a:t>Morzina</a:t>
            </a:r>
            <a:r>
              <a:rPr lang="cs-CZ" dirty="0" smtClean="0"/>
              <a:t> (</a:t>
            </a:r>
            <a:r>
              <a:rPr lang="cs-CZ" dirty="0" err="1" smtClean="0"/>
              <a:t>Lukavice</a:t>
            </a:r>
            <a:r>
              <a:rPr lang="cs-CZ" dirty="0" smtClean="0"/>
              <a:t> u Plzně)</a:t>
            </a:r>
          </a:p>
          <a:p>
            <a:pPr lvl="1"/>
            <a:r>
              <a:rPr lang="cs-CZ" dirty="0" smtClean="0"/>
              <a:t>kapelník u maďarského knížete </a:t>
            </a:r>
            <a:r>
              <a:rPr lang="cs-CZ" dirty="0" err="1" smtClean="0"/>
              <a:t>Esterházyho</a:t>
            </a:r>
            <a:endParaRPr lang="cs-CZ" dirty="0" smtClean="0"/>
          </a:p>
          <a:p>
            <a:pPr lvl="1"/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Josef Haydn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1732-1809</a:t>
            </a:r>
          </a:p>
          <a:p>
            <a:endParaRPr lang="cs-CZ" dirty="0" smtClean="0"/>
          </a:p>
          <a:p>
            <a:r>
              <a:rPr lang="cs-CZ" dirty="0" smtClean="0"/>
              <a:t>pocházel z venkova</a:t>
            </a:r>
          </a:p>
          <a:p>
            <a:endParaRPr lang="cs-CZ" dirty="0" smtClean="0"/>
          </a:p>
          <a:p>
            <a:r>
              <a:rPr lang="cs-CZ" dirty="0" smtClean="0"/>
              <a:t>byl ve službách šlechty</a:t>
            </a:r>
          </a:p>
          <a:p>
            <a:pPr lvl="1"/>
            <a:r>
              <a:rPr lang="cs-CZ" dirty="0" smtClean="0"/>
              <a:t>kapelník u hraběte </a:t>
            </a:r>
            <a:r>
              <a:rPr lang="cs-CZ" dirty="0" err="1" smtClean="0"/>
              <a:t>Morzina</a:t>
            </a:r>
            <a:r>
              <a:rPr lang="cs-CZ" dirty="0" smtClean="0"/>
              <a:t> (</a:t>
            </a:r>
            <a:r>
              <a:rPr lang="cs-CZ" dirty="0" err="1" smtClean="0"/>
              <a:t>Lukavice</a:t>
            </a:r>
            <a:r>
              <a:rPr lang="cs-CZ" dirty="0" smtClean="0"/>
              <a:t> u Plzně)</a:t>
            </a:r>
          </a:p>
          <a:p>
            <a:pPr lvl="1"/>
            <a:r>
              <a:rPr lang="cs-CZ" dirty="0" smtClean="0"/>
              <a:t>kapelník u maďarského knížete </a:t>
            </a:r>
            <a:r>
              <a:rPr lang="cs-CZ" dirty="0" err="1" smtClean="0"/>
              <a:t>Esterházyho</a:t>
            </a:r>
            <a:endParaRPr lang="cs-CZ" dirty="0" smtClean="0"/>
          </a:p>
          <a:p>
            <a:pPr lvl="1"/>
            <a:endParaRPr lang="cs-CZ" dirty="0" smtClean="0"/>
          </a:p>
          <a:p>
            <a:r>
              <a:rPr lang="cs-CZ" dirty="0" smtClean="0"/>
              <a:t>proslavil se během 2 pobytů v Anglii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Josef Haydn - 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83568" y="1628800"/>
            <a:ext cx="5112568" cy="187220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Vrcholem jeho díla jsou </a:t>
            </a:r>
            <a:r>
              <a:rPr lang="cs-CZ" b="1" dirty="0" smtClean="0">
                <a:solidFill>
                  <a:schemeClr val="tx1"/>
                </a:solidFill>
              </a:rPr>
              <a:t>symfonie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b="1" dirty="0" smtClean="0">
                <a:solidFill>
                  <a:schemeClr val="tx1"/>
                </a:solidFill>
              </a:rPr>
              <a:t>smyčcové kvartety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Napsal 104 symfonií a 77 smyčcových kvartetů.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Josef Haydn - 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83568" y="1628800"/>
            <a:ext cx="5112568" cy="187220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Vrcholem jeho díla jsou </a:t>
            </a:r>
            <a:r>
              <a:rPr lang="cs-CZ" b="1" dirty="0" smtClean="0">
                <a:solidFill>
                  <a:schemeClr val="tx1"/>
                </a:solidFill>
              </a:rPr>
              <a:t>symfonie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b="1" dirty="0" smtClean="0">
                <a:solidFill>
                  <a:schemeClr val="tx1"/>
                </a:solidFill>
              </a:rPr>
              <a:t>smyčcové kvartety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Napsal 104 symfonií a 77 smyčcových kvartetů.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077072"/>
            <a:ext cx="670247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Symfonie měly zvláštní názvy.</a:t>
            </a:r>
          </a:p>
          <a:p>
            <a:r>
              <a:rPr lang="cs-CZ" dirty="0" smtClean="0"/>
              <a:t>	- podle instrumentálních zvláštností – </a:t>
            </a:r>
            <a:r>
              <a:rPr lang="cs-CZ" i="1" dirty="0" smtClean="0"/>
              <a:t>S úderem kotlů</a:t>
            </a:r>
          </a:p>
          <a:p>
            <a:r>
              <a:rPr lang="cs-CZ" i="1" dirty="0" smtClean="0"/>
              <a:t>	- </a:t>
            </a:r>
            <a:r>
              <a:rPr lang="cs-CZ" dirty="0" smtClean="0"/>
              <a:t>podle </a:t>
            </a:r>
            <a:r>
              <a:rPr lang="cs-CZ" dirty="0" err="1" smtClean="0"/>
              <a:t>mimohudebního</a:t>
            </a:r>
            <a:r>
              <a:rPr lang="cs-CZ" dirty="0" smtClean="0"/>
              <a:t> obsahu – </a:t>
            </a:r>
            <a:r>
              <a:rPr lang="cs-CZ" i="1" dirty="0" smtClean="0"/>
              <a:t>Ráno, Slepice, Hodiny</a:t>
            </a:r>
          </a:p>
          <a:p>
            <a:r>
              <a:rPr lang="cs-CZ" i="1" dirty="0" smtClean="0"/>
              <a:t>	- </a:t>
            </a:r>
            <a:r>
              <a:rPr lang="cs-CZ" dirty="0" smtClean="0"/>
              <a:t>podle místa vzniku – </a:t>
            </a:r>
            <a:r>
              <a:rPr lang="cs-CZ" i="1" dirty="0" smtClean="0"/>
              <a:t>Oxfordská, Pařížské symfonie</a:t>
            </a:r>
          </a:p>
          <a:p>
            <a:endParaRPr lang="cs-CZ" i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Josef Haydn - 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83568" y="1628800"/>
            <a:ext cx="5112568" cy="187220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Vrcholem jeho díla jsou </a:t>
            </a:r>
            <a:r>
              <a:rPr lang="cs-CZ" b="1" dirty="0" smtClean="0">
                <a:solidFill>
                  <a:schemeClr val="tx1"/>
                </a:solidFill>
              </a:rPr>
              <a:t>symfonie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b="1" dirty="0" smtClean="0">
                <a:solidFill>
                  <a:schemeClr val="tx1"/>
                </a:solidFill>
              </a:rPr>
              <a:t>smyčcové kvartety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Napsal 104 symfonií a 77 smyčcových kvartetů.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077072"/>
            <a:ext cx="670247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Symfonie měly zvláštní názvy.</a:t>
            </a:r>
          </a:p>
          <a:p>
            <a:r>
              <a:rPr lang="cs-CZ" dirty="0" smtClean="0"/>
              <a:t>	- podle instrumentálních zvláštností – </a:t>
            </a:r>
            <a:r>
              <a:rPr lang="cs-CZ" i="1" dirty="0" smtClean="0"/>
              <a:t>S úderem kotlů</a:t>
            </a:r>
          </a:p>
          <a:p>
            <a:r>
              <a:rPr lang="cs-CZ" i="1" dirty="0" smtClean="0"/>
              <a:t>	- </a:t>
            </a:r>
            <a:r>
              <a:rPr lang="cs-CZ" dirty="0" smtClean="0"/>
              <a:t>podle </a:t>
            </a:r>
            <a:r>
              <a:rPr lang="cs-CZ" dirty="0" err="1" smtClean="0"/>
              <a:t>mimohudebního</a:t>
            </a:r>
            <a:r>
              <a:rPr lang="cs-CZ" dirty="0" smtClean="0"/>
              <a:t> obsahu – </a:t>
            </a:r>
            <a:r>
              <a:rPr lang="cs-CZ" i="1" dirty="0" smtClean="0"/>
              <a:t>Ráno, Slepice, Hodiny</a:t>
            </a:r>
          </a:p>
          <a:p>
            <a:r>
              <a:rPr lang="cs-CZ" i="1" dirty="0" smtClean="0"/>
              <a:t>	- </a:t>
            </a:r>
            <a:r>
              <a:rPr lang="cs-CZ" dirty="0" smtClean="0"/>
              <a:t>podle místa vzniku – </a:t>
            </a:r>
            <a:r>
              <a:rPr lang="cs-CZ" i="1" dirty="0" smtClean="0"/>
              <a:t>Oxfordská, Pařížské symfonie</a:t>
            </a:r>
          </a:p>
          <a:p>
            <a:endParaRPr lang="cs-CZ" i="1" dirty="0" smtClean="0"/>
          </a:p>
          <a:p>
            <a:r>
              <a:rPr lang="cs-CZ" dirty="0" smtClean="0"/>
              <a:t>Poslechněte si  2. větu symfonie S  úderem kotlů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?v=p_</a:t>
            </a:r>
            <a:r>
              <a:rPr lang="cs-CZ" dirty="0" err="1" smtClean="0">
                <a:hlinkClick r:id="rId2"/>
              </a:rPr>
              <a:t>ftrysaMHU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Wolfgang Amadeus Mozart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392528"/>
          </a:xfrm>
        </p:spPr>
        <p:txBody>
          <a:bodyPr/>
          <a:lstStyle/>
          <a:p>
            <a:r>
              <a:rPr lang="cs-CZ" dirty="0" smtClean="0"/>
              <a:t>1756-1791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Wolfgang Amadeus Mozart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392528"/>
          </a:xfrm>
        </p:spPr>
        <p:txBody>
          <a:bodyPr/>
          <a:lstStyle/>
          <a:p>
            <a:r>
              <a:rPr lang="cs-CZ" dirty="0" smtClean="0"/>
              <a:t>1756-1791</a:t>
            </a:r>
          </a:p>
          <a:p>
            <a:r>
              <a:rPr lang="cs-CZ" dirty="0" smtClean="0"/>
              <a:t>syn kapelníka a skladatele Leopolda Mozarta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Wolfgang Amadeus Mozart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392528"/>
          </a:xfrm>
        </p:spPr>
        <p:txBody>
          <a:bodyPr/>
          <a:lstStyle/>
          <a:p>
            <a:r>
              <a:rPr lang="cs-CZ" dirty="0" smtClean="0"/>
              <a:t>1756-1791</a:t>
            </a:r>
          </a:p>
          <a:p>
            <a:r>
              <a:rPr lang="cs-CZ" dirty="0" smtClean="0"/>
              <a:t>syn kapelníka a skladatele Leopolda Mozarta</a:t>
            </a:r>
          </a:p>
          <a:p>
            <a:r>
              <a:rPr lang="cs-CZ" dirty="0" smtClean="0"/>
              <a:t>už ve 4 letech hrál brilantně na klavír</a:t>
            </a:r>
          </a:p>
          <a:p>
            <a:r>
              <a:rPr lang="cs-CZ" dirty="0" smtClean="0"/>
              <a:t>od 6 let komponoval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Wolfgang Amadeus Mozart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392528"/>
          </a:xfrm>
        </p:spPr>
        <p:txBody>
          <a:bodyPr/>
          <a:lstStyle/>
          <a:p>
            <a:r>
              <a:rPr lang="cs-CZ" dirty="0" smtClean="0"/>
              <a:t>1756-1791</a:t>
            </a:r>
          </a:p>
          <a:p>
            <a:r>
              <a:rPr lang="cs-CZ" dirty="0" smtClean="0"/>
              <a:t>syn kapelníka a skladatele Leopolda Mozarta</a:t>
            </a:r>
          </a:p>
          <a:p>
            <a:r>
              <a:rPr lang="cs-CZ" dirty="0" smtClean="0"/>
              <a:t>už ve 4 letech hrál brilantně na klavír</a:t>
            </a:r>
          </a:p>
          <a:p>
            <a:r>
              <a:rPr lang="cs-CZ" dirty="0" smtClean="0"/>
              <a:t>od 6 let komponoval</a:t>
            </a:r>
          </a:p>
          <a:p>
            <a:r>
              <a:rPr lang="cs-CZ" dirty="0" smtClean="0"/>
              <a:t>působil v </a:t>
            </a:r>
            <a:r>
              <a:rPr lang="cs-CZ" dirty="0" err="1" smtClean="0"/>
              <a:t>Salzburku</a:t>
            </a:r>
            <a:r>
              <a:rPr lang="cs-CZ" dirty="0" smtClean="0"/>
              <a:t> a Vídni</a:t>
            </a:r>
          </a:p>
          <a:p>
            <a:r>
              <a:rPr lang="cs-CZ" dirty="0" smtClean="0"/>
              <a:t>v Čechách měl Mozart velké pochopení, pobýval v Praze ve vile Bertramka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Wolfgang Amadeus Mozart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3925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1756-1791</a:t>
            </a:r>
          </a:p>
          <a:p>
            <a:r>
              <a:rPr lang="cs-CZ" dirty="0" smtClean="0"/>
              <a:t>syn kapelníka a skladatele Leopolda Mozarta</a:t>
            </a:r>
          </a:p>
          <a:p>
            <a:r>
              <a:rPr lang="cs-CZ" dirty="0" smtClean="0"/>
              <a:t>už ve 4 letech hrál brilantně na klavír</a:t>
            </a:r>
          </a:p>
          <a:p>
            <a:r>
              <a:rPr lang="cs-CZ" dirty="0" smtClean="0"/>
              <a:t>od 6 let komponoval</a:t>
            </a:r>
          </a:p>
          <a:p>
            <a:r>
              <a:rPr lang="cs-CZ" dirty="0" smtClean="0"/>
              <a:t>působil v </a:t>
            </a:r>
            <a:r>
              <a:rPr lang="cs-CZ" dirty="0" err="1" smtClean="0"/>
              <a:t>Salzburku</a:t>
            </a:r>
            <a:r>
              <a:rPr lang="cs-CZ" dirty="0" smtClean="0"/>
              <a:t> a Vídni</a:t>
            </a:r>
          </a:p>
          <a:p>
            <a:r>
              <a:rPr lang="cs-CZ" dirty="0" smtClean="0"/>
              <a:t>v Čechách měl Mozart velké pochopení, pobýval v Praze ve vile Bertramka</a:t>
            </a:r>
          </a:p>
          <a:p>
            <a:r>
              <a:rPr lang="cs-CZ" dirty="0" smtClean="0"/>
              <a:t>zemřel v chudobě</a:t>
            </a:r>
          </a:p>
          <a:p>
            <a:r>
              <a:rPr lang="cs-CZ" dirty="0" smtClean="0"/>
              <a:t>je pochován ve společném hrobě chudiny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W. A. Mozart - 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83568" y="1700808"/>
            <a:ext cx="5112568" cy="187220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Jeho dílo je velmi rozsáhlé.</a:t>
            </a:r>
          </a:p>
          <a:p>
            <a:pPr algn="ctr"/>
            <a:r>
              <a:rPr lang="cs-CZ" dirty="0" smtClean="0"/>
              <a:t>Největšího úspěchu dosáhli jeho opery.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W. A. Mozart - 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83568" y="1700808"/>
            <a:ext cx="5112568" cy="187220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Jeho dílo je velmi rozsáhlé.</a:t>
            </a:r>
          </a:p>
          <a:p>
            <a:pPr algn="ctr"/>
            <a:r>
              <a:rPr lang="cs-CZ" dirty="0" smtClean="0"/>
              <a:t>Největšího úspěchu dosáhli jeho opery.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645024"/>
            <a:ext cx="25811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Opery:	</a:t>
            </a:r>
            <a:r>
              <a:rPr lang="cs-CZ" i="1" dirty="0" smtClean="0"/>
              <a:t>Don </a:t>
            </a:r>
            <a:r>
              <a:rPr lang="cs-CZ" i="1" dirty="0" err="1" smtClean="0"/>
              <a:t>Giovanni</a:t>
            </a:r>
            <a:endParaRPr lang="cs-CZ" i="1" dirty="0" smtClean="0"/>
          </a:p>
          <a:p>
            <a:r>
              <a:rPr lang="cs-CZ" i="1" dirty="0" smtClean="0"/>
              <a:t>	</a:t>
            </a:r>
            <a:r>
              <a:rPr lang="cs-CZ" i="1" dirty="0" err="1" smtClean="0"/>
              <a:t>Figarova</a:t>
            </a:r>
            <a:r>
              <a:rPr lang="cs-CZ" i="1" dirty="0" smtClean="0"/>
              <a:t> svatba</a:t>
            </a:r>
          </a:p>
          <a:p>
            <a:r>
              <a:rPr lang="cs-CZ" i="1" dirty="0" smtClean="0"/>
              <a:t>	Kouzelná flétna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W. A. Mozart - 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83568" y="1700808"/>
            <a:ext cx="5112568" cy="187220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Jeho dílo je velmi rozsáhlé.</a:t>
            </a:r>
          </a:p>
          <a:p>
            <a:pPr algn="ctr"/>
            <a:r>
              <a:rPr lang="cs-CZ" dirty="0" smtClean="0"/>
              <a:t>Největšího úspěchu dosáhli jeho opery.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645024"/>
            <a:ext cx="258115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Opery:	</a:t>
            </a:r>
            <a:r>
              <a:rPr lang="cs-CZ" i="1" dirty="0" smtClean="0"/>
              <a:t>Don </a:t>
            </a:r>
            <a:r>
              <a:rPr lang="cs-CZ" i="1" dirty="0" err="1" smtClean="0"/>
              <a:t>Giovanni</a:t>
            </a:r>
            <a:endParaRPr lang="cs-CZ" i="1" dirty="0" smtClean="0"/>
          </a:p>
          <a:p>
            <a:r>
              <a:rPr lang="cs-CZ" i="1" dirty="0" smtClean="0"/>
              <a:t>	</a:t>
            </a:r>
            <a:r>
              <a:rPr lang="cs-CZ" i="1" dirty="0" err="1" smtClean="0"/>
              <a:t>Figarova</a:t>
            </a:r>
            <a:r>
              <a:rPr lang="cs-CZ" i="1" dirty="0" smtClean="0"/>
              <a:t> svatba</a:t>
            </a:r>
          </a:p>
          <a:p>
            <a:r>
              <a:rPr lang="cs-CZ" i="1" dirty="0" smtClean="0"/>
              <a:t>	Kouzelná flétna</a:t>
            </a:r>
          </a:p>
          <a:p>
            <a:r>
              <a:rPr lang="cs-CZ" dirty="0" smtClean="0"/>
              <a:t>Symfonie</a:t>
            </a:r>
          </a:p>
          <a:p>
            <a:r>
              <a:rPr lang="cs-CZ" dirty="0" smtClean="0"/>
              <a:t>Serenády</a:t>
            </a:r>
          </a:p>
          <a:p>
            <a:r>
              <a:rPr lang="cs-CZ" dirty="0" smtClean="0"/>
              <a:t>Nástrojové koncerty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W. A. Mozart - 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83568" y="1700808"/>
            <a:ext cx="5112568" cy="187220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Jeho dílo je velmi rozsáhlé.</a:t>
            </a:r>
          </a:p>
          <a:p>
            <a:pPr algn="ctr"/>
            <a:r>
              <a:rPr lang="cs-CZ" dirty="0" smtClean="0"/>
              <a:t>Největšího úspěchu dosáhli jeho opery.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645024"/>
            <a:ext cx="7978466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Opery:	</a:t>
            </a:r>
            <a:r>
              <a:rPr lang="cs-CZ" i="1" dirty="0" smtClean="0"/>
              <a:t>Don </a:t>
            </a:r>
            <a:r>
              <a:rPr lang="cs-CZ" i="1" dirty="0" err="1" smtClean="0"/>
              <a:t>Giovanni</a:t>
            </a:r>
            <a:endParaRPr lang="cs-CZ" i="1" dirty="0" smtClean="0"/>
          </a:p>
          <a:p>
            <a:r>
              <a:rPr lang="cs-CZ" i="1" dirty="0" smtClean="0"/>
              <a:t>	</a:t>
            </a:r>
            <a:r>
              <a:rPr lang="cs-CZ" i="1" dirty="0" err="1" smtClean="0"/>
              <a:t>Figarova</a:t>
            </a:r>
            <a:r>
              <a:rPr lang="cs-CZ" i="1" dirty="0" smtClean="0"/>
              <a:t> svatba</a:t>
            </a:r>
          </a:p>
          <a:p>
            <a:r>
              <a:rPr lang="cs-CZ" i="1" dirty="0" smtClean="0"/>
              <a:t>	Kouzelná flétna</a:t>
            </a:r>
          </a:p>
          <a:p>
            <a:r>
              <a:rPr lang="cs-CZ" dirty="0" smtClean="0"/>
              <a:t>Symfonie</a:t>
            </a:r>
          </a:p>
          <a:p>
            <a:r>
              <a:rPr lang="cs-CZ" dirty="0" smtClean="0"/>
              <a:t>Serenády</a:t>
            </a:r>
          </a:p>
          <a:p>
            <a:r>
              <a:rPr lang="cs-CZ" dirty="0" smtClean="0"/>
              <a:t>Nástrojové koncerty</a:t>
            </a:r>
          </a:p>
          <a:p>
            <a:endParaRPr lang="cs-CZ" dirty="0" smtClean="0"/>
          </a:p>
          <a:p>
            <a:r>
              <a:rPr lang="cs-CZ" dirty="0" smtClean="0"/>
              <a:t>Poslechněte si:</a:t>
            </a:r>
          </a:p>
          <a:p>
            <a:r>
              <a:rPr lang="cs-CZ" dirty="0" smtClean="0"/>
              <a:t>Malá noční hudba -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Qb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jQBgzU</a:t>
            </a:r>
            <a:r>
              <a:rPr lang="cs-CZ" dirty="0" smtClean="0">
                <a:hlinkClick r:id="rId2"/>
              </a:rPr>
              <a:t>-I</a:t>
            </a:r>
            <a:endParaRPr lang="cs-CZ" dirty="0" smtClean="0"/>
          </a:p>
          <a:p>
            <a:r>
              <a:rPr lang="cs-CZ" dirty="0" err="1" smtClean="0"/>
              <a:t>Requiem</a:t>
            </a:r>
            <a:r>
              <a:rPr lang="cs-CZ" dirty="0" smtClean="0"/>
              <a:t> část </a:t>
            </a:r>
            <a:r>
              <a:rPr lang="cs-CZ" dirty="0" err="1" smtClean="0"/>
              <a:t>Dies</a:t>
            </a:r>
            <a:r>
              <a:rPr lang="cs-CZ" dirty="0" smtClean="0"/>
              <a:t> </a:t>
            </a:r>
            <a:r>
              <a:rPr lang="cs-CZ" dirty="0" err="1" smtClean="0"/>
              <a:t>irea</a:t>
            </a:r>
            <a:r>
              <a:rPr lang="cs-CZ" dirty="0" smtClean="0"/>
              <a:t> -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?v=0T7eMctuJLQ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Ludwig</a:t>
            </a:r>
            <a:r>
              <a:rPr lang="cs-CZ" dirty="0" smtClean="0">
                <a:solidFill>
                  <a:srgbClr val="FF0000"/>
                </a:solidFill>
              </a:rPr>
              <a:t> van Beethoven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1770-1827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Ludwig</a:t>
            </a:r>
            <a:r>
              <a:rPr lang="cs-CZ" dirty="0" smtClean="0">
                <a:solidFill>
                  <a:srgbClr val="FF0000"/>
                </a:solidFill>
              </a:rPr>
              <a:t> van Beethoven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1770-1827</a:t>
            </a:r>
          </a:p>
          <a:p>
            <a:r>
              <a:rPr lang="cs-CZ" dirty="0" smtClean="0"/>
              <a:t>pocházel z hudebnické rodiny</a:t>
            </a:r>
          </a:p>
          <a:p>
            <a:r>
              <a:rPr lang="cs-CZ" dirty="0" smtClean="0"/>
              <a:t>otec ho nutil hrát na klavír a housle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Ludwig</a:t>
            </a:r>
            <a:r>
              <a:rPr lang="cs-CZ" dirty="0" smtClean="0">
                <a:solidFill>
                  <a:srgbClr val="FF0000"/>
                </a:solidFill>
              </a:rPr>
              <a:t> van Beethoven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1770-1827</a:t>
            </a:r>
          </a:p>
          <a:p>
            <a:r>
              <a:rPr lang="cs-CZ" dirty="0" smtClean="0"/>
              <a:t>pocházel z hudebnické rodiny</a:t>
            </a:r>
          </a:p>
          <a:p>
            <a:r>
              <a:rPr lang="cs-CZ" dirty="0" smtClean="0"/>
              <a:t>otec ho nutil hrát na klavír a housle</a:t>
            </a:r>
          </a:p>
          <a:p>
            <a:r>
              <a:rPr lang="cs-CZ" dirty="0" smtClean="0"/>
              <a:t>působil ve Vídni</a:t>
            </a:r>
          </a:p>
          <a:p>
            <a:r>
              <a:rPr lang="cs-CZ" dirty="0" smtClean="0"/>
              <a:t>koncertoval ve šlechtických salonech, vyučoval hře na klavír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Ludwig</a:t>
            </a:r>
            <a:r>
              <a:rPr lang="cs-CZ" dirty="0" smtClean="0">
                <a:solidFill>
                  <a:srgbClr val="FF0000"/>
                </a:solidFill>
              </a:rPr>
              <a:t> van Beethoven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1770-1827</a:t>
            </a:r>
          </a:p>
          <a:p>
            <a:r>
              <a:rPr lang="cs-CZ" dirty="0" smtClean="0"/>
              <a:t>pocházel z hudebnické rodiny</a:t>
            </a:r>
          </a:p>
          <a:p>
            <a:r>
              <a:rPr lang="cs-CZ" dirty="0" smtClean="0"/>
              <a:t>otec ho nutil hrát na klavír a housle</a:t>
            </a:r>
          </a:p>
          <a:p>
            <a:r>
              <a:rPr lang="cs-CZ" dirty="0" smtClean="0"/>
              <a:t>působil ve Vídni</a:t>
            </a:r>
          </a:p>
          <a:p>
            <a:r>
              <a:rPr lang="cs-CZ" dirty="0" smtClean="0"/>
              <a:t>koncertoval ve šlechtických salonech, vyučoval hře na klavír</a:t>
            </a:r>
          </a:p>
          <a:p>
            <a:r>
              <a:rPr lang="cs-CZ" dirty="0" smtClean="0"/>
              <a:t>od roku 1800 trpí ušní chorobou</a:t>
            </a:r>
          </a:p>
          <a:p>
            <a:r>
              <a:rPr lang="cs-CZ" dirty="0" smtClean="0"/>
              <a:t>1819 ohluchl úplně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>
                <a:solidFill>
                  <a:srgbClr val="FF0000"/>
                </a:solidFill>
              </a:rPr>
              <a:t>Ludwig</a:t>
            </a:r>
            <a:r>
              <a:rPr lang="cs-CZ" dirty="0" smtClean="0">
                <a:solidFill>
                  <a:srgbClr val="FF0000"/>
                </a:solidFill>
              </a:rPr>
              <a:t> van Beethoven - 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539552" y="1700808"/>
            <a:ext cx="6408712" cy="151216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Největší přínos jsou jeho </a:t>
            </a:r>
            <a:r>
              <a:rPr lang="cs-CZ" b="1" dirty="0" smtClean="0"/>
              <a:t>symfonie</a:t>
            </a:r>
            <a:r>
              <a:rPr lang="cs-CZ" dirty="0" smtClean="0"/>
              <a:t>, ale také </a:t>
            </a:r>
            <a:r>
              <a:rPr lang="cs-CZ" b="1" dirty="0" smtClean="0"/>
              <a:t>nástrojové koncerty</a:t>
            </a:r>
            <a:r>
              <a:rPr lang="cs-CZ" dirty="0" smtClean="0"/>
              <a:t>. Napsal jedinou operu </a:t>
            </a:r>
            <a:r>
              <a:rPr lang="cs-CZ" i="1" dirty="0" err="1" smtClean="0"/>
              <a:t>Fidelio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>
                <a:solidFill>
                  <a:srgbClr val="FF0000"/>
                </a:solidFill>
              </a:rPr>
              <a:t>Ludwig</a:t>
            </a:r>
            <a:r>
              <a:rPr lang="cs-CZ" dirty="0" smtClean="0">
                <a:solidFill>
                  <a:srgbClr val="FF0000"/>
                </a:solidFill>
              </a:rPr>
              <a:t> van Beethoven - 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539552" y="1700808"/>
            <a:ext cx="6408712" cy="151216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Největší přínos jsou jeho </a:t>
            </a:r>
            <a:r>
              <a:rPr lang="cs-CZ" b="1" dirty="0" smtClean="0"/>
              <a:t>symfonie</a:t>
            </a:r>
            <a:r>
              <a:rPr lang="cs-CZ" dirty="0" smtClean="0"/>
              <a:t>, ale také </a:t>
            </a:r>
            <a:r>
              <a:rPr lang="cs-CZ" b="1" dirty="0" smtClean="0"/>
              <a:t>nástrojové koncerty</a:t>
            </a:r>
            <a:r>
              <a:rPr lang="cs-CZ" dirty="0" smtClean="0"/>
              <a:t>. Napsal jedinou operu </a:t>
            </a:r>
            <a:r>
              <a:rPr lang="cs-CZ" i="1" dirty="0" err="1" smtClean="0"/>
              <a:t>Fidelio</a:t>
            </a:r>
            <a:r>
              <a:rPr lang="cs-CZ" i="1" dirty="0" smtClean="0"/>
              <a:t>.</a:t>
            </a:r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205987"/>
            <a:ext cx="820449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 1. větu Osudové symfonie</a:t>
            </a:r>
          </a:p>
          <a:p>
            <a:r>
              <a:rPr lang="cs-CZ" dirty="0" smtClean="0"/>
              <a:t>	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?v=JzBgN43aX_U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Do poslední věty Symfonie č. 9 zařadil i sbor na </a:t>
            </a:r>
            <a:r>
              <a:rPr lang="cs-CZ" smtClean="0"/>
              <a:t>text Schillerovy </a:t>
            </a:r>
            <a:r>
              <a:rPr lang="cs-CZ" dirty="0" smtClean="0"/>
              <a:t>Ódy na radost</a:t>
            </a:r>
          </a:p>
          <a:p>
            <a:r>
              <a:rPr lang="cs-CZ" dirty="0" smtClean="0"/>
              <a:t>	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?v=I8R1f8d1oLI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39645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 byly vloženy dne 1.5.2013.</a:t>
            </a:r>
          </a:p>
          <a:p>
            <a:r>
              <a:rPr lang="cs-CZ" dirty="0"/>
              <a:t>Není-li uvedeno jinak, vlastní zdroje.</a:t>
            </a:r>
          </a:p>
        </p:txBody>
      </p:sp>
    </p:spTree>
    <p:extLst>
      <p:ext uri="{BB962C8B-B14F-4D97-AF65-F5344CB8AC3E}">
        <p14:creationId xmlns:p14="http://schemas.microsoft.com/office/powerpoint/2010/main" val="32984821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3">
      <a:dk1>
        <a:sysClr val="windowText" lastClr="000000"/>
      </a:dk1>
      <a:lt1>
        <a:srgbClr val="000000"/>
      </a:lt1>
      <a:dk2>
        <a:srgbClr val="92D050"/>
      </a:dk2>
      <a:lt2>
        <a:srgbClr val="C9C2D1"/>
      </a:lt2>
      <a:accent1>
        <a:srgbClr val="C00000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102</TotalTime>
  <Words>611</Words>
  <Application>Microsoft Office PowerPoint</Application>
  <PresentationFormat>Předvádění na obrazovce (4:3)</PresentationFormat>
  <Paragraphs>188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Vrchol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Hudba klasicismu</vt:lpstr>
      <vt:lpstr>Odpovězte na otázky</vt:lpstr>
      <vt:lpstr>Odpovězte na otázky</vt:lpstr>
      <vt:lpstr>Odpovězte na otázky</vt:lpstr>
      <vt:lpstr>Odpovězte na otázky</vt:lpstr>
      <vt:lpstr>Josef Haydn</vt:lpstr>
      <vt:lpstr>Josef Haydn</vt:lpstr>
      <vt:lpstr>Josef Haydn</vt:lpstr>
      <vt:lpstr>Josef Haydn</vt:lpstr>
      <vt:lpstr>Josef Haydn - dílo</vt:lpstr>
      <vt:lpstr>Josef Haydn - dílo</vt:lpstr>
      <vt:lpstr>Josef Haydn - dílo</vt:lpstr>
      <vt:lpstr>Wolfgang Amadeus Mozart</vt:lpstr>
      <vt:lpstr>Wolfgang Amadeus Mozart</vt:lpstr>
      <vt:lpstr>Wolfgang Amadeus Mozart</vt:lpstr>
      <vt:lpstr>Wolfgang Amadeus Mozart</vt:lpstr>
      <vt:lpstr>Wolfgang Amadeus Mozart</vt:lpstr>
      <vt:lpstr>W. A. Mozart - dílo</vt:lpstr>
      <vt:lpstr>W. A. Mozart - dílo</vt:lpstr>
      <vt:lpstr>W. A. Mozart - dílo</vt:lpstr>
      <vt:lpstr>W. A. Mozart - dílo</vt:lpstr>
      <vt:lpstr>Ludwig van Beethoven</vt:lpstr>
      <vt:lpstr>Ludwig van Beethoven</vt:lpstr>
      <vt:lpstr>Ludwig van Beethoven</vt:lpstr>
      <vt:lpstr>Ludwig van Beethoven</vt:lpstr>
      <vt:lpstr>Ludwig van Beethoven - dílo</vt:lpstr>
      <vt:lpstr>Ludwig van Beethoven - dílo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41</cp:revision>
  <dcterms:created xsi:type="dcterms:W3CDTF">2012-11-04T17:08:50Z</dcterms:created>
  <dcterms:modified xsi:type="dcterms:W3CDTF">2013-10-28T11:43:03Z</dcterms:modified>
</cp:coreProperties>
</file>