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3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4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45678E-02EB-4AEA-B6C8-BAE40D7AA1C5}" type="doc">
      <dgm:prSet loTypeId="urn:microsoft.com/office/officeart/2005/8/layout/vProcess5" loCatId="process" qsTypeId="urn:microsoft.com/office/officeart/2005/8/quickstyle/3d1" qsCatId="3D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0F14C81-B822-487B-8BE4-1D6CE3244CBF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raný romantismus</a:t>
          </a:r>
          <a:endParaRPr lang="cs-CZ" dirty="0">
            <a:solidFill>
              <a:schemeClr val="bg1"/>
            </a:solidFill>
          </a:endParaRPr>
        </a:p>
      </dgm:t>
    </dgm:pt>
    <dgm:pt modelId="{16F5B5C6-BDB1-439C-A8CE-E772FF65B100}" type="parTrans" cxnId="{F0C89CE1-E0E8-41D3-BAC7-4842FC49867C}">
      <dgm:prSet/>
      <dgm:spPr/>
      <dgm:t>
        <a:bodyPr/>
        <a:lstStyle/>
        <a:p>
          <a:endParaRPr lang="cs-CZ"/>
        </a:p>
      </dgm:t>
    </dgm:pt>
    <dgm:pt modelId="{2793B9FD-4EA0-4690-BE35-2F24D8687FB1}" type="sibTrans" cxnId="{F0C89CE1-E0E8-41D3-BAC7-4842FC49867C}">
      <dgm:prSet/>
      <dgm:spPr/>
      <dgm:t>
        <a:bodyPr/>
        <a:lstStyle/>
        <a:p>
          <a:endParaRPr lang="cs-CZ"/>
        </a:p>
      </dgm:t>
    </dgm:pt>
    <dgm:pt modelId="{66473E0E-5DAB-446B-9384-137EB4FBE6B8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novoromantismus</a:t>
          </a:r>
          <a:endParaRPr lang="cs-CZ" dirty="0">
            <a:solidFill>
              <a:schemeClr val="bg1"/>
            </a:solidFill>
          </a:endParaRPr>
        </a:p>
      </dgm:t>
    </dgm:pt>
    <dgm:pt modelId="{1F874EBB-2CAE-410F-9078-62A399766A39}" type="parTrans" cxnId="{DA9C51F4-5837-45A5-BE97-0A455A1836E7}">
      <dgm:prSet/>
      <dgm:spPr/>
      <dgm:t>
        <a:bodyPr/>
        <a:lstStyle/>
        <a:p>
          <a:endParaRPr lang="cs-CZ"/>
        </a:p>
      </dgm:t>
    </dgm:pt>
    <dgm:pt modelId="{C323413B-7F8D-4ABF-A4AA-60F647852F56}" type="sibTrans" cxnId="{DA9C51F4-5837-45A5-BE97-0A455A1836E7}">
      <dgm:prSet/>
      <dgm:spPr/>
      <dgm:t>
        <a:bodyPr/>
        <a:lstStyle/>
        <a:p>
          <a:endParaRPr lang="cs-CZ"/>
        </a:p>
      </dgm:t>
    </dgm:pt>
    <dgm:pt modelId="{10F52E32-C282-4369-B5E7-991D444DDD00}">
      <dgm:prSet phldrT="[Text]"/>
      <dgm:spPr/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pozdní romantismus</a:t>
          </a:r>
          <a:endParaRPr lang="cs-CZ" dirty="0">
            <a:solidFill>
              <a:schemeClr val="bg1"/>
            </a:solidFill>
          </a:endParaRPr>
        </a:p>
      </dgm:t>
    </dgm:pt>
    <dgm:pt modelId="{2B65CDB7-44EC-45BD-8410-F164CA4F1B32}" type="parTrans" cxnId="{6B2019F0-A401-42AD-9944-E299E2EC4B77}">
      <dgm:prSet/>
      <dgm:spPr/>
      <dgm:t>
        <a:bodyPr/>
        <a:lstStyle/>
        <a:p>
          <a:endParaRPr lang="cs-CZ"/>
        </a:p>
      </dgm:t>
    </dgm:pt>
    <dgm:pt modelId="{56522F20-9458-4315-9461-30CA40B0E0C0}" type="sibTrans" cxnId="{6B2019F0-A401-42AD-9944-E299E2EC4B77}">
      <dgm:prSet/>
      <dgm:spPr/>
      <dgm:t>
        <a:bodyPr/>
        <a:lstStyle/>
        <a:p>
          <a:endParaRPr lang="cs-CZ"/>
        </a:p>
      </dgm:t>
    </dgm:pt>
    <dgm:pt modelId="{3A182ECA-AF2E-49D9-955E-B0F4361988E5}" type="pres">
      <dgm:prSet presAssocID="{6A45678E-02EB-4AEA-B6C8-BAE40D7AA1C5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671141-1B1C-4060-A1C0-FB0846B52680}" type="pres">
      <dgm:prSet presAssocID="{6A45678E-02EB-4AEA-B6C8-BAE40D7AA1C5}" presName="dummyMaxCanvas" presStyleCnt="0">
        <dgm:presLayoutVars/>
      </dgm:prSet>
      <dgm:spPr/>
    </dgm:pt>
    <dgm:pt modelId="{236FC4B2-D58C-4562-A0B8-2C76638DB590}" type="pres">
      <dgm:prSet presAssocID="{6A45678E-02EB-4AEA-B6C8-BAE40D7AA1C5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5141C-135F-4D63-9E42-17C562AF3144}" type="pres">
      <dgm:prSet presAssocID="{6A45678E-02EB-4AEA-B6C8-BAE40D7AA1C5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5D2E52-6D6B-42C2-B73E-62AA03627FE0}" type="pres">
      <dgm:prSet presAssocID="{6A45678E-02EB-4AEA-B6C8-BAE40D7AA1C5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D45387-67AD-41C1-8D9A-9B8945396724}" type="pres">
      <dgm:prSet presAssocID="{6A45678E-02EB-4AEA-B6C8-BAE40D7AA1C5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BD816F-B319-4D5B-B935-A201B7DE2963}" type="pres">
      <dgm:prSet presAssocID="{6A45678E-02EB-4AEA-B6C8-BAE40D7AA1C5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D76C2-7992-4EF5-BDA8-92DB2CE03040}" type="pres">
      <dgm:prSet presAssocID="{6A45678E-02EB-4AEA-B6C8-BAE40D7AA1C5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C5CDEC-5D3E-4F63-85A9-DB5E8C06A0B2}" type="pres">
      <dgm:prSet presAssocID="{6A45678E-02EB-4AEA-B6C8-BAE40D7AA1C5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22FBCC-389D-416B-AA19-8BDB14949474}" type="pres">
      <dgm:prSet presAssocID="{6A45678E-02EB-4AEA-B6C8-BAE40D7AA1C5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D25728-73C6-4EBE-B56D-1DF34174BEA6}" type="presOf" srcId="{6A45678E-02EB-4AEA-B6C8-BAE40D7AA1C5}" destId="{3A182ECA-AF2E-49D9-955E-B0F4361988E5}" srcOrd="0" destOrd="0" presId="urn:microsoft.com/office/officeart/2005/8/layout/vProcess5"/>
    <dgm:cxn modelId="{3A5BFFE6-D213-44BB-A520-E92F3C4A6A4D}" type="presOf" srcId="{66473E0E-5DAB-446B-9384-137EB4FBE6B8}" destId="{E7C5CDEC-5D3E-4F63-85A9-DB5E8C06A0B2}" srcOrd="1" destOrd="0" presId="urn:microsoft.com/office/officeart/2005/8/layout/vProcess5"/>
    <dgm:cxn modelId="{3F2D88AD-F049-4152-8DFD-958CDE6B9249}" type="presOf" srcId="{40F14C81-B822-487B-8BE4-1D6CE3244CBF}" destId="{236FC4B2-D58C-4562-A0B8-2C76638DB590}" srcOrd="0" destOrd="0" presId="urn:microsoft.com/office/officeart/2005/8/layout/vProcess5"/>
    <dgm:cxn modelId="{E27DD08F-1F58-4D44-975F-4D768FD39BE5}" type="presOf" srcId="{10F52E32-C282-4369-B5E7-991D444DDD00}" destId="{6122FBCC-389D-416B-AA19-8BDB14949474}" srcOrd="1" destOrd="0" presId="urn:microsoft.com/office/officeart/2005/8/layout/vProcess5"/>
    <dgm:cxn modelId="{91CD42E6-EFC3-424E-B374-10C8BE520365}" type="presOf" srcId="{40F14C81-B822-487B-8BE4-1D6CE3244CBF}" destId="{4ABD76C2-7992-4EF5-BDA8-92DB2CE03040}" srcOrd="1" destOrd="0" presId="urn:microsoft.com/office/officeart/2005/8/layout/vProcess5"/>
    <dgm:cxn modelId="{8055046B-8570-4A33-AD2D-6266E2D6971A}" type="presOf" srcId="{10F52E32-C282-4369-B5E7-991D444DDD00}" destId="{BC5D2E52-6D6B-42C2-B73E-62AA03627FE0}" srcOrd="0" destOrd="0" presId="urn:microsoft.com/office/officeart/2005/8/layout/vProcess5"/>
    <dgm:cxn modelId="{6B2019F0-A401-42AD-9944-E299E2EC4B77}" srcId="{6A45678E-02EB-4AEA-B6C8-BAE40D7AA1C5}" destId="{10F52E32-C282-4369-B5E7-991D444DDD00}" srcOrd="2" destOrd="0" parTransId="{2B65CDB7-44EC-45BD-8410-F164CA4F1B32}" sibTransId="{56522F20-9458-4315-9461-30CA40B0E0C0}"/>
    <dgm:cxn modelId="{3D0A083B-4610-4265-902D-BFB16F76114F}" type="presOf" srcId="{2793B9FD-4EA0-4690-BE35-2F24D8687FB1}" destId="{C5D45387-67AD-41C1-8D9A-9B8945396724}" srcOrd="0" destOrd="0" presId="urn:microsoft.com/office/officeart/2005/8/layout/vProcess5"/>
    <dgm:cxn modelId="{23920F0D-B906-4DF1-B501-47600B1AAAA1}" type="presOf" srcId="{C323413B-7F8D-4ABF-A4AA-60F647852F56}" destId="{B4BD816F-B319-4D5B-B935-A201B7DE2963}" srcOrd="0" destOrd="0" presId="urn:microsoft.com/office/officeart/2005/8/layout/vProcess5"/>
    <dgm:cxn modelId="{7D9080C5-B714-45F4-B2C2-3EA9ED6180AB}" type="presOf" srcId="{66473E0E-5DAB-446B-9384-137EB4FBE6B8}" destId="{5F75141C-135F-4D63-9E42-17C562AF3144}" srcOrd="0" destOrd="0" presId="urn:microsoft.com/office/officeart/2005/8/layout/vProcess5"/>
    <dgm:cxn modelId="{DA9C51F4-5837-45A5-BE97-0A455A1836E7}" srcId="{6A45678E-02EB-4AEA-B6C8-BAE40D7AA1C5}" destId="{66473E0E-5DAB-446B-9384-137EB4FBE6B8}" srcOrd="1" destOrd="0" parTransId="{1F874EBB-2CAE-410F-9078-62A399766A39}" sibTransId="{C323413B-7F8D-4ABF-A4AA-60F647852F56}"/>
    <dgm:cxn modelId="{F0C89CE1-E0E8-41D3-BAC7-4842FC49867C}" srcId="{6A45678E-02EB-4AEA-B6C8-BAE40D7AA1C5}" destId="{40F14C81-B822-487B-8BE4-1D6CE3244CBF}" srcOrd="0" destOrd="0" parTransId="{16F5B5C6-BDB1-439C-A8CE-E772FF65B100}" sibTransId="{2793B9FD-4EA0-4690-BE35-2F24D8687FB1}"/>
    <dgm:cxn modelId="{6F3B6536-4EEF-438E-91FE-76CB50A3833B}" type="presParOf" srcId="{3A182ECA-AF2E-49D9-955E-B0F4361988E5}" destId="{B3671141-1B1C-4060-A1C0-FB0846B52680}" srcOrd="0" destOrd="0" presId="urn:microsoft.com/office/officeart/2005/8/layout/vProcess5"/>
    <dgm:cxn modelId="{DBD14018-4091-4339-83CE-64503931A924}" type="presParOf" srcId="{3A182ECA-AF2E-49D9-955E-B0F4361988E5}" destId="{236FC4B2-D58C-4562-A0B8-2C76638DB590}" srcOrd="1" destOrd="0" presId="urn:microsoft.com/office/officeart/2005/8/layout/vProcess5"/>
    <dgm:cxn modelId="{4D46B9B1-BF80-4DF6-86A4-0E7CBCC455AE}" type="presParOf" srcId="{3A182ECA-AF2E-49D9-955E-B0F4361988E5}" destId="{5F75141C-135F-4D63-9E42-17C562AF3144}" srcOrd="2" destOrd="0" presId="urn:microsoft.com/office/officeart/2005/8/layout/vProcess5"/>
    <dgm:cxn modelId="{6228C4FD-9589-409D-9073-4967E0985D14}" type="presParOf" srcId="{3A182ECA-AF2E-49D9-955E-B0F4361988E5}" destId="{BC5D2E52-6D6B-42C2-B73E-62AA03627FE0}" srcOrd="3" destOrd="0" presId="urn:microsoft.com/office/officeart/2005/8/layout/vProcess5"/>
    <dgm:cxn modelId="{FA491454-928D-470A-ABF6-BE5CD42DDF3B}" type="presParOf" srcId="{3A182ECA-AF2E-49D9-955E-B0F4361988E5}" destId="{C5D45387-67AD-41C1-8D9A-9B8945396724}" srcOrd="4" destOrd="0" presId="urn:microsoft.com/office/officeart/2005/8/layout/vProcess5"/>
    <dgm:cxn modelId="{46D4A50A-676A-4F2B-998F-DBB56266BE31}" type="presParOf" srcId="{3A182ECA-AF2E-49D9-955E-B0F4361988E5}" destId="{B4BD816F-B319-4D5B-B935-A201B7DE2963}" srcOrd="5" destOrd="0" presId="urn:microsoft.com/office/officeart/2005/8/layout/vProcess5"/>
    <dgm:cxn modelId="{07B68234-D303-43B2-8678-123D2596D774}" type="presParOf" srcId="{3A182ECA-AF2E-49D9-955E-B0F4361988E5}" destId="{4ABD76C2-7992-4EF5-BDA8-92DB2CE03040}" srcOrd="6" destOrd="0" presId="urn:microsoft.com/office/officeart/2005/8/layout/vProcess5"/>
    <dgm:cxn modelId="{9B91DDFA-D5F8-4CF2-81A5-B9716E3CAF22}" type="presParOf" srcId="{3A182ECA-AF2E-49D9-955E-B0F4361988E5}" destId="{E7C5CDEC-5D3E-4F63-85A9-DB5E8C06A0B2}" srcOrd="7" destOrd="0" presId="urn:microsoft.com/office/officeart/2005/8/layout/vProcess5"/>
    <dgm:cxn modelId="{2E48F0E0-8247-493B-8F84-8D54D5602A35}" type="presParOf" srcId="{3A182ECA-AF2E-49D9-955E-B0F4361988E5}" destId="{6122FBCC-389D-416B-AA19-8BDB1494947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6FC4B2-D58C-4562-A0B8-2C76638DB590}">
      <dsp:nvSpPr>
        <dsp:cNvPr id="0" name=""/>
        <dsp:cNvSpPr/>
      </dsp:nvSpPr>
      <dsp:spPr>
        <a:xfrm>
          <a:off x="0" y="0"/>
          <a:ext cx="7222402" cy="15601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shade val="5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bg1"/>
              </a:solidFill>
            </a:rPr>
            <a:t>raný romantismus</a:t>
          </a:r>
          <a:endParaRPr lang="cs-CZ" sz="4200" kern="1200" dirty="0">
            <a:solidFill>
              <a:schemeClr val="bg1"/>
            </a:solidFill>
          </a:endParaRPr>
        </a:p>
      </dsp:txBody>
      <dsp:txXfrm>
        <a:off x="45694" y="45694"/>
        <a:ext cx="5538926" cy="1468717"/>
      </dsp:txXfrm>
    </dsp:sp>
    <dsp:sp modelId="{5F75141C-135F-4D63-9E42-17C562AF3144}">
      <dsp:nvSpPr>
        <dsp:cNvPr id="0" name=""/>
        <dsp:cNvSpPr/>
      </dsp:nvSpPr>
      <dsp:spPr>
        <a:xfrm>
          <a:off x="637270" y="1820123"/>
          <a:ext cx="7222402" cy="15601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328464"/>
                <a:satOff val="-5155"/>
                <a:lumOff val="28831"/>
                <a:alphaOff val="0"/>
                <a:tint val="60000"/>
                <a:satMod val="160000"/>
              </a:schemeClr>
            </a:gs>
            <a:gs pos="46000">
              <a:schemeClr val="accent1">
                <a:shade val="50000"/>
                <a:hueOff val="328464"/>
                <a:satOff val="-5155"/>
                <a:lumOff val="28831"/>
                <a:alphaOff val="0"/>
                <a:tint val="86000"/>
                <a:satMod val="160000"/>
              </a:schemeClr>
            </a:gs>
            <a:gs pos="100000">
              <a:schemeClr val="accent1">
                <a:shade val="50000"/>
                <a:hueOff val="328464"/>
                <a:satOff val="-5155"/>
                <a:lumOff val="28831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bg1"/>
              </a:solidFill>
            </a:rPr>
            <a:t>novoromantismus</a:t>
          </a:r>
          <a:endParaRPr lang="cs-CZ" sz="4200" kern="1200" dirty="0">
            <a:solidFill>
              <a:schemeClr val="bg1"/>
            </a:solidFill>
          </a:endParaRPr>
        </a:p>
      </dsp:txBody>
      <dsp:txXfrm>
        <a:off x="682964" y="1865817"/>
        <a:ext cx="5479674" cy="1468717"/>
      </dsp:txXfrm>
    </dsp:sp>
    <dsp:sp modelId="{BC5D2E52-6D6B-42C2-B73E-62AA03627FE0}">
      <dsp:nvSpPr>
        <dsp:cNvPr id="0" name=""/>
        <dsp:cNvSpPr/>
      </dsp:nvSpPr>
      <dsp:spPr>
        <a:xfrm>
          <a:off x="1274541" y="3640246"/>
          <a:ext cx="7222402" cy="15601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328464"/>
                <a:satOff val="-5155"/>
                <a:lumOff val="28831"/>
                <a:alphaOff val="0"/>
                <a:tint val="60000"/>
                <a:satMod val="160000"/>
              </a:schemeClr>
            </a:gs>
            <a:gs pos="46000">
              <a:schemeClr val="accent1">
                <a:shade val="50000"/>
                <a:hueOff val="328464"/>
                <a:satOff val="-5155"/>
                <a:lumOff val="28831"/>
                <a:alphaOff val="0"/>
                <a:tint val="86000"/>
                <a:satMod val="160000"/>
              </a:schemeClr>
            </a:gs>
            <a:gs pos="100000">
              <a:schemeClr val="accent1">
                <a:shade val="50000"/>
                <a:hueOff val="328464"/>
                <a:satOff val="-5155"/>
                <a:lumOff val="28831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>
              <a:solidFill>
                <a:schemeClr val="bg1"/>
              </a:solidFill>
            </a:rPr>
            <a:t>pozdní romantismus</a:t>
          </a:r>
          <a:endParaRPr lang="cs-CZ" sz="4200" kern="1200" dirty="0">
            <a:solidFill>
              <a:schemeClr val="bg1"/>
            </a:solidFill>
          </a:endParaRPr>
        </a:p>
      </dsp:txBody>
      <dsp:txXfrm>
        <a:off x="1320235" y="3685940"/>
        <a:ext cx="5479674" cy="1468717"/>
      </dsp:txXfrm>
    </dsp:sp>
    <dsp:sp modelId="{C5D45387-67AD-41C1-8D9A-9B8945396724}">
      <dsp:nvSpPr>
        <dsp:cNvPr id="0" name=""/>
        <dsp:cNvSpPr/>
      </dsp:nvSpPr>
      <dsp:spPr>
        <a:xfrm>
          <a:off x="6208333" y="1183080"/>
          <a:ext cx="1014068" cy="101406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436498" y="1183080"/>
        <a:ext cx="557738" cy="763086"/>
      </dsp:txXfrm>
    </dsp:sp>
    <dsp:sp modelId="{B4BD816F-B319-4D5B-B935-A201B7DE2963}">
      <dsp:nvSpPr>
        <dsp:cNvPr id="0" name=""/>
        <dsp:cNvSpPr/>
      </dsp:nvSpPr>
      <dsp:spPr>
        <a:xfrm>
          <a:off x="6845604" y="2992802"/>
          <a:ext cx="1014068" cy="101406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7073769" y="2992802"/>
        <a:ext cx="557738" cy="7630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VY_32_INOVACE_09_26_Romantismus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romantismu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Charakteristika období hudebního romantismu. Rozdělení hudebního romantismu do jednotlivých charakteristických období. Zařazení představitelů.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16.5.2013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Obecně se jedná o hudbu 19. století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Obecně se jedná o hudbu 19. století</a:t>
            </a:r>
          </a:p>
          <a:p>
            <a:endParaRPr lang="cs-CZ" dirty="0" smtClean="0"/>
          </a:p>
          <a:p>
            <a:r>
              <a:rPr lang="cs-CZ" dirty="0" smtClean="0"/>
              <a:t>Do jejích počátků zasahuje období klasicismu (</a:t>
            </a:r>
            <a:r>
              <a:rPr lang="cs-CZ" dirty="0" smtClean="0">
                <a:sym typeface="Wingdings"/>
              </a:rPr>
              <a:t> 1827 Beethoven)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Obecně se jedná o hudbu 19. století</a:t>
            </a:r>
          </a:p>
          <a:p>
            <a:endParaRPr lang="cs-CZ" dirty="0" smtClean="0"/>
          </a:p>
          <a:p>
            <a:r>
              <a:rPr lang="cs-CZ" dirty="0" smtClean="0"/>
              <a:t>Do jejích počátků zasahuje období klasicismu (</a:t>
            </a:r>
            <a:r>
              <a:rPr lang="cs-CZ" dirty="0" smtClean="0">
                <a:sym typeface="Wingdings"/>
              </a:rPr>
              <a:t> 1827 Beethoven)</a:t>
            </a:r>
          </a:p>
          <a:p>
            <a:endParaRPr lang="cs-CZ" dirty="0" smtClean="0">
              <a:sym typeface="Wingdings"/>
            </a:endParaRPr>
          </a:p>
          <a:p>
            <a:r>
              <a:rPr lang="cs-CZ" dirty="0" smtClean="0">
                <a:sym typeface="Wingdings"/>
              </a:rPr>
              <a:t>Romantická hudba představuje vítězství citu a fantazie nad rozumem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Inspirační zdroje romantismu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11560" y="2060848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zájem o přírodu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Inspirační zdroje romantismu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11560" y="2060848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zájem o přírodu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11560" y="2888360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lidová kultura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Inspirační zdroje romantismu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11560" y="2060848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zájem o přírodu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11560" y="2888360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lidová kultura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611560" y="3752456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historické náměty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Inspirační zdroje romantismu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11560" y="2060848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zájem o přírodu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11560" y="2888360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lidová kultura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611560" y="3752456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historické náměty</a:t>
            </a:r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611560" y="4616552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báje a pohádky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Inspirační zdroje romantismu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611560" y="2060848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zájem o přírodu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611560" y="2888360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lidová kultura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611560" y="3752456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historické náměty</a:t>
            </a:r>
            <a:endParaRPr lang="cs-CZ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611560" y="4616552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báje a pohádky</a:t>
            </a:r>
            <a:endParaRPr lang="cs-CZ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611560" y="5480648"/>
            <a:ext cx="7776864" cy="61264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orientální náměty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romantismu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467544" y="1397000"/>
          <a:ext cx="8496944" cy="520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051720" y="4365104"/>
            <a:ext cx="3605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Vzniká ve 30. letech ve Francii.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0742" y="6084004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Poslední třetina 19. století.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Raný romantismus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99592" y="1412776"/>
            <a:ext cx="417646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Typické jsou malé hudební formy ( např. písně)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Raný romantismus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99592" y="1412776"/>
            <a:ext cx="417646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Typické jsou malé hudební formy ( např. písně)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187624" y="2780928"/>
            <a:ext cx="2448272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Představitelé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Raný romantismus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99592" y="1412776"/>
            <a:ext cx="417646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Typické jsou malé hudební formy (např. písně)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187624" y="2780928"/>
            <a:ext cx="2448272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Představitelé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51520" y="3738736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Franz</a:t>
            </a:r>
            <a:r>
              <a:rPr lang="cs-CZ" b="1" dirty="0" smtClean="0">
                <a:solidFill>
                  <a:schemeClr val="bg1"/>
                </a:solidFill>
              </a:rPr>
              <a:t> Schubert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Raný romantismus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99592" y="1412776"/>
            <a:ext cx="417646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Typické jsou malé hudební formy (např. písně)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187624" y="2780928"/>
            <a:ext cx="2448272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Představitelé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51520" y="3738736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Franz</a:t>
            </a:r>
            <a:r>
              <a:rPr lang="cs-CZ" b="1" dirty="0" smtClean="0">
                <a:solidFill>
                  <a:schemeClr val="bg1"/>
                </a:solidFill>
              </a:rPr>
              <a:t> Schubert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899592" y="4674840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Carl</a:t>
            </a:r>
            <a:r>
              <a:rPr lang="cs-CZ" b="1" dirty="0" smtClean="0">
                <a:solidFill>
                  <a:schemeClr val="bg1"/>
                </a:solidFill>
              </a:rPr>
              <a:t> Maria </a:t>
            </a:r>
            <a:r>
              <a:rPr lang="cs-CZ" b="1" dirty="0" err="1" smtClean="0">
                <a:solidFill>
                  <a:schemeClr val="bg1"/>
                </a:solidFill>
              </a:rPr>
              <a:t>von</a:t>
            </a:r>
            <a:r>
              <a:rPr lang="cs-CZ" b="1" dirty="0" smtClean="0">
                <a:solidFill>
                  <a:schemeClr val="bg1"/>
                </a:solidFill>
              </a:rPr>
              <a:t> Weber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Raný romantismus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99592" y="1412776"/>
            <a:ext cx="417646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Typické jsou malé hudební formy (např. písně)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187624" y="2780928"/>
            <a:ext cx="2448272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Představitelé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51520" y="3738736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Franz</a:t>
            </a:r>
            <a:r>
              <a:rPr lang="cs-CZ" b="1" dirty="0" smtClean="0">
                <a:solidFill>
                  <a:schemeClr val="bg1"/>
                </a:solidFill>
              </a:rPr>
              <a:t> Schubert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899592" y="4674840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Carl</a:t>
            </a:r>
            <a:r>
              <a:rPr lang="cs-CZ" b="1" dirty="0" smtClean="0">
                <a:solidFill>
                  <a:schemeClr val="bg1"/>
                </a:solidFill>
              </a:rPr>
              <a:t> Maria </a:t>
            </a:r>
            <a:r>
              <a:rPr lang="cs-CZ" b="1" dirty="0" err="1" smtClean="0">
                <a:solidFill>
                  <a:schemeClr val="bg1"/>
                </a:solidFill>
              </a:rPr>
              <a:t>von</a:t>
            </a:r>
            <a:r>
              <a:rPr lang="cs-CZ" b="1" dirty="0" smtClean="0">
                <a:solidFill>
                  <a:schemeClr val="bg1"/>
                </a:solidFill>
              </a:rPr>
              <a:t> Weber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699792" y="3954760"/>
            <a:ext cx="23762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Felix </a:t>
            </a:r>
            <a:r>
              <a:rPr lang="cs-CZ" b="1" dirty="0" err="1" smtClean="0">
                <a:solidFill>
                  <a:schemeClr val="bg1"/>
                </a:solidFill>
              </a:rPr>
              <a:t>Mendelssohn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Bartholdy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Raný romantismus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99592" y="1412776"/>
            <a:ext cx="417646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Typické jsou malé hudební formy (např. písně)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187624" y="2780928"/>
            <a:ext cx="2448272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Představitelé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51520" y="3738736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Franz</a:t>
            </a:r>
            <a:r>
              <a:rPr lang="cs-CZ" b="1" dirty="0" smtClean="0">
                <a:solidFill>
                  <a:schemeClr val="bg1"/>
                </a:solidFill>
              </a:rPr>
              <a:t> Schubert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899592" y="4674840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Carl</a:t>
            </a:r>
            <a:r>
              <a:rPr lang="cs-CZ" b="1" dirty="0" smtClean="0">
                <a:solidFill>
                  <a:schemeClr val="bg1"/>
                </a:solidFill>
              </a:rPr>
              <a:t> Maria </a:t>
            </a:r>
            <a:r>
              <a:rPr lang="cs-CZ" b="1" dirty="0" err="1" smtClean="0">
                <a:solidFill>
                  <a:schemeClr val="bg1"/>
                </a:solidFill>
              </a:rPr>
              <a:t>von</a:t>
            </a:r>
            <a:r>
              <a:rPr lang="cs-CZ" b="1" dirty="0" smtClean="0">
                <a:solidFill>
                  <a:schemeClr val="bg1"/>
                </a:solidFill>
              </a:rPr>
              <a:t> Weber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699792" y="3954760"/>
            <a:ext cx="23762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Felix </a:t>
            </a:r>
            <a:r>
              <a:rPr lang="cs-CZ" b="1" dirty="0" err="1" smtClean="0">
                <a:solidFill>
                  <a:schemeClr val="bg1"/>
                </a:solidFill>
              </a:rPr>
              <a:t>Mendelssohn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Bartholdy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11960" y="4818856"/>
            <a:ext cx="23762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Fryderyk</a:t>
            </a:r>
            <a:r>
              <a:rPr lang="cs-CZ" b="1" dirty="0" smtClean="0">
                <a:solidFill>
                  <a:schemeClr val="bg1"/>
                </a:solidFill>
              </a:rPr>
              <a:t> Chopin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Novoromantismus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179512" y="1124744"/>
            <a:ext cx="8352928" cy="28083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Vznikají velké hudební formy (symfonie, opery).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Novoromantismus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179512" y="1124744"/>
            <a:ext cx="8352928" cy="28083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Vznikají velké hudební formy (symfonie, opery).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467544" y="3140968"/>
            <a:ext cx="4248472" cy="1368152"/>
          </a:xfrm>
          <a:prstGeom prst="irregularSeal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Představitelé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Novoromantismus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179512" y="1124744"/>
            <a:ext cx="8352928" cy="28083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Vznikají velké hudební formy (symfonie, opery).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467544" y="3140968"/>
            <a:ext cx="4248472" cy="1368152"/>
          </a:xfrm>
          <a:prstGeom prst="irregularSeal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395536" y="4653136"/>
            <a:ext cx="3456384" cy="1850504"/>
          </a:xfrm>
          <a:prstGeom prst="irregularSeal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Hector Berlioz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Novoromantismus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179512" y="1124744"/>
            <a:ext cx="8352928" cy="28083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Vznikají velké hudební formy (symfonie, opery).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467544" y="3140968"/>
            <a:ext cx="4248472" cy="1368152"/>
          </a:xfrm>
          <a:prstGeom prst="irregularSeal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395536" y="4653136"/>
            <a:ext cx="3456384" cy="1850504"/>
          </a:xfrm>
          <a:prstGeom prst="irregularSeal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Hector Berlioz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3635896" y="3810744"/>
            <a:ext cx="3456384" cy="1850504"/>
          </a:xfrm>
          <a:prstGeom prst="irregularSeal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Franz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Liszt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Novoromantismus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179512" y="1124744"/>
            <a:ext cx="8352928" cy="28083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Vznikají velké hudební formy (symfonie, opery).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ýbuch 2 3"/>
          <p:cNvSpPr/>
          <p:nvPr/>
        </p:nvSpPr>
        <p:spPr>
          <a:xfrm>
            <a:off x="467544" y="3140968"/>
            <a:ext cx="4248472" cy="1368152"/>
          </a:xfrm>
          <a:prstGeom prst="irregularSeal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395536" y="4653136"/>
            <a:ext cx="3456384" cy="1850504"/>
          </a:xfrm>
          <a:prstGeom prst="irregularSeal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Hector Berlioz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3563888" y="3789040"/>
            <a:ext cx="3456384" cy="1850504"/>
          </a:xfrm>
          <a:prstGeom prst="irregularSeal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Franz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Liszt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Výbuch 2 6"/>
          <p:cNvSpPr/>
          <p:nvPr/>
        </p:nvSpPr>
        <p:spPr>
          <a:xfrm>
            <a:off x="5436096" y="4890864"/>
            <a:ext cx="3456384" cy="1850504"/>
          </a:xfrm>
          <a:prstGeom prst="irregularSeal2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Richard Wagner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Do tohoto období spadá vznik Národních škol</a:t>
            </a:r>
          </a:p>
          <a:p>
            <a:pPr lvl="1"/>
            <a:r>
              <a:rPr lang="cs-CZ" dirty="0" smtClean="0"/>
              <a:t>Česká – Smetana, Dvořák</a:t>
            </a:r>
          </a:p>
          <a:p>
            <a:pPr lvl="1"/>
            <a:r>
              <a:rPr lang="cs-CZ" dirty="0" smtClean="0"/>
              <a:t>Ruská – Hlinka, Korsakov, </a:t>
            </a:r>
            <a:r>
              <a:rPr lang="cs-CZ" dirty="0" err="1" smtClean="0"/>
              <a:t>Borodin</a:t>
            </a:r>
            <a:r>
              <a:rPr lang="cs-CZ" dirty="0" smtClean="0"/>
              <a:t>, </a:t>
            </a:r>
            <a:r>
              <a:rPr lang="cs-CZ" dirty="0" err="1" smtClean="0"/>
              <a:t>Musorgskij</a:t>
            </a:r>
            <a:endParaRPr lang="cs-CZ" dirty="0" smtClean="0"/>
          </a:p>
          <a:p>
            <a:pPr lvl="1"/>
            <a:r>
              <a:rPr lang="cs-CZ" dirty="0" smtClean="0"/>
              <a:t>Severské země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Další vývoj opery (</a:t>
            </a:r>
            <a:r>
              <a:rPr lang="cs-CZ" dirty="0" err="1" smtClean="0"/>
              <a:t>Giuseppe</a:t>
            </a:r>
            <a:r>
              <a:rPr lang="cs-CZ" dirty="0" smtClean="0"/>
              <a:t> Verdi)</a:t>
            </a:r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Pozdní romantismus</a:t>
            </a:r>
            <a:endParaRPr lang="cs-CZ" dirty="0"/>
          </a:p>
        </p:txBody>
      </p:sp>
      <p:sp>
        <p:nvSpPr>
          <p:cNvPr id="3" name="Vývojový diagram: vyjmutí 2"/>
          <p:cNvSpPr/>
          <p:nvPr/>
        </p:nvSpPr>
        <p:spPr>
          <a:xfrm>
            <a:off x="827584" y="1340768"/>
            <a:ext cx="4392488" cy="2448272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Jedná se o poslední třetinu 19. století.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Pozdní romantismus</a:t>
            </a:r>
            <a:endParaRPr lang="cs-CZ" dirty="0"/>
          </a:p>
        </p:txBody>
      </p:sp>
      <p:sp>
        <p:nvSpPr>
          <p:cNvPr id="3" name="Vývojový diagram: vyjmutí 2"/>
          <p:cNvSpPr/>
          <p:nvPr/>
        </p:nvSpPr>
        <p:spPr>
          <a:xfrm>
            <a:off x="827584" y="1340768"/>
            <a:ext cx="4392488" cy="2448272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Jedná se o poslední třetinu 19. století.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ývojový diagram: vyjmutí 3"/>
          <p:cNvSpPr/>
          <p:nvPr/>
        </p:nvSpPr>
        <p:spPr>
          <a:xfrm>
            <a:off x="539552" y="3573016"/>
            <a:ext cx="3672408" cy="1008112"/>
          </a:xfrm>
          <a:prstGeom prst="flowChartExtra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Představitelé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Pozdní romantismus</a:t>
            </a:r>
            <a:endParaRPr lang="cs-CZ" dirty="0"/>
          </a:p>
        </p:txBody>
      </p:sp>
      <p:sp>
        <p:nvSpPr>
          <p:cNvPr id="3" name="Vývojový diagram: vyjmutí 2"/>
          <p:cNvSpPr/>
          <p:nvPr/>
        </p:nvSpPr>
        <p:spPr>
          <a:xfrm>
            <a:off x="827584" y="1340768"/>
            <a:ext cx="4392488" cy="2448272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Jedná se o poslední třetinu 19. století.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ývojový diagram: vyjmutí 3"/>
          <p:cNvSpPr/>
          <p:nvPr/>
        </p:nvSpPr>
        <p:spPr>
          <a:xfrm>
            <a:off x="539552" y="3573016"/>
            <a:ext cx="3672408" cy="1008112"/>
          </a:xfrm>
          <a:prstGeom prst="flowChartExtra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5" name="Vývojový diagram: vyjmutí 4"/>
          <p:cNvSpPr/>
          <p:nvPr/>
        </p:nvSpPr>
        <p:spPr>
          <a:xfrm>
            <a:off x="107504" y="5157192"/>
            <a:ext cx="4320480" cy="1368152"/>
          </a:xfrm>
          <a:prstGeom prst="flowChartExtra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Gustav </a:t>
            </a:r>
            <a:r>
              <a:rPr lang="cs-CZ" b="1" dirty="0" err="1" smtClean="0">
                <a:solidFill>
                  <a:schemeClr val="bg1"/>
                </a:solidFill>
              </a:rPr>
              <a:t>Mahler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Pozdní romantismus</a:t>
            </a:r>
            <a:endParaRPr lang="cs-CZ" dirty="0"/>
          </a:p>
        </p:txBody>
      </p:sp>
      <p:sp>
        <p:nvSpPr>
          <p:cNvPr id="3" name="Vývojový diagram: vyjmutí 2"/>
          <p:cNvSpPr/>
          <p:nvPr/>
        </p:nvSpPr>
        <p:spPr>
          <a:xfrm>
            <a:off x="827584" y="1340768"/>
            <a:ext cx="4392488" cy="2448272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Jedná se o poslední třetinu 19. století.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ývojový diagram: vyjmutí 3"/>
          <p:cNvSpPr/>
          <p:nvPr/>
        </p:nvSpPr>
        <p:spPr>
          <a:xfrm>
            <a:off x="539552" y="3573016"/>
            <a:ext cx="3672408" cy="1008112"/>
          </a:xfrm>
          <a:prstGeom prst="flowChartExtra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5" name="Vývojový diagram: vyjmutí 4"/>
          <p:cNvSpPr/>
          <p:nvPr/>
        </p:nvSpPr>
        <p:spPr>
          <a:xfrm>
            <a:off x="107504" y="5157192"/>
            <a:ext cx="4320480" cy="1368152"/>
          </a:xfrm>
          <a:prstGeom prst="flowChartExtra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Gustav </a:t>
            </a:r>
            <a:r>
              <a:rPr lang="cs-CZ" b="1" dirty="0" err="1" smtClean="0">
                <a:solidFill>
                  <a:schemeClr val="bg1"/>
                </a:solidFill>
              </a:rPr>
              <a:t>Mahler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Vývojový diagram: vyjmutí 5"/>
          <p:cNvSpPr/>
          <p:nvPr/>
        </p:nvSpPr>
        <p:spPr>
          <a:xfrm>
            <a:off x="3491880" y="4437112"/>
            <a:ext cx="4320480" cy="1368152"/>
          </a:xfrm>
          <a:prstGeom prst="flowChartExtra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Richard </a:t>
            </a:r>
            <a:r>
              <a:rPr lang="cs-CZ" b="1" dirty="0" err="1" smtClean="0">
                <a:solidFill>
                  <a:schemeClr val="bg1"/>
                </a:solidFill>
              </a:rPr>
              <a:t>Strauss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4137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3938904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342</TotalTime>
  <Words>448</Words>
  <Application>Microsoft Office PowerPoint</Application>
  <PresentationFormat>Předvádění na obrazovce (4:3)</PresentationFormat>
  <Paragraphs>143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Talent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Romantismus</vt:lpstr>
      <vt:lpstr>Hudba romantismu</vt:lpstr>
      <vt:lpstr>Hudba romantismu</vt:lpstr>
      <vt:lpstr>Hudba romantismu</vt:lpstr>
      <vt:lpstr>Inspirační zdroje romantismu</vt:lpstr>
      <vt:lpstr>Inspirační zdroje romantismu</vt:lpstr>
      <vt:lpstr>Inspirační zdroje romantismu</vt:lpstr>
      <vt:lpstr>Inspirační zdroje romantismu</vt:lpstr>
      <vt:lpstr>Inspirační zdroje romantismu</vt:lpstr>
      <vt:lpstr>Rozdělení romantismu</vt:lpstr>
      <vt:lpstr>Raný romantismus</vt:lpstr>
      <vt:lpstr>Raný romantismus</vt:lpstr>
      <vt:lpstr>Raný romantismus</vt:lpstr>
      <vt:lpstr>Raný romantismus</vt:lpstr>
      <vt:lpstr>Raný romantismus</vt:lpstr>
      <vt:lpstr>Raný romantismus</vt:lpstr>
      <vt:lpstr>Novoromantismus</vt:lpstr>
      <vt:lpstr>Novoromantismus</vt:lpstr>
      <vt:lpstr>Novoromantismus</vt:lpstr>
      <vt:lpstr>Novoromantismus</vt:lpstr>
      <vt:lpstr>Novoromantismus</vt:lpstr>
      <vt:lpstr>Novoromantismus</vt:lpstr>
      <vt:lpstr>Pozdní romantismus</vt:lpstr>
      <vt:lpstr>Pozdní romantismus</vt:lpstr>
      <vt:lpstr>Pozdní romantismus</vt:lpstr>
      <vt:lpstr>Pozdní romantismus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47</cp:revision>
  <dcterms:created xsi:type="dcterms:W3CDTF">2012-11-04T17:08:50Z</dcterms:created>
  <dcterms:modified xsi:type="dcterms:W3CDTF">2013-10-28T11:44:00Z</dcterms:modified>
</cp:coreProperties>
</file>