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SWMjYsyWlg" TargetMode="External"/><Relationship Id="rId2" Type="http://schemas.openxmlformats.org/officeDocument/2006/relationships/hyperlink" Target="http://www.youtube.com/watch?v=LsGetxJcVMY" TargetMode="Externa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i5VTBdKbFM" TargetMode="Externa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VY_32_INOVACE_10_26_Raný romantismus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romantismu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Charakteristika raného romantismu. Žáci se seznámí s jednotlivými představiteli raného romantismu. Poznají jejich dílo a poslechnou si ukázky.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16.5.2013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915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Raný romantismus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Odpovězte na otázky?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období označujeme jako raný romantismus?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Odpovězte na otázky?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období označujeme jako raný romantismus?</a:t>
            </a:r>
          </a:p>
          <a:p>
            <a:endParaRPr lang="cs-CZ" dirty="0" smtClean="0"/>
          </a:p>
          <a:p>
            <a:r>
              <a:rPr lang="cs-CZ" dirty="0" smtClean="0"/>
              <a:t>Co je charakteristické pro hudbu v tomto období?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Odpovězte na otázky?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období označujeme jako raný romantismus?</a:t>
            </a:r>
          </a:p>
          <a:p>
            <a:endParaRPr lang="cs-CZ" dirty="0" smtClean="0"/>
          </a:p>
          <a:p>
            <a:r>
              <a:rPr lang="cs-CZ" dirty="0" smtClean="0"/>
              <a:t>Co je charakteristické pro hudbu v tomto období?</a:t>
            </a:r>
          </a:p>
          <a:p>
            <a:endParaRPr lang="cs-CZ" dirty="0" smtClean="0"/>
          </a:p>
          <a:p>
            <a:r>
              <a:rPr lang="cs-CZ" dirty="0" smtClean="0"/>
              <a:t>Kdo jsou hlavní představitelé?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Franz</a:t>
            </a:r>
            <a:r>
              <a:rPr lang="cs-CZ" dirty="0" smtClean="0">
                <a:solidFill>
                  <a:schemeClr val="tx1"/>
                </a:solidFill>
              </a:rPr>
              <a:t> Schubert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1797-1828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Franz</a:t>
            </a:r>
            <a:r>
              <a:rPr lang="cs-CZ" dirty="0" smtClean="0">
                <a:solidFill>
                  <a:schemeClr val="tx1"/>
                </a:solidFill>
              </a:rPr>
              <a:t> Schubert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1797-1828</a:t>
            </a:r>
          </a:p>
          <a:p>
            <a:endParaRPr lang="cs-CZ" dirty="0" smtClean="0"/>
          </a:p>
          <a:p>
            <a:r>
              <a:rPr lang="cs-CZ" dirty="0" smtClean="0"/>
              <a:t>otec učitel, pocházel ze severní Moravy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Franz</a:t>
            </a:r>
            <a:r>
              <a:rPr lang="cs-CZ" dirty="0" smtClean="0">
                <a:solidFill>
                  <a:schemeClr val="tx1"/>
                </a:solidFill>
              </a:rPr>
              <a:t> Schubert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1797-1828</a:t>
            </a:r>
          </a:p>
          <a:p>
            <a:endParaRPr lang="cs-CZ" dirty="0" smtClean="0"/>
          </a:p>
          <a:p>
            <a:r>
              <a:rPr lang="cs-CZ" dirty="0" smtClean="0"/>
              <a:t>otec učitel, pocházel ze severní Moravy</a:t>
            </a:r>
          </a:p>
          <a:p>
            <a:endParaRPr lang="cs-CZ" dirty="0" smtClean="0"/>
          </a:p>
          <a:p>
            <a:r>
              <a:rPr lang="cs-CZ" dirty="0" smtClean="0"/>
              <a:t>osobně byl velmi neprůbojný</a:t>
            </a:r>
          </a:p>
          <a:p>
            <a:r>
              <a:rPr lang="cs-CZ" dirty="0" smtClean="0"/>
              <a:t>vyučoval hudbě v šlechtických rodinách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Franz</a:t>
            </a:r>
            <a:r>
              <a:rPr lang="cs-CZ" dirty="0" smtClean="0">
                <a:solidFill>
                  <a:schemeClr val="tx1"/>
                </a:solidFill>
              </a:rPr>
              <a:t> Schubert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1797-1828</a:t>
            </a:r>
          </a:p>
          <a:p>
            <a:endParaRPr lang="cs-CZ" dirty="0" smtClean="0"/>
          </a:p>
          <a:p>
            <a:r>
              <a:rPr lang="cs-CZ" dirty="0" smtClean="0"/>
              <a:t>otec učitel, pocházel ze severní Moravy</a:t>
            </a:r>
          </a:p>
          <a:p>
            <a:endParaRPr lang="cs-CZ" dirty="0" smtClean="0"/>
          </a:p>
          <a:p>
            <a:r>
              <a:rPr lang="cs-CZ" dirty="0" smtClean="0"/>
              <a:t>osobně byl velmi neprůbojný</a:t>
            </a:r>
          </a:p>
          <a:p>
            <a:r>
              <a:rPr lang="cs-CZ" dirty="0" smtClean="0"/>
              <a:t>vyučoval hudbě v šlechtických rodinách</a:t>
            </a:r>
          </a:p>
          <a:p>
            <a:endParaRPr lang="cs-CZ" dirty="0" smtClean="0"/>
          </a:p>
          <a:p>
            <a:r>
              <a:rPr lang="cs-CZ" dirty="0" smtClean="0"/>
              <a:t>tvůrce novodobé romantické písně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Franz</a:t>
            </a:r>
            <a:r>
              <a:rPr lang="cs-CZ" dirty="0" smtClean="0">
                <a:solidFill>
                  <a:schemeClr val="tx1"/>
                </a:solidFill>
              </a:rPr>
              <a:t> Schubert - dílo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15616" y="1700808"/>
            <a:ext cx="4032448" cy="172819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Největší význam v jeho tvorbě mají </a:t>
            </a:r>
            <a:r>
              <a:rPr lang="cs-CZ" b="1" dirty="0" smtClean="0">
                <a:solidFill>
                  <a:schemeClr val="tx1"/>
                </a:solidFill>
              </a:rPr>
              <a:t>písně.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Napsal jich více než 600.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Franz</a:t>
            </a:r>
            <a:r>
              <a:rPr lang="cs-CZ" dirty="0" smtClean="0">
                <a:solidFill>
                  <a:schemeClr val="tx1"/>
                </a:solidFill>
              </a:rPr>
              <a:t> Schubert - dílo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15616" y="1700808"/>
            <a:ext cx="4032448" cy="172819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Největší význam v jeho tvorbě mají </a:t>
            </a:r>
            <a:r>
              <a:rPr lang="cs-CZ" b="1" dirty="0" smtClean="0">
                <a:solidFill>
                  <a:schemeClr val="tx1"/>
                </a:solidFill>
              </a:rPr>
              <a:t>písně.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Napsal jich více než 600.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ývojový diagram: zpoždění 3"/>
          <p:cNvSpPr/>
          <p:nvPr/>
        </p:nvSpPr>
        <p:spPr>
          <a:xfrm>
            <a:off x="4211960" y="3717032"/>
            <a:ext cx="4320480" cy="612648"/>
          </a:xfrm>
          <a:prstGeom prst="flowChartDelay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Volil dokonalé básnické náměty.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Franz</a:t>
            </a:r>
            <a:r>
              <a:rPr lang="cs-CZ" dirty="0" smtClean="0">
                <a:solidFill>
                  <a:schemeClr val="tx1"/>
                </a:solidFill>
              </a:rPr>
              <a:t> Schubert - dílo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15616" y="1700808"/>
            <a:ext cx="4032448" cy="172819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Největší význam v jeho tvorbě mají </a:t>
            </a:r>
            <a:r>
              <a:rPr lang="cs-CZ" b="1" dirty="0" smtClean="0">
                <a:solidFill>
                  <a:schemeClr val="tx1"/>
                </a:solidFill>
              </a:rPr>
              <a:t>písně.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Napsal jich více než 600.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ývojový diagram: zpoždění 3"/>
          <p:cNvSpPr/>
          <p:nvPr/>
        </p:nvSpPr>
        <p:spPr>
          <a:xfrm>
            <a:off x="4211960" y="3717032"/>
            <a:ext cx="4320480" cy="612648"/>
          </a:xfrm>
          <a:prstGeom prst="flowChartDelay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Volil dokonalé básnické náměty.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4211960" y="4616552"/>
            <a:ext cx="4320480" cy="612648"/>
          </a:xfrm>
          <a:prstGeom prst="flowChartDelay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Jeho písně mají bohatou melodiku.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Franz</a:t>
            </a:r>
            <a:r>
              <a:rPr lang="cs-CZ" dirty="0" smtClean="0">
                <a:solidFill>
                  <a:schemeClr val="tx1"/>
                </a:solidFill>
              </a:rPr>
              <a:t> Schubert - dílo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15616" y="1700808"/>
            <a:ext cx="4032448" cy="172819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Největší význam v jeho tvorbě mají </a:t>
            </a:r>
            <a:r>
              <a:rPr lang="cs-CZ" b="1" dirty="0" smtClean="0">
                <a:solidFill>
                  <a:schemeClr val="tx1"/>
                </a:solidFill>
              </a:rPr>
              <a:t>písně.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Napsal jich více než 600.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ývojový diagram: zpoždění 3"/>
          <p:cNvSpPr/>
          <p:nvPr/>
        </p:nvSpPr>
        <p:spPr>
          <a:xfrm>
            <a:off x="4211960" y="3717032"/>
            <a:ext cx="4320480" cy="612648"/>
          </a:xfrm>
          <a:prstGeom prst="flowChartDelay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Volil dokonalé básnické náměty.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4211960" y="4616552"/>
            <a:ext cx="4320480" cy="612648"/>
          </a:xfrm>
          <a:prstGeom prst="flowChartDelay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Jeho písně mají bohatou melodiku.</a:t>
            </a:r>
            <a:endParaRPr lang="cs-CZ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4211960" y="5480648"/>
            <a:ext cx="4320480" cy="612648"/>
          </a:xfrm>
          <a:prstGeom prst="flowChartDelay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Text v písních je správně deklamován.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Felix </a:t>
            </a:r>
            <a:r>
              <a:rPr lang="cs-CZ" dirty="0" err="1" smtClean="0">
                <a:solidFill>
                  <a:schemeClr val="tx1"/>
                </a:solidFill>
              </a:rPr>
              <a:t>Mendelssohn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Bartholdy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348880"/>
            <a:ext cx="7772400" cy="4006680"/>
          </a:xfrm>
        </p:spPr>
        <p:txBody>
          <a:bodyPr/>
          <a:lstStyle/>
          <a:p>
            <a:r>
              <a:rPr lang="cs-CZ" dirty="0" smtClean="0"/>
              <a:t>1809-1847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Felix </a:t>
            </a:r>
            <a:r>
              <a:rPr lang="cs-CZ" dirty="0" err="1" smtClean="0">
                <a:solidFill>
                  <a:schemeClr val="tx1"/>
                </a:solidFill>
              </a:rPr>
              <a:t>Mendelssohn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Bartholdy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348880"/>
            <a:ext cx="7772400" cy="4006680"/>
          </a:xfrm>
        </p:spPr>
        <p:txBody>
          <a:bodyPr/>
          <a:lstStyle/>
          <a:p>
            <a:r>
              <a:rPr lang="cs-CZ" dirty="0" smtClean="0"/>
              <a:t>1809-1847</a:t>
            </a:r>
          </a:p>
          <a:p>
            <a:r>
              <a:rPr lang="cs-CZ" dirty="0" smtClean="0"/>
              <a:t>otec zámožný židovský bankéř</a:t>
            </a:r>
          </a:p>
          <a:p>
            <a:r>
              <a:rPr lang="cs-CZ" dirty="0" smtClean="0"/>
              <a:t>vyrostl v Berlíně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Felix </a:t>
            </a:r>
            <a:r>
              <a:rPr lang="cs-CZ" dirty="0" err="1" smtClean="0">
                <a:solidFill>
                  <a:schemeClr val="tx1"/>
                </a:solidFill>
              </a:rPr>
              <a:t>Mendelssohn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Bartholdy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348880"/>
            <a:ext cx="7772400" cy="4006680"/>
          </a:xfrm>
        </p:spPr>
        <p:txBody>
          <a:bodyPr/>
          <a:lstStyle/>
          <a:p>
            <a:r>
              <a:rPr lang="cs-CZ" dirty="0" smtClean="0"/>
              <a:t>1809-1847</a:t>
            </a:r>
          </a:p>
          <a:p>
            <a:r>
              <a:rPr lang="cs-CZ" dirty="0" smtClean="0"/>
              <a:t>otec zámožný židovský bankéř</a:t>
            </a:r>
          </a:p>
          <a:p>
            <a:r>
              <a:rPr lang="cs-CZ" dirty="0" smtClean="0"/>
              <a:t>vyrostl v Berlíně</a:t>
            </a:r>
          </a:p>
          <a:p>
            <a:r>
              <a:rPr lang="cs-CZ" dirty="0" smtClean="0"/>
              <a:t>hodně cestoval – sbíral umělecké zkušenosti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Felix </a:t>
            </a:r>
            <a:r>
              <a:rPr lang="cs-CZ" dirty="0" err="1" smtClean="0">
                <a:solidFill>
                  <a:schemeClr val="tx1"/>
                </a:solidFill>
              </a:rPr>
              <a:t>Mendelssohn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Bartholdy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348880"/>
            <a:ext cx="7772400" cy="4006680"/>
          </a:xfrm>
        </p:spPr>
        <p:txBody>
          <a:bodyPr/>
          <a:lstStyle/>
          <a:p>
            <a:r>
              <a:rPr lang="cs-CZ" dirty="0" smtClean="0"/>
              <a:t>1809-1847</a:t>
            </a:r>
          </a:p>
          <a:p>
            <a:r>
              <a:rPr lang="cs-CZ" dirty="0" smtClean="0"/>
              <a:t>otec zámožný židovský bankéř</a:t>
            </a:r>
          </a:p>
          <a:p>
            <a:r>
              <a:rPr lang="cs-CZ" dirty="0" smtClean="0"/>
              <a:t>vyrostl v Berlíně</a:t>
            </a:r>
          </a:p>
          <a:p>
            <a:r>
              <a:rPr lang="cs-CZ" dirty="0" smtClean="0"/>
              <a:t>hodně cestoval – sbíral umělecké zkušenosti</a:t>
            </a:r>
          </a:p>
          <a:p>
            <a:r>
              <a:rPr lang="cs-CZ" dirty="0" smtClean="0"/>
              <a:t>působil hlavně v Lipsku , kde založil konzervatoř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F. M. </a:t>
            </a:r>
            <a:r>
              <a:rPr lang="cs-CZ" dirty="0" err="1" smtClean="0">
                <a:solidFill>
                  <a:schemeClr val="tx1"/>
                </a:solidFill>
              </a:rPr>
              <a:t>Bartholdy</a:t>
            </a:r>
            <a:r>
              <a:rPr lang="cs-CZ" dirty="0" smtClean="0">
                <a:solidFill>
                  <a:schemeClr val="tx1"/>
                </a:solidFill>
              </a:rPr>
              <a:t> - dílo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412776"/>
            <a:ext cx="5472608" cy="230425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Jeho hudba je líbivá.</a:t>
            </a:r>
          </a:p>
          <a:p>
            <a:pPr algn="ctr"/>
            <a:r>
              <a:rPr lang="cs-CZ" sz="2000" dirty="0" smtClean="0"/>
              <a:t>Je až elegantně uhlazená.</a:t>
            </a:r>
          </a:p>
          <a:p>
            <a:pPr algn="ctr"/>
            <a:r>
              <a:rPr lang="cs-CZ" sz="2000" dirty="0" smtClean="0"/>
              <a:t>Spojuje programnost s dokonalou formální výstavou.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F. M. </a:t>
            </a:r>
            <a:r>
              <a:rPr lang="cs-CZ" dirty="0" err="1" smtClean="0">
                <a:solidFill>
                  <a:schemeClr val="tx1"/>
                </a:solidFill>
              </a:rPr>
              <a:t>Bartholdy</a:t>
            </a:r>
            <a:r>
              <a:rPr lang="cs-CZ" dirty="0" smtClean="0">
                <a:solidFill>
                  <a:schemeClr val="tx1"/>
                </a:solidFill>
              </a:rPr>
              <a:t> - dílo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412776"/>
            <a:ext cx="5472608" cy="230425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Jeho hudba je líbivá.</a:t>
            </a:r>
          </a:p>
          <a:p>
            <a:pPr algn="ctr"/>
            <a:r>
              <a:rPr lang="cs-CZ" sz="2000" dirty="0" smtClean="0"/>
              <a:t>Je až elegantně uhlazená.</a:t>
            </a:r>
          </a:p>
          <a:p>
            <a:pPr algn="ctr"/>
            <a:r>
              <a:rPr lang="cs-CZ" sz="2000" dirty="0" smtClean="0"/>
              <a:t>Spojuje programnost s dokonalou formální výstavou.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99592" y="4293096"/>
            <a:ext cx="628678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r>
              <a:rPr lang="cs-CZ" dirty="0" smtClean="0"/>
              <a:t>Svatební pochod z divadelního představení Sen noci svatojánské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LsGetxJcVMY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Houslový koncert e moll 1. věta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fSWMjYsyWlg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Fryderyk</a:t>
            </a:r>
            <a:r>
              <a:rPr lang="cs-CZ" dirty="0" smtClean="0">
                <a:solidFill>
                  <a:schemeClr val="tx1"/>
                </a:solidFill>
              </a:rPr>
              <a:t> Chopin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24744"/>
            <a:ext cx="7772400" cy="523081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1810-1849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Fryderyk</a:t>
            </a:r>
            <a:r>
              <a:rPr lang="cs-CZ" dirty="0" smtClean="0">
                <a:solidFill>
                  <a:schemeClr val="tx1"/>
                </a:solidFill>
              </a:rPr>
              <a:t> Chopin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24744"/>
            <a:ext cx="7772400" cy="523081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1810-1849</a:t>
            </a:r>
          </a:p>
          <a:p>
            <a:r>
              <a:rPr lang="cs-CZ" sz="2800" dirty="0" smtClean="0"/>
              <a:t>pocházel z kulturní a národně uvědomělé rodiny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Fryderyk</a:t>
            </a:r>
            <a:r>
              <a:rPr lang="cs-CZ" dirty="0" smtClean="0">
                <a:solidFill>
                  <a:schemeClr val="tx1"/>
                </a:solidFill>
              </a:rPr>
              <a:t> Chopin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24744"/>
            <a:ext cx="7772400" cy="523081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1810-1849</a:t>
            </a:r>
          </a:p>
          <a:p>
            <a:r>
              <a:rPr lang="cs-CZ" sz="2800" dirty="0" smtClean="0"/>
              <a:t>pocházel z kulturní a národně uvědomělé rodiny</a:t>
            </a:r>
          </a:p>
          <a:p>
            <a:r>
              <a:rPr lang="cs-CZ" sz="2800" dirty="0" smtClean="0"/>
              <a:t>na polském venkově se seznámil s polským folklórem</a:t>
            </a:r>
          </a:p>
          <a:p>
            <a:r>
              <a:rPr lang="cs-CZ" sz="2800" dirty="0" smtClean="0"/>
              <a:t>cestoval po Evropě</a:t>
            </a:r>
          </a:p>
          <a:p>
            <a:r>
              <a:rPr lang="cs-CZ" sz="2800" dirty="0" smtClean="0"/>
              <a:t>na jedné z cest ho zastihla zpráva o neúspěchu polského povstání a Chopin se stává emigrantem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Fryderyk</a:t>
            </a:r>
            <a:r>
              <a:rPr lang="cs-CZ" dirty="0" smtClean="0">
                <a:solidFill>
                  <a:schemeClr val="tx1"/>
                </a:solidFill>
              </a:rPr>
              <a:t> Chopin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24744"/>
            <a:ext cx="7772400" cy="523081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1810-1849</a:t>
            </a:r>
          </a:p>
          <a:p>
            <a:r>
              <a:rPr lang="cs-CZ" dirty="0" smtClean="0"/>
              <a:t>pocházel z kulturní a národně uvědomělé rodiny</a:t>
            </a:r>
          </a:p>
          <a:p>
            <a:r>
              <a:rPr lang="cs-CZ" dirty="0" smtClean="0"/>
              <a:t>na polském venkově se seznámil s polským folklórem</a:t>
            </a:r>
          </a:p>
          <a:p>
            <a:r>
              <a:rPr lang="cs-CZ" dirty="0" smtClean="0"/>
              <a:t>cestoval po Evropě</a:t>
            </a:r>
          </a:p>
          <a:p>
            <a:r>
              <a:rPr lang="cs-CZ" dirty="0" smtClean="0"/>
              <a:t>na jedné z cest ho zastihla zpráva o neúspěchu polského povstání a Chopin se stává emigrantem </a:t>
            </a:r>
          </a:p>
          <a:p>
            <a:r>
              <a:rPr lang="cs-CZ" dirty="0" smtClean="0"/>
              <a:t>zemřel v Paříži</a:t>
            </a:r>
          </a:p>
          <a:p>
            <a:r>
              <a:rPr lang="cs-CZ" dirty="0" smtClean="0"/>
              <a:t>jeho srdce je uloženo v chrámě Sv. Kříže ve Varšavě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Fryderyk</a:t>
            </a:r>
            <a:r>
              <a:rPr lang="cs-CZ" dirty="0" smtClean="0">
                <a:solidFill>
                  <a:schemeClr val="tx1"/>
                </a:solidFill>
              </a:rPr>
              <a:t> Chopin - dílo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412776"/>
            <a:ext cx="4608512" cy="2016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Mistr klavírní hry a kompozice pro klavír.</a:t>
            </a:r>
          </a:p>
          <a:p>
            <a:pPr algn="ctr"/>
            <a:r>
              <a:rPr lang="cs-CZ" sz="2000" dirty="0" smtClean="0"/>
              <a:t>Spojil klavírní skladby s vlasteneckým cítěním.</a:t>
            </a:r>
            <a:endParaRPr lang="cs-CZ" sz="20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Fryderyk</a:t>
            </a:r>
            <a:r>
              <a:rPr lang="cs-CZ" dirty="0" smtClean="0">
                <a:solidFill>
                  <a:schemeClr val="tx1"/>
                </a:solidFill>
              </a:rPr>
              <a:t> Chopin - dílo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412776"/>
            <a:ext cx="4608512" cy="2016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Mistr klavírní hry a kompozice pro klavír.</a:t>
            </a:r>
          </a:p>
          <a:p>
            <a:pPr algn="ctr"/>
            <a:r>
              <a:rPr lang="cs-CZ" sz="2000" dirty="0" smtClean="0"/>
              <a:t>Spojil klavírní skladby s vlasteneckým cítěním.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149080"/>
            <a:ext cx="76428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Téměř celé dílo je věnováno klavíru.</a:t>
            </a:r>
          </a:p>
          <a:p>
            <a:r>
              <a:rPr lang="cs-CZ" sz="2400" dirty="0" smtClean="0"/>
              <a:t>Polonézy, valčíky, sonáty, klavírní koncerty, balady, etudy…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Fryderyk</a:t>
            </a:r>
            <a:r>
              <a:rPr lang="cs-CZ" dirty="0" smtClean="0">
                <a:solidFill>
                  <a:schemeClr val="tx1"/>
                </a:solidFill>
              </a:rPr>
              <a:t> Chopin - dílo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412776"/>
            <a:ext cx="4608512" cy="2016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Mistr klavírní hry a kompozice pro klavír.</a:t>
            </a:r>
          </a:p>
          <a:p>
            <a:pPr algn="ctr"/>
            <a:r>
              <a:rPr lang="cs-CZ" sz="2000" dirty="0" smtClean="0"/>
              <a:t>Spojil klavírní skladby s vlasteneckým cítěním.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149080"/>
            <a:ext cx="764286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Téměř celé dílo je věnováno klavíru.</a:t>
            </a:r>
          </a:p>
          <a:p>
            <a:r>
              <a:rPr lang="cs-CZ" sz="2400" dirty="0" smtClean="0"/>
              <a:t>Polonézy, valčíky, sonáty, klavírní koncerty, balady, etudy…</a:t>
            </a:r>
          </a:p>
          <a:p>
            <a:endParaRPr lang="cs-CZ" sz="2400" dirty="0" smtClean="0"/>
          </a:p>
          <a:p>
            <a:r>
              <a:rPr lang="cs-CZ" sz="2400" dirty="0" smtClean="0"/>
              <a:t>Poslechněte si:</a:t>
            </a:r>
          </a:p>
          <a:p>
            <a:r>
              <a:rPr lang="cs-CZ" sz="2400" dirty="0" smtClean="0"/>
              <a:t>Revoluční etuda </a:t>
            </a:r>
          </a:p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?v=Gi5VTBdKbFM</a:t>
            </a: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916832"/>
            <a:ext cx="36295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 byly vloženy dne 15.5.2013</a:t>
            </a:r>
          </a:p>
          <a:p>
            <a:r>
              <a:rPr lang="cs-CZ"/>
              <a:t>Není-li uvedeno jinak, vlastní zdroje.</a:t>
            </a:r>
          </a:p>
        </p:txBody>
      </p:sp>
    </p:spTree>
    <p:extLst>
      <p:ext uri="{BB962C8B-B14F-4D97-AF65-F5344CB8AC3E}">
        <p14:creationId xmlns:p14="http://schemas.microsoft.com/office/powerpoint/2010/main" val="26299692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8">
      <a:dk1>
        <a:srgbClr val="CBECB0"/>
      </a:dk1>
      <a:lt1>
        <a:srgbClr val="2F3B48"/>
      </a:lt1>
      <a:dk2>
        <a:srgbClr val="5EA226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260</TotalTime>
  <Words>620</Words>
  <Application>Microsoft Office PowerPoint</Application>
  <PresentationFormat>Předvádění na obrazovce (4:3)</PresentationFormat>
  <Paragraphs>159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Metro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Raný romantismus</vt:lpstr>
      <vt:lpstr>Odpovězte na otázky?</vt:lpstr>
      <vt:lpstr>Odpovězte na otázky?</vt:lpstr>
      <vt:lpstr>Odpovězte na otázky?</vt:lpstr>
      <vt:lpstr>Franz Schubert</vt:lpstr>
      <vt:lpstr>Franz Schubert</vt:lpstr>
      <vt:lpstr>Franz Schubert</vt:lpstr>
      <vt:lpstr>Franz Schubert</vt:lpstr>
      <vt:lpstr>Franz Schubert - dílo</vt:lpstr>
      <vt:lpstr>Franz Schubert - dílo</vt:lpstr>
      <vt:lpstr>Franz Schubert - dílo</vt:lpstr>
      <vt:lpstr>Franz Schubert - dílo</vt:lpstr>
      <vt:lpstr>Felix Mendelssohn-Bartholdy</vt:lpstr>
      <vt:lpstr>Felix Mendelssohn-Bartholdy</vt:lpstr>
      <vt:lpstr>Felix Mendelssohn-Bartholdy</vt:lpstr>
      <vt:lpstr>Felix Mendelssohn-Bartholdy</vt:lpstr>
      <vt:lpstr>F. M. Bartholdy - dílo</vt:lpstr>
      <vt:lpstr>F. M. Bartholdy - dílo</vt:lpstr>
      <vt:lpstr>Fryderyk Chopin</vt:lpstr>
      <vt:lpstr>Fryderyk Chopin</vt:lpstr>
      <vt:lpstr>Fryderyk Chopin</vt:lpstr>
      <vt:lpstr>Fryderyk Chopin</vt:lpstr>
      <vt:lpstr>Fryderyk Chopin - dílo</vt:lpstr>
      <vt:lpstr>Fryderyk Chopin - dílo</vt:lpstr>
      <vt:lpstr>Fryderyk Chopin - dílo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42</cp:revision>
  <dcterms:created xsi:type="dcterms:W3CDTF">2012-11-04T17:08:50Z</dcterms:created>
  <dcterms:modified xsi:type="dcterms:W3CDTF">2013-10-28T11:45:14Z</dcterms:modified>
</cp:coreProperties>
</file>