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6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gJ29OLi2-U" TargetMode="External"/><Relationship Id="rId2" Type="http://schemas.openxmlformats.org/officeDocument/2006/relationships/hyperlink" Target="http://www.youtube.com/watch?v=FsTVF0Fu5_c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gif"/><Relationship Id="rId5" Type="http://schemas.openxmlformats.org/officeDocument/2006/relationships/hyperlink" Target="http://www.youtube.com/watch?v=6QV1RGMLUKE" TargetMode="External"/><Relationship Id="rId4" Type="http://schemas.openxmlformats.org/officeDocument/2006/relationships/hyperlink" Target="http://www.youtube.com/watch?v=8VeiELD3RI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P132E-xABg" TargetMode="External"/><Relationship Id="rId2" Type="http://schemas.openxmlformats.org/officeDocument/2006/relationships/hyperlink" Target="http://www.youtube.com/watch?v=jjDYW46PjA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gif"/><Relationship Id="rId4" Type="http://schemas.openxmlformats.org/officeDocument/2006/relationships/hyperlink" Target="http://www.youtube.com/watch?v=ItSJ_woWnmk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youtube.com/watch?v=2F4G5H_TTvU" TargetMode="Externa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VY_32_INOVACE_12_26_Národní školy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romantismu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tzv. národních škol. Žáci se seznámí s hlavními představiteli. Poznají jejich dílo a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23.5.2013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Národní školy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Období romantismu je typický růst vlasteneckého cítění.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Období romantismu je typický růst vlasteneckého cítění.</a:t>
            </a:r>
          </a:p>
          <a:p>
            <a:endParaRPr lang="cs-CZ" dirty="0" smtClean="0"/>
          </a:p>
          <a:p>
            <a:r>
              <a:rPr lang="cs-CZ" dirty="0" smtClean="0"/>
              <a:t>V jednotlivých státech Evropy dochází ke vzniku tzv. Národních škol.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Období romantismu je typický růst vlasteneckého cítění.</a:t>
            </a:r>
          </a:p>
          <a:p>
            <a:endParaRPr lang="cs-CZ" dirty="0" smtClean="0"/>
          </a:p>
          <a:p>
            <a:r>
              <a:rPr lang="cs-CZ" dirty="0" smtClean="0"/>
              <a:t>V jednotlivých státech Evropy dochází ke vzniku tzv. Národních škol.</a:t>
            </a:r>
          </a:p>
          <a:p>
            <a:endParaRPr lang="cs-CZ" dirty="0" smtClean="0"/>
          </a:p>
          <a:p>
            <a:r>
              <a:rPr lang="cs-CZ" dirty="0" smtClean="0"/>
              <a:t>Do hudby vnikají typické znaky jednotlivých států.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Ruská národní hudba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39552" y="1700808"/>
            <a:ext cx="73448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Ruská hudba byla do poloviny 19. století závislá na hudbě západoevropské.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Ruská národní hudba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39552" y="1700808"/>
            <a:ext cx="73448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Ruská hudba byla do poloviny 19. století závislá na hudbě západoevropské.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39552" y="2924944"/>
            <a:ext cx="5184576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Vznikají velké národní opery a instrumentální skladby.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Ruská národní hudba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39552" y="1700808"/>
            <a:ext cx="73448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Ruská hudba byla do poloviny 19. století závislá na hudbě západoevropské.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39552" y="2924944"/>
            <a:ext cx="5184576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Vznikají velké národní opery a instrumentální skladby.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4221088"/>
            <a:ext cx="7920880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Představitelé: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„Mocná hrstka“: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Alexandr </a:t>
            </a:r>
            <a:r>
              <a:rPr lang="cs-CZ" sz="2400" b="1" dirty="0" err="1" smtClean="0">
                <a:solidFill>
                  <a:schemeClr val="bg1"/>
                </a:solidFill>
              </a:rPr>
              <a:t>Porfyrjevič</a:t>
            </a:r>
            <a:r>
              <a:rPr lang="cs-CZ" sz="2400" b="1" dirty="0" smtClean="0">
                <a:solidFill>
                  <a:schemeClr val="bg1"/>
                </a:solidFill>
              </a:rPr>
              <a:t> BORODIN</a:t>
            </a:r>
          </a:p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Modest</a:t>
            </a:r>
            <a:r>
              <a:rPr lang="cs-CZ" sz="2400" b="1" dirty="0" smtClean="0">
                <a:solidFill>
                  <a:schemeClr val="bg1"/>
                </a:solidFill>
              </a:rPr>
              <a:t> Petrovič MUSORGSKIJ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Nikolaj </a:t>
            </a:r>
            <a:r>
              <a:rPr lang="cs-CZ" sz="2400" b="1" dirty="0" err="1" smtClean="0">
                <a:solidFill>
                  <a:schemeClr val="bg1"/>
                </a:solidFill>
              </a:rPr>
              <a:t>Rimskij</a:t>
            </a:r>
            <a:r>
              <a:rPr lang="cs-CZ" sz="2400" b="1" dirty="0" smtClean="0">
                <a:solidFill>
                  <a:schemeClr val="bg1"/>
                </a:solidFill>
              </a:rPr>
              <a:t> KORSAKOV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6981398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Alexandr </a:t>
            </a:r>
            <a:r>
              <a:rPr lang="cs-CZ" dirty="0" err="1" smtClean="0"/>
              <a:t>Porfyrjevič</a:t>
            </a:r>
            <a:r>
              <a:rPr lang="cs-CZ" dirty="0" smtClean="0"/>
              <a:t> </a:t>
            </a:r>
            <a:r>
              <a:rPr lang="cs-CZ" dirty="0" err="1" smtClean="0"/>
              <a:t>Borodin</a:t>
            </a:r>
            <a:r>
              <a:rPr lang="cs-CZ" dirty="0" smtClean="0"/>
              <a:t> – </a:t>
            </a:r>
            <a:r>
              <a:rPr lang="cs-CZ" dirty="0" err="1" smtClean="0"/>
              <a:t>Polovecké</a:t>
            </a:r>
            <a:r>
              <a:rPr lang="cs-CZ" dirty="0" smtClean="0"/>
              <a:t> tance z opery Kníže Igor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?v=FsTVF0Fu5_c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Modest</a:t>
            </a:r>
            <a:r>
              <a:rPr lang="cs-CZ" dirty="0" smtClean="0"/>
              <a:t> Petrovič </a:t>
            </a:r>
            <a:r>
              <a:rPr lang="cs-CZ" dirty="0" err="1" smtClean="0"/>
              <a:t>Musorgskij</a:t>
            </a:r>
            <a:r>
              <a:rPr lang="cs-CZ" dirty="0" smtClean="0"/>
              <a:t> – Obrázky z výstavy (Promenáda)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?v=6gJ29OLi2-U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Modest</a:t>
            </a:r>
            <a:r>
              <a:rPr lang="cs-CZ" dirty="0" smtClean="0"/>
              <a:t> Petrovič </a:t>
            </a:r>
            <a:r>
              <a:rPr lang="cs-CZ" dirty="0" err="1" smtClean="0"/>
              <a:t>Musorgskij</a:t>
            </a:r>
            <a:r>
              <a:rPr lang="cs-CZ" dirty="0" smtClean="0"/>
              <a:t> / </a:t>
            </a:r>
            <a:r>
              <a:rPr lang="cs-CZ" dirty="0" err="1" smtClean="0"/>
              <a:t>Morice</a:t>
            </a:r>
            <a:r>
              <a:rPr lang="cs-CZ" dirty="0" smtClean="0"/>
              <a:t> </a:t>
            </a:r>
            <a:r>
              <a:rPr lang="cs-CZ" dirty="0" err="1" smtClean="0"/>
              <a:t>Ravel</a:t>
            </a:r>
            <a:r>
              <a:rPr lang="cs-CZ" dirty="0" smtClean="0"/>
              <a:t> – Obrázky z výstavy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?v=8VeiELD3RIA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Nikolaj </a:t>
            </a:r>
            <a:r>
              <a:rPr lang="cs-CZ" dirty="0" err="1" smtClean="0"/>
              <a:t>Rimskij</a:t>
            </a:r>
            <a:r>
              <a:rPr lang="cs-CZ" dirty="0" smtClean="0"/>
              <a:t> Korsakov – Let čmeláka</a:t>
            </a:r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?v=6QV1RGMLUKE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Monča\Local Settings\Temporary Internet Files\Content.IE5\LZ6U62YD\MM910001089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18548" y="4509120"/>
            <a:ext cx="1485900" cy="18573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12360" y="414908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současníkem Mocné hrstky.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současníkem Mocné hrstky.</a:t>
            </a:r>
          </a:p>
          <a:p>
            <a:endParaRPr lang="cs-CZ" dirty="0" smtClean="0"/>
          </a:p>
          <a:p>
            <a:r>
              <a:rPr lang="cs-CZ" dirty="0" smtClean="0"/>
              <a:t>Jeho hudba je velmi individuální, proto se neřadí do Mocné hrstky.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současníkem Mocné hrstky.</a:t>
            </a:r>
          </a:p>
          <a:p>
            <a:endParaRPr lang="cs-CZ" dirty="0" smtClean="0"/>
          </a:p>
          <a:p>
            <a:r>
              <a:rPr lang="cs-CZ" dirty="0" smtClean="0"/>
              <a:t>Jeho hudba je velmi individuální, proto se neřadí do Mocné hrstky.</a:t>
            </a:r>
          </a:p>
          <a:p>
            <a:endParaRPr lang="cs-CZ" dirty="0" smtClean="0"/>
          </a:p>
          <a:p>
            <a:r>
              <a:rPr lang="cs-CZ" dirty="0" smtClean="0"/>
              <a:t>Jeho hudba je stejně evropská jako těsně spjatá  s ruskou lidovou písní.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současníkem Mocné hrstky.</a:t>
            </a:r>
          </a:p>
          <a:p>
            <a:endParaRPr lang="cs-CZ" dirty="0" smtClean="0"/>
          </a:p>
          <a:p>
            <a:r>
              <a:rPr lang="cs-CZ" dirty="0" smtClean="0"/>
              <a:t>Jeho hudba je velmi individuální, proto se neřadí do Mocné hrstky.</a:t>
            </a:r>
          </a:p>
          <a:p>
            <a:endParaRPr lang="cs-CZ" dirty="0" smtClean="0"/>
          </a:p>
          <a:p>
            <a:r>
              <a:rPr lang="cs-CZ" dirty="0" smtClean="0"/>
              <a:t>Jeho hudba je stejně evropská jako těsně spjatá  s ruskou lidovou písní.</a:t>
            </a:r>
          </a:p>
          <a:p>
            <a:endParaRPr lang="cs-CZ" dirty="0" smtClean="0"/>
          </a:p>
          <a:p>
            <a:r>
              <a:rPr lang="cs-CZ" dirty="0" smtClean="0"/>
              <a:t>Ve světě je známý především svými balety.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515404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Labutí jezero – hlavní téma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?v=jjDYW46PjA8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Labutí jezero – čtyři malé labutě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?v=gP132E-</a:t>
            </a:r>
            <a:r>
              <a:rPr lang="cs-CZ" dirty="0" err="1" smtClean="0">
                <a:hlinkClick r:id="rId3"/>
              </a:rPr>
              <a:t>xABg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Klavírní koncert b-moll – 1. věta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</a:t>
            </a:r>
            <a:r>
              <a:rPr lang="cs-CZ" dirty="0" err="1" smtClean="0">
                <a:hlinkClick r:id="rId4"/>
              </a:rPr>
              <a:t>ItSJ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woWnmk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Monča\Local Settings\Temporary Internet Files\Content.IE5\LZ6U62YD\MM91000108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82444" y="2500312"/>
            <a:ext cx="2133972" cy="35929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96336" y="2204864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Italská národní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Hlavním představitelem je světoznámý tvůrce italské národní opery:</a:t>
            </a:r>
          </a:p>
          <a:p>
            <a:endParaRPr lang="cs-CZ" dirty="0" smtClean="0"/>
          </a:p>
          <a:p>
            <a:pPr lvl="1">
              <a:buNone/>
            </a:pP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Italská národní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Hlavním představitelem je světoznámý tvůrce italské národní opery:</a:t>
            </a:r>
          </a:p>
          <a:p>
            <a:endParaRPr lang="cs-CZ" dirty="0" smtClean="0"/>
          </a:p>
          <a:p>
            <a:pPr lvl="1"/>
            <a:r>
              <a:rPr lang="cs-CZ" sz="6000" b="1" dirty="0" err="1" smtClean="0"/>
              <a:t>Giuseppe</a:t>
            </a:r>
            <a:r>
              <a:rPr lang="cs-CZ" sz="6000" b="1" dirty="0" smtClean="0"/>
              <a:t> Verdi</a:t>
            </a:r>
          </a:p>
          <a:p>
            <a:endParaRPr lang="cs-CZ" dirty="0" smtClean="0"/>
          </a:p>
          <a:p>
            <a:pPr lvl="1">
              <a:buNone/>
            </a:pP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 - opery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84482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Othello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 - opery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84482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Othello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835696" y="3789040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Traviata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 - opery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84482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Othello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835696" y="3789040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Traviata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99992" y="256490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Aida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 - opery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84482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Othello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835696" y="3789040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Traviata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99992" y="256490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Aida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995936" y="5085184"/>
            <a:ext cx="295232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Nabucco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52438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Giuseppe</a:t>
            </a:r>
            <a:r>
              <a:rPr lang="cs-CZ" dirty="0" smtClean="0"/>
              <a:t> Verdi – opera </a:t>
            </a:r>
            <a:r>
              <a:rPr lang="cs-CZ" dirty="0" err="1" smtClean="0"/>
              <a:t>Nabucco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?v=2F4G5H_</a:t>
            </a:r>
            <a:r>
              <a:rPr lang="cs-CZ" dirty="0" err="1" smtClean="0">
                <a:hlinkClick r:id="rId2"/>
              </a:rPr>
              <a:t>TTvU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Monča\Local Settings\Temporary Internet Files\Content.IE5\LZ6U62YD\MM91000108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645024"/>
            <a:ext cx="2073830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64288" y="328498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44807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3 </a:t>
            </a:r>
            <a:r>
              <a:rPr lang="cs-CZ" dirty="0" smtClean="0"/>
              <a:t>– Klipart Microsoft PowerPoint</a:t>
            </a:r>
          </a:p>
          <a:p>
            <a:r>
              <a:rPr lang="cs-CZ" dirty="0" smtClean="0"/>
              <a:t>Odkazy byly vloženy dne 22.5.2013.</a:t>
            </a:r>
          </a:p>
          <a:p>
            <a:r>
              <a:rPr lang="cs-CZ"/>
              <a:t>Není-li uvedeno jinak, vlastní zdroje.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100</TotalTime>
  <Words>486</Words>
  <Application>Microsoft Office PowerPoint</Application>
  <PresentationFormat>Předvádění na obrazovce (4:3)</PresentationFormat>
  <Paragraphs>138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Národní školy</vt:lpstr>
      <vt:lpstr>Národní školy</vt:lpstr>
      <vt:lpstr>Národní školy</vt:lpstr>
      <vt:lpstr>Národní školy</vt:lpstr>
      <vt:lpstr>Ruská národní hudba</vt:lpstr>
      <vt:lpstr>Ruská národní hudba</vt:lpstr>
      <vt:lpstr>Ruská národní hudba</vt:lpstr>
      <vt:lpstr>Poslechněte si:</vt:lpstr>
      <vt:lpstr>Petr Iljič Čajkovskij</vt:lpstr>
      <vt:lpstr>Petr Iljič Čajkovskij</vt:lpstr>
      <vt:lpstr>Petr Iljič Čajkovskij</vt:lpstr>
      <vt:lpstr>Petr Iljič Čajkovskij</vt:lpstr>
      <vt:lpstr>Petr Iljič Čajkovskij</vt:lpstr>
      <vt:lpstr>Poslechněte si:</vt:lpstr>
      <vt:lpstr>Italská národní hudba</vt:lpstr>
      <vt:lpstr>Italská národní hudba</vt:lpstr>
      <vt:lpstr>Giuseppe Verdi - opery</vt:lpstr>
      <vt:lpstr>Giuseppe Verdi - opery</vt:lpstr>
      <vt:lpstr>Giuseppe Verdi - opery</vt:lpstr>
      <vt:lpstr>Giuseppe Verdi - opery</vt:lpstr>
      <vt:lpstr>Poslechněte si: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37</cp:revision>
  <dcterms:created xsi:type="dcterms:W3CDTF">2012-11-04T17:08:50Z</dcterms:created>
  <dcterms:modified xsi:type="dcterms:W3CDTF">2013-10-28T11:48:30Z</dcterms:modified>
</cp:coreProperties>
</file>