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8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6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VY_32_INOVACE_13_26_Hudba 20. století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výchova/Hudba 20. století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dirty="0" smtClean="0"/>
              <a:t>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Charakteristika hudby 20. století. Rozdělení a vysvětlení vznikajících směrů v hudbě. Zařazení představitelů.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6.6.2013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689155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Hudba 20. století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Nové hudební směry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20. století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období převratných změn ve vývoji lidské společnosti</a:t>
            </a:r>
          </a:p>
          <a:p>
            <a:endParaRPr lang="cs-CZ" sz="2800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20. století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období převratných změn ve vývoji lidské společnosti</a:t>
            </a:r>
          </a:p>
          <a:p>
            <a:endParaRPr lang="cs-CZ" sz="2800" dirty="0" smtClean="0"/>
          </a:p>
          <a:p>
            <a:r>
              <a:rPr lang="cs-CZ" sz="2800" dirty="0" smtClean="0"/>
              <a:t>rozvoj vědy a techniky</a:t>
            </a:r>
          </a:p>
          <a:p>
            <a:endParaRPr lang="cs-CZ" sz="28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20. století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období převratných změn ve vývoji lidské společnosti</a:t>
            </a:r>
          </a:p>
          <a:p>
            <a:endParaRPr lang="cs-CZ" sz="2800" dirty="0" smtClean="0"/>
          </a:p>
          <a:p>
            <a:r>
              <a:rPr lang="cs-CZ" sz="2800" dirty="0" smtClean="0"/>
              <a:t>rozvoj vědy a techniky</a:t>
            </a:r>
          </a:p>
          <a:p>
            <a:endParaRPr lang="cs-CZ" sz="2800" dirty="0" smtClean="0"/>
          </a:p>
          <a:p>
            <a:r>
              <a:rPr lang="cs-CZ" sz="2800" dirty="0" smtClean="0"/>
              <a:t>největší změny přinesly obě světové války</a:t>
            </a:r>
          </a:p>
          <a:p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20. století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období převratných změn ve vývoji lidské společnosti</a:t>
            </a:r>
          </a:p>
          <a:p>
            <a:endParaRPr lang="cs-CZ" sz="2800" dirty="0" smtClean="0"/>
          </a:p>
          <a:p>
            <a:r>
              <a:rPr lang="cs-CZ" sz="2800" dirty="0" smtClean="0"/>
              <a:t>rozvoj vědy a techniky</a:t>
            </a:r>
          </a:p>
          <a:p>
            <a:endParaRPr lang="cs-CZ" sz="2800" dirty="0" smtClean="0"/>
          </a:p>
          <a:p>
            <a:r>
              <a:rPr lang="cs-CZ" sz="2800" dirty="0" smtClean="0"/>
              <a:t>největší změny přinesly obě světové války</a:t>
            </a:r>
          </a:p>
          <a:p>
            <a:endParaRPr lang="cs-CZ" sz="2800" dirty="0" smtClean="0"/>
          </a:p>
          <a:p>
            <a:r>
              <a:rPr lang="cs-CZ" sz="2800" dirty="0" smtClean="0"/>
              <a:t>změny lidského poznání, myšlení a cítění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20. </a:t>
            </a:r>
            <a:r>
              <a:rPr lang="cs-CZ" smtClean="0">
                <a:solidFill>
                  <a:schemeClr val="bg1">
                    <a:lumMod val="75000"/>
                  </a:schemeClr>
                </a:solidFill>
              </a:rPr>
              <a:t>století v hudbě</a:t>
            </a:r>
            <a:endParaRPr lang="cs-CZ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Umělecká generace, která prošla hrůzami války se rozešla s ideály klasicismu a romantismu.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20. </a:t>
            </a:r>
            <a:r>
              <a:rPr lang="cs-CZ" smtClean="0">
                <a:solidFill>
                  <a:schemeClr val="bg1">
                    <a:lumMod val="75000"/>
                  </a:schemeClr>
                </a:solidFill>
              </a:rPr>
              <a:t>století v hudbě</a:t>
            </a:r>
            <a:endParaRPr lang="cs-CZ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Umělecká generace, která prošla hrůzami války se rozešla s ideály klasicismu a romantismu.</a:t>
            </a:r>
          </a:p>
          <a:p>
            <a:r>
              <a:rPr lang="cs-CZ" sz="2800" dirty="0" smtClean="0"/>
              <a:t>Velcí tvůrci 20. století zpočátku ještě vycházeli z pozdně romantického základu, ale během prvních desetiletí jej překonali a hledali vlastní cesty.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20. </a:t>
            </a:r>
            <a:r>
              <a:rPr lang="cs-CZ" smtClean="0">
                <a:solidFill>
                  <a:schemeClr val="bg1">
                    <a:lumMod val="75000"/>
                  </a:schemeClr>
                </a:solidFill>
              </a:rPr>
              <a:t>století v hudbě</a:t>
            </a:r>
            <a:endParaRPr lang="cs-CZ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Umělecká generace, která prošla hrůzami války se rozešla s ideály klasicismu a romantismu.</a:t>
            </a:r>
          </a:p>
          <a:p>
            <a:r>
              <a:rPr lang="cs-CZ" sz="2800" dirty="0" smtClean="0"/>
              <a:t>Velcí tvůrci 20. století zpočátku ještě vycházeli z pozdně romantického základu, ale během prvních desetiletí jej překonali a hledali vlastní cesty.</a:t>
            </a:r>
          </a:p>
          <a:p>
            <a:r>
              <a:rPr lang="cs-CZ" sz="2800" dirty="0" smtClean="0"/>
              <a:t>Postupně procházeli etapami, kdy se přikláněli k různým směrům.</a:t>
            </a:r>
            <a:endParaRPr lang="cs-CZ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Vznikající směry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755576" y="1772816"/>
            <a:ext cx="3024336" cy="1440160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impresionismus</a:t>
            </a:r>
          </a:p>
          <a:p>
            <a:pPr algn="ctr"/>
            <a:r>
              <a:rPr lang="cs-CZ" dirty="0" smtClean="0"/>
              <a:t>(konec 19. století)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Vznikající směry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755576" y="1772816"/>
            <a:ext cx="3024336" cy="1440160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impresionismus</a:t>
            </a:r>
          </a:p>
          <a:p>
            <a:pPr algn="ctr"/>
            <a:r>
              <a:rPr lang="cs-CZ" dirty="0" smtClean="0"/>
              <a:t>(konec 19. století)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403648" y="2924944"/>
            <a:ext cx="3024336" cy="1440160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expresionismus</a:t>
            </a:r>
            <a:endParaRPr lang="cs-CZ" b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Vznikající směry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755576" y="1772816"/>
            <a:ext cx="3024336" cy="1440160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impresionismus</a:t>
            </a:r>
          </a:p>
          <a:p>
            <a:pPr algn="ctr"/>
            <a:r>
              <a:rPr lang="cs-CZ" dirty="0" smtClean="0"/>
              <a:t>(konec 19. století)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403648" y="2924944"/>
            <a:ext cx="3024336" cy="1440160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expresionismus</a:t>
            </a:r>
            <a:endParaRPr lang="cs-CZ" b="1" dirty="0"/>
          </a:p>
        </p:txBody>
      </p:sp>
      <p:sp>
        <p:nvSpPr>
          <p:cNvPr id="5" name="Elipsa 4"/>
          <p:cNvSpPr/>
          <p:nvPr/>
        </p:nvSpPr>
        <p:spPr>
          <a:xfrm>
            <a:off x="2339752" y="4077072"/>
            <a:ext cx="3024336" cy="1440160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neoklasicismus</a:t>
            </a:r>
            <a:endParaRPr lang="cs-CZ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Vznikající směry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755576" y="1772816"/>
            <a:ext cx="3024336" cy="1440160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impresionismus</a:t>
            </a:r>
          </a:p>
          <a:p>
            <a:pPr algn="ctr"/>
            <a:r>
              <a:rPr lang="cs-CZ" dirty="0" smtClean="0"/>
              <a:t>(konec 19. století)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403648" y="2924944"/>
            <a:ext cx="3024336" cy="1440160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expresionismus</a:t>
            </a:r>
            <a:endParaRPr lang="cs-CZ" b="1" dirty="0"/>
          </a:p>
        </p:txBody>
      </p:sp>
      <p:sp>
        <p:nvSpPr>
          <p:cNvPr id="5" name="Elipsa 4"/>
          <p:cNvSpPr/>
          <p:nvPr/>
        </p:nvSpPr>
        <p:spPr>
          <a:xfrm>
            <a:off x="2339752" y="4077072"/>
            <a:ext cx="3024336" cy="1440160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neoklasicismus</a:t>
            </a:r>
            <a:endParaRPr lang="cs-CZ" b="1" dirty="0"/>
          </a:p>
        </p:txBody>
      </p:sp>
      <p:sp>
        <p:nvSpPr>
          <p:cNvPr id="7" name="Elipsa 6"/>
          <p:cNvSpPr/>
          <p:nvPr/>
        </p:nvSpPr>
        <p:spPr>
          <a:xfrm>
            <a:off x="4860032" y="4365104"/>
            <a:ext cx="3024336" cy="1440160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nová věcnost</a:t>
            </a:r>
            <a:endParaRPr lang="cs-CZ" b="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Impresionismus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poslední třetina 19. století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Impresionismus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poslední třetina 19. století</a:t>
            </a:r>
          </a:p>
          <a:p>
            <a:r>
              <a:rPr lang="cs-CZ" sz="2800" dirty="0" smtClean="0"/>
              <a:t>latinské </a:t>
            </a:r>
            <a:r>
              <a:rPr lang="cs-CZ" sz="2800" i="1" dirty="0" err="1" smtClean="0"/>
              <a:t>impresio</a:t>
            </a:r>
            <a:r>
              <a:rPr lang="cs-CZ" sz="2800" i="1" dirty="0" smtClean="0"/>
              <a:t> </a:t>
            </a:r>
            <a:r>
              <a:rPr lang="cs-CZ" sz="2800" dirty="0" smtClean="0"/>
              <a:t>= dojem, nálada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Impresionismus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poslední třetina 19. století</a:t>
            </a:r>
          </a:p>
          <a:p>
            <a:r>
              <a:rPr lang="cs-CZ" sz="2800" dirty="0" smtClean="0"/>
              <a:t>latinské </a:t>
            </a:r>
            <a:r>
              <a:rPr lang="cs-CZ" sz="2800" i="1" dirty="0" err="1" smtClean="0"/>
              <a:t>impresio</a:t>
            </a:r>
            <a:r>
              <a:rPr lang="cs-CZ" sz="2800" i="1" dirty="0" smtClean="0"/>
              <a:t> </a:t>
            </a:r>
            <a:r>
              <a:rPr lang="cs-CZ" sz="2800" dirty="0" smtClean="0"/>
              <a:t>= dojem, nálada</a:t>
            </a:r>
          </a:p>
          <a:p>
            <a:r>
              <a:rPr lang="cs-CZ" sz="2800" dirty="0" smtClean="0"/>
              <a:t>charakteristické znaky v hudbě:</a:t>
            </a:r>
          </a:p>
          <a:p>
            <a:pPr lvl="2"/>
            <a:r>
              <a:rPr lang="cs-CZ" sz="2200" dirty="0" smtClean="0"/>
              <a:t>nepravidelný rytmus</a:t>
            </a:r>
          </a:p>
          <a:p>
            <a:pPr lvl="2"/>
            <a:r>
              <a:rPr lang="cs-CZ" sz="2200" dirty="0" smtClean="0"/>
              <a:t>neurčitá melodie</a:t>
            </a:r>
          </a:p>
          <a:p>
            <a:pPr lvl="2"/>
            <a:r>
              <a:rPr lang="cs-CZ" sz="2200" dirty="0" smtClean="0"/>
              <a:t>jemná barevnost (často harfa, triangl)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Impresionismus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poslední třetina 19. století</a:t>
            </a:r>
          </a:p>
          <a:p>
            <a:r>
              <a:rPr lang="cs-CZ" sz="2800" dirty="0" smtClean="0"/>
              <a:t>latinské </a:t>
            </a:r>
            <a:r>
              <a:rPr lang="cs-CZ" sz="2800" i="1" dirty="0" err="1" smtClean="0"/>
              <a:t>impresio</a:t>
            </a:r>
            <a:r>
              <a:rPr lang="cs-CZ" sz="2800" i="1" dirty="0" smtClean="0"/>
              <a:t> </a:t>
            </a:r>
            <a:r>
              <a:rPr lang="cs-CZ" sz="2800" dirty="0" smtClean="0"/>
              <a:t>= dojem, nálada</a:t>
            </a:r>
          </a:p>
          <a:p>
            <a:r>
              <a:rPr lang="cs-CZ" sz="2800" dirty="0" smtClean="0"/>
              <a:t>charakteristické znaky v hudbě:</a:t>
            </a:r>
          </a:p>
          <a:p>
            <a:pPr lvl="2"/>
            <a:r>
              <a:rPr lang="cs-CZ" sz="2200" dirty="0" smtClean="0"/>
              <a:t>nepravidelný rytmus</a:t>
            </a:r>
          </a:p>
          <a:p>
            <a:pPr lvl="2"/>
            <a:r>
              <a:rPr lang="cs-CZ" sz="2200" dirty="0" smtClean="0"/>
              <a:t>neurčitá melodie</a:t>
            </a:r>
          </a:p>
          <a:p>
            <a:pPr lvl="2"/>
            <a:r>
              <a:rPr lang="cs-CZ" sz="2200" dirty="0" smtClean="0"/>
              <a:t>jemná barevnost (často harfa, triangl)</a:t>
            </a:r>
          </a:p>
          <a:p>
            <a:r>
              <a:rPr lang="cs-CZ" sz="2800" dirty="0" smtClean="0"/>
              <a:t>představitelé:</a:t>
            </a:r>
            <a:endParaRPr lang="cs-CZ" sz="2800" dirty="0"/>
          </a:p>
        </p:txBody>
      </p:sp>
      <p:sp>
        <p:nvSpPr>
          <p:cNvPr id="4" name="Elipsa 3"/>
          <p:cNvSpPr/>
          <p:nvPr/>
        </p:nvSpPr>
        <p:spPr>
          <a:xfrm>
            <a:off x="755576" y="5445224"/>
            <a:ext cx="3240360" cy="91440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Claude</a:t>
            </a:r>
            <a:r>
              <a:rPr lang="cs-CZ" b="1" dirty="0" smtClean="0"/>
              <a:t> </a:t>
            </a:r>
            <a:r>
              <a:rPr lang="cs-CZ" b="1" dirty="0" err="1" smtClean="0"/>
              <a:t>Debussy</a:t>
            </a:r>
            <a:endParaRPr lang="cs-CZ" b="1" dirty="0"/>
          </a:p>
        </p:txBody>
      </p:sp>
      <p:sp>
        <p:nvSpPr>
          <p:cNvPr id="5" name="Elipsa 4"/>
          <p:cNvSpPr/>
          <p:nvPr/>
        </p:nvSpPr>
        <p:spPr>
          <a:xfrm>
            <a:off x="4355976" y="5466928"/>
            <a:ext cx="3240360" cy="91440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Maurice</a:t>
            </a:r>
            <a:r>
              <a:rPr lang="cs-CZ" b="1" dirty="0" smtClean="0"/>
              <a:t> </a:t>
            </a:r>
            <a:r>
              <a:rPr lang="cs-CZ" b="1" dirty="0" err="1" smtClean="0"/>
              <a:t>Ravel</a:t>
            </a:r>
            <a:endParaRPr lang="cs-CZ" b="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Expresionismus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počátek 20. století</a:t>
            </a:r>
          </a:p>
          <a:p>
            <a:endParaRPr lang="cs-CZ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Expresionismus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počátek 20. století</a:t>
            </a:r>
          </a:p>
          <a:p>
            <a:r>
              <a:rPr lang="cs-CZ" sz="2800" dirty="0" smtClean="0"/>
              <a:t>pravdivé vyjádření úzkostných stavů nitra člověka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Expresionismus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počátek 20. století</a:t>
            </a:r>
          </a:p>
          <a:p>
            <a:r>
              <a:rPr lang="cs-CZ" sz="2800" dirty="0" smtClean="0"/>
              <a:t>pravdivé vyjádření úzkostných stavů nitra člověka</a:t>
            </a:r>
          </a:p>
          <a:p>
            <a:r>
              <a:rPr lang="cs-CZ" sz="2800" dirty="0" smtClean="0"/>
              <a:t>charakteristické znaky v hudbě</a:t>
            </a:r>
          </a:p>
          <a:p>
            <a:pPr lvl="2"/>
            <a:r>
              <a:rPr lang="cs-CZ" sz="2200" dirty="0" smtClean="0"/>
              <a:t>nezpěvné postupy</a:t>
            </a:r>
          </a:p>
          <a:p>
            <a:pPr lvl="2"/>
            <a:r>
              <a:rPr lang="cs-CZ" sz="2200" dirty="0" smtClean="0"/>
              <a:t>atonalita – mizí pojem tóniny</a:t>
            </a:r>
          </a:p>
          <a:p>
            <a:pPr lvl="2"/>
            <a:r>
              <a:rPr lang="cs-CZ" sz="2200" dirty="0" smtClean="0"/>
              <a:t>výrazná rytmika</a:t>
            </a:r>
          </a:p>
          <a:p>
            <a:endParaRPr lang="cs-CZ" sz="28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Expresionismus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počátek 20. století</a:t>
            </a:r>
          </a:p>
          <a:p>
            <a:r>
              <a:rPr lang="cs-CZ" sz="2800" dirty="0" smtClean="0"/>
              <a:t>pravdivé vyjádření úzkostných stavů nitra člověka</a:t>
            </a:r>
          </a:p>
          <a:p>
            <a:r>
              <a:rPr lang="cs-CZ" sz="2800" dirty="0" smtClean="0"/>
              <a:t>charakteristické znaky v hudbě</a:t>
            </a:r>
          </a:p>
          <a:p>
            <a:pPr lvl="2"/>
            <a:r>
              <a:rPr lang="cs-CZ" sz="2200" dirty="0" smtClean="0"/>
              <a:t>nezpěvné postupy</a:t>
            </a:r>
          </a:p>
          <a:p>
            <a:pPr lvl="2"/>
            <a:r>
              <a:rPr lang="cs-CZ" sz="2200" dirty="0" smtClean="0"/>
              <a:t>atonalita – mizí pojem tóniny</a:t>
            </a:r>
          </a:p>
          <a:p>
            <a:pPr lvl="2"/>
            <a:r>
              <a:rPr lang="cs-CZ" sz="2200" dirty="0" smtClean="0"/>
              <a:t>výrazná rytmika</a:t>
            </a:r>
          </a:p>
          <a:p>
            <a:r>
              <a:rPr lang="cs-CZ" sz="2800" dirty="0" smtClean="0"/>
              <a:t>představitelé:</a:t>
            </a:r>
          </a:p>
          <a:p>
            <a:endParaRPr lang="cs-CZ" sz="2800" dirty="0"/>
          </a:p>
        </p:txBody>
      </p:sp>
      <p:sp>
        <p:nvSpPr>
          <p:cNvPr id="4" name="Elipsa 3"/>
          <p:cNvSpPr/>
          <p:nvPr/>
        </p:nvSpPr>
        <p:spPr>
          <a:xfrm>
            <a:off x="323528" y="5682952"/>
            <a:ext cx="3240360" cy="91440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Arnold </a:t>
            </a:r>
            <a:r>
              <a:rPr lang="cs-CZ" b="1" dirty="0" err="1" smtClean="0"/>
              <a:t>Schönberg</a:t>
            </a:r>
            <a:endParaRPr lang="cs-CZ" b="1" dirty="0"/>
          </a:p>
        </p:txBody>
      </p:sp>
      <p:sp>
        <p:nvSpPr>
          <p:cNvPr id="5" name="Elipsa 4"/>
          <p:cNvSpPr/>
          <p:nvPr/>
        </p:nvSpPr>
        <p:spPr>
          <a:xfrm>
            <a:off x="3131840" y="5733256"/>
            <a:ext cx="3240360" cy="91440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Alban</a:t>
            </a:r>
            <a:r>
              <a:rPr lang="cs-CZ" b="1" dirty="0" smtClean="0"/>
              <a:t> </a:t>
            </a:r>
            <a:r>
              <a:rPr lang="cs-CZ" b="1" dirty="0" err="1" smtClean="0"/>
              <a:t>Berg</a:t>
            </a:r>
            <a:endParaRPr lang="cs-CZ" b="1" dirty="0"/>
          </a:p>
        </p:txBody>
      </p:sp>
      <p:sp>
        <p:nvSpPr>
          <p:cNvPr id="6" name="Elipsa 5"/>
          <p:cNvSpPr/>
          <p:nvPr/>
        </p:nvSpPr>
        <p:spPr>
          <a:xfrm>
            <a:off x="5796136" y="5733256"/>
            <a:ext cx="3240360" cy="91440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Anton </a:t>
            </a:r>
            <a:r>
              <a:rPr lang="cs-CZ" b="1" dirty="0" err="1" smtClean="0"/>
              <a:t>Webern</a:t>
            </a:r>
            <a:endParaRPr lang="cs-CZ" b="1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Neoklasicismus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obdiv k technickým vynálezům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Neoklasicismus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obdiv k technickým vynálezům </a:t>
            </a:r>
          </a:p>
          <a:p>
            <a:r>
              <a:rPr lang="cs-CZ" sz="2800" dirty="0" smtClean="0"/>
              <a:t>charakteristické znaky v hudbě:</a:t>
            </a:r>
          </a:p>
          <a:p>
            <a:pPr lvl="2"/>
            <a:r>
              <a:rPr lang="cs-CZ" sz="2200" dirty="0" smtClean="0"/>
              <a:t>zjednodušené hudební formy</a:t>
            </a:r>
          </a:p>
          <a:p>
            <a:pPr lvl="2"/>
            <a:r>
              <a:rPr lang="cs-CZ" sz="2200" dirty="0" smtClean="0"/>
              <a:t>odstranění romantismu</a:t>
            </a:r>
          </a:p>
          <a:p>
            <a:pPr lvl="2"/>
            <a:endParaRPr lang="cs-CZ" sz="2200" dirty="0" smtClean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Neoklasicismus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obdiv k technickým vynálezům </a:t>
            </a:r>
          </a:p>
          <a:p>
            <a:r>
              <a:rPr lang="cs-CZ" sz="2800" dirty="0" smtClean="0"/>
              <a:t>charakteristické znaky v hudbě:</a:t>
            </a:r>
          </a:p>
          <a:p>
            <a:pPr lvl="2"/>
            <a:r>
              <a:rPr lang="cs-CZ" sz="2200" dirty="0" smtClean="0"/>
              <a:t>zjednodušené hudební formy</a:t>
            </a:r>
          </a:p>
          <a:p>
            <a:pPr lvl="2"/>
            <a:r>
              <a:rPr lang="cs-CZ" sz="2200" dirty="0" smtClean="0"/>
              <a:t>odstranění romantismu</a:t>
            </a:r>
          </a:p>
          <a:p>
            <a:pPr lvl="2"/>
            <a:endParaRPr lang="cs-CZ" sz="2200" dirty="0" smtClean="0"/>
          </a:p>
          <a:p>
            <a:r>
              <a:rPr lang="cs-CZ" sz="2800" dirty="0" smtClean="0"/>
              <a:t>představitelé:</a:t>
            </a:r>
          </a:p>
          <a:p>
            <a:pPr lvl="2"/>
            <a:r>
              <a:rPr lang="cs-CZ" sz="2200" dirty="0" smtClean="0"/>
              <a:t>významnou úlohu zde tvoří skupina „</a:t>
            </a:r>
            <a:r>
              <a:rPr lang="cs-CZ" sz="2200" b="1" dirty="0" smtClean="0"/>
              <a:t>Pařížská šestka“, </a:t>
            </a:r>
            <a:r>
              <a:rPr lang="cs-CZ" sz="2200" dirty="0" smtClean="0"/>
              <a:t>skupina pokrokových skladatelů.</a:t>
            </a:r>
          </a:p>
          <a:p>
            <a:pPr lvl="2"/>
            <a:r>
              <a:rPr lang="cs-CZ" sz="2200" dirty="0" smtClean="0"/>
              <a:t>jejich motto: „Hledejme hudbu všedního dne“.</a:t>
            </a:r>
          </a:p>
          <a:p>
            <a:pPr lvl="2"/>
            <a:r>
              <a:rPr lang="cs-CZ" sz="2200" dirty="0" err="1" smtClean="0"/>
              <a:t>Dmitrij</a:t>
            </a:r>
            <a:r>
              <a:rPr lang="cs-CZ" sz="2200" dirty="0" smtClean="0"/>
              <a:t> </a:t>
            </a:r>
            <a:r>
              <a:rPr lang="cs-CZ" sz="2200" dirty="0" err="1" smtClean="0"/>
              <a:t>Dmitrijevič</a:t>
            </a:r>
            <a:r>
              <a:rPr lang="cs-CZ" sz="2200" dirty="0" smtClean="0"/>
              <a:t> </a:t>
            </a:r>
            <a:r>
              <a:rPr lang="cs-CZ" sz="2200" dirty="0" err="1" smtClean="0"/>
              <a:t>Šostakovič</a:t>
            </a:r>
            <a:endParaRPr lang="cs-CZ" sz="22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Nová věcnost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20. léta 20. století (hlavně Německo)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Nová věcnost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20. léta 20. století (hlavně Německo)</a:t>
            </a:r>
          </a:p>
          <a:p>
            <a:r>
              <a:rPr lang="cs-CZ" sz="2800" dirty="0" smtClean="0"/>
              <a:t>vzniká pod vlivem civilizačního úsilí a celoevropského rozvoje techniky</a:t>
            </a:r>
          </a:p>
          <a:p>
            <a:endParaRPr lang="cs-CZ" sz="2800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Nová věcnost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20. léta 20. století (hlavně Německo)</a:t>
            </a:r>
          </a:p>
          <a:p>
            <a:r>
              <a:rPr lang="cs-CZ" sz="2800" dirty="0" smtClean="0"/>
              <a:t>vzniká pod vlivem civilizačního úsilí a celoevropského rozvoje techniky</a:t>
            </a:r>
          </a:p>
          <a:p>
            <a:r>
              <a:rPr lang="cs-CZ" sz="2800" dirty="0" smtClean="0"/>
              <a:t>ideálem je dokonale vykonstruovaná skladba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Nová věcnost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20. léta 20. století (hlavně Německo)</a:t>
            </a:r>
          </a:p>
          <a:p>
            <a:r>
              <a:rPr lang="cs-CZ" sz="2800" dirty="0" smtClean="0"/>
              <a:t>vzniká pod vlivem civilizačního úsilí a celoevropského rozvoje techniky</a:t>
            </a:r>
          </a:p>
          <a:p>
            <a:r>
              <a:rPr lang="cs-CZ" sz="2800" dirty="0" smtClean="0"/>
              <a:t>ideálem je dokonale vykonstruovaná skladba</a:t>
            </a:r>
          </a:p>
          <a:p>
            <a:r>
              <a:rPr lang="cs-CZ" sz="2800" dirty="0" smtClean="0"/>
              <a:t>charakteristické znaky v hudbě:</a:t>
            </a:r>
          </a:p>
          <a:p>
            <a:pPr lvl="2"/>
            <a:r>
              <a:rPr lang="cs-CZ" sz="2200" dirty="0" smtClean="0"/>
              <a:t>stereotypně plynoucí rytmus</a:t>
            </a:r>
          </a:p>
          <a:p>
            <a:pPr lvl="2"/>
            <a:r>
              <a:rPr lang="cs-CZ" sz="2200" dirty="0" smtClean="0"/>
              <a:t>menší nástrojový aparát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Nová věcnost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20. léta 20. století (hlavně Německo)</a:t>
            </a:r>
          </a:p>
          <a:p>
            <a:r>
              <a:rPr lang="cs-CZ" sz="2800" dirty="0" smtClean="0"/>
              <a:t>vzniká pod vlivem civilizačního úsilí a celoevropského rozvoje techniky</a:t>
            </a:r>
          </a:p>
          <a:p>
            <a:r>
              <a:rPr lang="cs-CZ" sz="2800" dirty="0" smtClean="0"/>
              <a:t>ideálem je dokonale vykonstruovaná skladba</a:t>
            </a:r>
          </a:p>
          <a:p>
            <a:r>
              <a:rPr lang="cs-CZ" sz="2800" dirty="0" smtClean="0"/>
              <a:t>charakteristické znaky v hudbě:</a:t>
            </a:r>
          </a:p>
          <a:p>
            <a:pPr lvl="2"/>
            <a:r>
              <a:rPr lang="cs-CZ" sz="2200" dirty="0" smtClean="0"/>
              <a:t>stereotypně plynoucí rytmus</a:t>
            </a:r>
          </a:p>
          <a:p>
            <a:pPr lvl="2"/>
            <a:r>
              <a:rPr lang="cs-CZ" sz="2200" dirty="0" smtClean="0"/>
              <a:t>menší nástrojový aparát</a:t>
            </a:r>
          </a:p>
          <a:p>
            <a:r>
              <a:rPr lang="cs-CZ" sz="2800" dirty="0" smtClean="0"/>
              <a:t>představitel: Paul </a:t>
            </a:r>
            <a:r>
              <a:rPr lang="cs-CZ" sz="2800" dirty="0" err="1" smtClean="0"/>
              <a:t>Hindemith</a:t>
            </a:r>
            <a:endParaRPr lang="cs-CZ" sz="2800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988840"/>
            <a:ext cx="41376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/>
              <a:t>Není-li uvedeno jinak, vlastní zdroje.</a:t>
            </a:r>
          </a:p>
        </p:txBody>
      </p:sp>
    </p:spTree>
    <p:extLst>
      <p:ext uri="{BB962C8B-B14F-4D97-AF65-F5344CB8AC3E}">
        <p14:creationId xmlns:p14="http://schemas.microsoft.com/office/powerpoint/2010/main" val="23159049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6">
      <a:dk1>
        <a:srgbClr val="AF0F5B"/>
      </a:dk1>
      <a:lt1>
        <a:srgbClr val="2F3B48"/>
      </a:lt1>
      <a:dk2>
        <a:srgbClr val="BDE79A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101</TotalTime>
  <Words>657</Words>
  <Application>Microsoft Office PowerPoint</Application>
  <PresentationFormat>Předvádění na obrazovce (4:3)</PresentationFormat>
  <Paragraphs>168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30</vt:i4>
      </vt:variant>
    </vt:vector>
  </HeadingPairs>
  <TitlesOfParts>
    <vt:vector size="32" baseType="lpstr">
      <vt:lpstr>Talent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Hudba 20. století</vt:lpstr>
      <vt:lpstr>20. století</vt:lpstr>
      <vt:lpstr>20. století</vt:lpstr>
      <vt:lpstr>20. století</vt:lpstr>
      <vt:lpstr>20. století</vt:lpstr>
      <vt:lpstr>20. století v hudbě</vt:lpstr>
      <vt:lpstr>20. století v hudbě</vt:lpstr>
      <vt:lpstr>20. století v hudbě</vt:lpstr>
      <vt:lpstr>Vznikající směry</vt:lpstr>
      <vt:lpstr>Vznikající směry</vt:lpstr>
      <vt:lpstr>Vznikající směry</vt:lpstr>
      <vt:lpstr>Vznikající směry</vt:lpstr>
      <vt:lpstr>Impresionismus</vt:lpstr>
      <vt:lpstr>Impresionismus</vt:lpstr>
      <vt:lpstr>Impresionismus</vt:lpstr>
      <vt:lpstr>Impresionismus</vt:lpstr>
      <vt:lpstr>Expresionismus</vt:lpstr>
      <vt:lpstr>Expresionismus</vt:lpstr>
      <vt:lpstr>Expresionismus</vt:lpstr>
      <vt:lpstr>Expresionismus</vt:lpstr>
      <vt:lpstr>Neoklasicismus</vt:lpstr>
      <vt:lpstr>Neoklasicismus</vt:lpstr>
      <vt:lpstr>Neoklasicismus</vt:lpstr>
      <vt:lpstr>Nová věcnost</vt:lpstr>
      <vt:lpstr>Nová věcnost</vt:lpstr>
      <vt:lpstr>Nová věcnost</vt:lpstr>
      <vt:lpstr>Nová věcnost</vt:lpstr>
      <vt:lpstr>Nová věcnost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47</cp:revision>
  <dcterms:created xsi:type="dcterms:W3CDTF">2012-11-04T17:08:50Z</dcterms:created>
  <dcterms:modified xsi:type="dcterms:W3CDTF">2013-10-28T11:49:21Z</dcterms:modified>
</cp:coreProperties>
</file>