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sldIdLst>
    <p:sldId id="284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82" r:id="rId22"/>
    <p:sldId id="28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5" r:id="rId3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C67BC0-F1A9-443B-806F-06D81A6BE19D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30328E7-3409-4AC5-8900-15ABA5FA358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Obdélník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Obdélník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Obdélník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56" name="Obdélník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Obdélník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Obdélník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Obdélník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C67BC0-F1A9-443B-806F-06D81A6BE19D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30328E7-3409-4AC5-8900-15ABA5FA35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Volný tvar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Volný tvar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Volný tvar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Volný tvar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Volný tvar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Volný tvar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Volný tvar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Volný tvar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Volný tvar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Volný tvar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Volný tvar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Volný tvar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Volný tvar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Volný tvar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C67BC0-F1A9-443B-806F-06D81A6BE19D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30328E7-3409-4AC5-8900-15ABA5FA358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Obdélník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Obdélník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C67BC0-F1A9-443B-806F-06D81A6BE19D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30328E7-3409-4AC5-8900-15ABA5FA35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bdélník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C67BC0-F1A9-443B-806F-06D81A6BE19D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30328E7-3409-4AC5-8900-15ABA5FA358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Obdélník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Obdélník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Obdélník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Obdélník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Obdélník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Obdélník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C67BC0-F1A9-443B-806F-06D81A6BE19D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30328E7-3409-4AC5-8900-15ABA5FA35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C67BC0-F1A9-443B-806F-06D81A6BE19D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30328E7-3409-4AC5-8900-15ABA5FA35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C67BC0-F1A9-443B-806F-06D81A6BE19D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30328E7-3409-4AC5-8900-15ABA5FA35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Přímá spojovací čára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Skupina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Přímá spojovací čára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ovací čára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Přímá spojovací čára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grpSp>
        <p:nvGrpSpPr>
          <p:cNvPr id="14" name="Skupina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Přímá spojovací čára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ovací čára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ovací čára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Skupina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Přímá spojovací čára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Přímá spojovací čára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Přímá spojovací čára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ACC67BC0-F1A9-443B-806F-06D81A6BE19D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930328E7-3409-4AC5-8900-15ABA5FA35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C67BC0-F1A9-443B-806F-06D81A6BE19D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30328E7-3409-4AC5-8900-15ABA5FA35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C67BC0-F1A9-443B-806F-06D81A6BE19D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30328E7-3409-4AC5-8900-15ABA5FA35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C67BC0-F1A9-443B-806F-06D81A6BE19D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0328E7-3409-4AC5-8900-15ABA5FA35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C67BC0-F1A9-443B-806F-06D81A6BE19D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0328E7-3409-4AC5-8900-15ABA5FA35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C67BC0-F1A9-443B-806F-06D81A6BE19D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0328E7-3409-4AC5-8900-15ABA5FA35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C67BC0-F1A9-443B-806F-06D81A6BE19D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0328E7-3409-4AC5-8900-15ABA5FA35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C67BC0-F1A9-443B-806F-06D81A6BE19D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0328E7-3409-4AC5-8900-15ABA5FA35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C67BC0-F1A9-443B-806F-06D81A6BE19D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0328E7-3409-4AC5-8900-15ABA5FA35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C67BC0-F1A9-443B-806F-06D81A6BE19D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0328E7-3409-4AC5-8900-15ABA5FA35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C67BC0-F1A9-443B-806F-06D81A6BE19D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0328E7-3409-4AC5-8900-15ABA5FA35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C67BC0-F1A9-443B-806F-06D81A6BE19D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0328E7-3409-4AC5-8900-15ABA5FA35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C67BC0-F1A9-443B-806F-06D81A6BE19D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0328E7-3409-4AC5-8900-15ABA5FA35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C67BC0-F1A9-443B-806F-06D81A6BE19D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0328E7-3409-4AC5-8900-15ABA5FA35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Obdélník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Obdélník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Obdélník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ACC67BC0-F1A9-443B-806F-06D81A6BE19D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930328E7-3409-4AC5-8900-15ABA5FA358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ACC67BC0-F1A9-443B-806F-06D81A6BE19D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930328E7-3409-4AC5-8900-15ABA5FA358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Z0xNo2894Fw" TargetMode="Externa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cFkZQ84YDlk" TargetMode="Externa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Xbru9UcCLQQ" TargetMode="External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>
          <a:xfrm>
            <a:off x="457200" y="1211263"/>
            <a:ext cx="8229600" cy="1930400"/>
          </a:xfrm>
        </p:spPr>
        <p:txBody>
          <a:bodyPr/>
          <a:lstStyle/>
          <a:p>
            <a:pPr algn="l" eaLnBrk="1" hangingPunct="1"/>
            <a:r>
              <a:rPr lang="cs-CZ" sz="1200" smtClean="0"/>
              <a:t>		</a:t>
            </a:r>
            <a:br>
              <a:rPr lang="cs-CZ" sz="1200" smtClean="0"/>
            </a:br>
            <a:r>
              <a:rPr lang="cs-CZ" sz="1200" smtClean="0"/>
              <a:t>		Základní škola Ústí nad Labem, Anežky České 702/17, příspěvková organizace</a:t>
            </a:r>
            <a:br>
              <a:rPr lang="cs-CZ" sz="1200" smtClean="0"/>
            </a:br>
            <a:r>
              <a:rPr lang="cs-CZ" sz="1200" smtClean="0"/>
              <a:t> 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sz="1200" smtClean="0"/>
              <a:t>			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Calibri" pitchFamily="34" charset="0"/>
              </a:rPr>
              <a:t>Název projektu: „Učíme lépe a moderněji“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Calibri" pitchFamily="34" charset="0"/>
              </a:rPr>
              <a:t>OP VK 1.4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/>
              <a:t>		               </a:t>
            </a:r>
            <a:r>
              <a:rPr lang="cs-CZ" sz="3600" smtClean="0"/>
              <a:t>Výukový materiál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3198813"/>
            <a:ext cx="8229600" cy="3959225"/>
          </a:xfrm>
        </p:spPr>
        <p:txBody>
          <a:bodyPr rtlCol="0">
            <a:normAutofit fontScale="55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Název </a:t>
            </a:r>
            <a:r>
              <a:rPr lang="cs-CZ" sz="1700" dirty="0" err="1"/>
              <a:t>DUMu</a:t>
            </a:r>
            <a:r>
              <a:rPr lang="cs-CZ" sz="1700" dirty="0"/>
              <a:t>: VY_32_INOVACE_14_26_Stravinskij, </a:t>
            </a:r>
            <a:r>
              <a:rPr lang="cs-CZ" sz="1700" dirty="0" err="1"/>
              <a:t>Prokofjev</a:t>
            </a:r>
            <a:r>
              <a:rPr lang="cs-CZ" sz="1700" dirty="0"/>
              <a:t>, Šostakovič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Číslo skupiny: 1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Autor: Mgr. Monika Kloučková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/>
              <a:t>Vzdělávací obor/Předmět/Téma</a:t>
            </a:r>
            <a:r>
              <a:rPr lang="cs-CZ" sz="1700" dirty="0" smtClean="0"/>
              <a:t>: Umění a kultura/Hudební výchova/Hudba 20. století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Druh </a:t>
            </a:r>
            <a:r>
              <a:rPr lang="cs-CZ" sz="1700" dirty="0"/>
              <a:t>učebního materiálu</a:t>
            </a:r>
            <a:r>
              <a:rPr lang="cs-CZ" sz="1700" dirty="0" smtClean="0"/>
              <a:t>: Výuková prezentace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Metodický </a:t>
            </a:r>
            <a:r>
              <a:rPr lang="cs-CZ" sz="1700" dirty="0" smtClean="0"/>
              <a:t>list:</a:t>
            </a:r>
            <a:r>
              <a:rPr lang="cs-CZ" sz="1700" dirty="0"/>
              <a:t> </a:t>
            </a:r>
            <a:r>
              <a:rPr lang="cs-CZ" sz="1700" dirty="0" smtClean="0"/>
              <a:t>ne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Anotace: Žáci se seznámí s velkými osobnostmi hudby 20. století. Poznají jejich dílo a poslechnou si ukázky.		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Ověřeno </a:t>
            </a:r>
            <a:r>
              <a:rPr lang="cs-CZ" sz="1700" dirty="0"/>
              <a:t>ve třídě</a:t>
            </a:r>
            <a:r>
              <a:rPr lang="cs-CZ" sz="1700" dirty="0" smtClean="0"/>
              <a:t>: VIII.A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Datum </a:t>
            </a:r>
            <a:r>
              <a:rPr lang="cs-CZ" sz="1700" dirty="0"/>
              <a:t>ověření</a:t>
            </a:r>
            <a:r>
              <a:rPr lang="cs-CZ" sz="1700" dirty="0" smtClean="0"/>
              <a:t>: 6.6.2013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Prohlášení: Prohlašuji, že při tvorbě výukového materiálu jsem respektoval(a) všeobecně užívané právní a morální zvyklosti, autorská a jiná práva třetích osob, zejména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práva duševního vlastnictví (např. práva k obchodní firmě, autorská práva k software, k filmovým, hudebníma fotografickým dílům nebo práva k ochranným známkám)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dle zákona 121/2000 Sb. (autorský zákon). Nesu veškerou právní odpovědnost za obsah a původ svého díla. Prohlašuji dále, že </a:t>
            </a:r>
            <a:r>
              <a:rPr lang="cs-CZ" sz="1700" dirty="0"/>
              <a:t>výše uvedený materiál jsem ověřil(a) 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ve </a:t>
            </a:r>
            <a:r>
              <a:rPr lang="cs-CZ" sz="1700" dirty="0"/>
              <a:t>výuce a provedl(a) o tom zápis do </a:t>
            </a:r>
            <a:r>
              <a:rPr lang="cs-CZ" sz="1700" dirty="0" smtClean="0"/>
              <a:t>TK.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Dávám souhlas, aby moje dílo bylo dáno k dispozici veřejnosti k účelům volného užití (§30 odst. 1 zákona 121/2000 Sb.), tj. že k uvedeným účelům může být kýmkoliv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zveřejňováno, používáno, upravováno a uchováváno.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Datum:			Podpis: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200" dirty="0"/>
              <a:t> 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200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4475" y="44450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6891557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Hudba 20. století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err="1" smtClean="0"/>
              <a:t>Stravinskij</a:t>
            </a:r>
            <a:r>
              <a:rPr lang="cs-CZ" dirty="0" smtClean="0"/>
              <a:t>, </a:t>
            </a:r>
            <a:r>
              <a:rPr lang="cs-CZ" dirty="0" err="1" smtClean="0"/>
              <a:t>Prokofjev</a:t>
            </a:r>
            <a:r>
              <a:rPr lang="cs-CZ" dirty="0" smtClean="0"/>
              <a:t>, </a:t>
            </a:r>
            <a:r>
              <a:rPr lang="cs-CZ" dirty="0" err="1" smtClean="0"/>
              <a:t>Šostakovič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Představíme si:</a:t>
            </a:r>
            <a:endParaRPr lang="cs-CZ" dirty="0"/>
          </a:p>
        </p:txBody>
      </p:sp>
      <p:sp>
        <p:nvSpPr>
          <p:cNvPr id="4" name="Výbuch 2 3"/>
          <p:cNvSpPr/>
          <p:nvPr/>
        </p:nvSpPr>
        <p:spPr>
          <a:xfrm>
            <a:off x="467544" y="980728"/>
            <a:ext cx="5328592" cy="2808312"/>
          </a:xfrm>
          <a:prstGeom prst="irregularSeal2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Igor </a:t>
            </a:r>
            <a:r>
              <a:rPr lang="cs-CZ" dirty="0" err="1" smtClean="0">
                <a:solidFill>
                  <a:schemeClr val="bg1"/>
                </a:solidFill>
              </a:rPr>
              <a:t>Fjodorovič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Stravinskij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Představíme si:</a:t>
            </a:r>
            <a:endParaRPr lang="cs-CZ" dirty="0"/>
          </a:p>
        </p:txBody>
      </p:sp>
      <p:sp>
        <p:nvSpPr>
          <p:cNvPr id="4" name="Výbuch 2 3"/>
          <p:cNvSpPr/>
          <p:nvPr/>
        </p:nvSpPr>
        <p:spPr>
          <a:xfrm>
            <a:off x="467544" y="980728"/>
            <a:ext cx="5328592" cy="2808312"/>
          </a:xfrm>
          <a:prstGeom prst="irregularSeal2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Igor </a:t>
            </a:r>
            <a:r>
              <a:rPr lang="cs-CZ" dirty="0" err="1" smtClean="0">
                <a:solidFill>
                  <a:schemeClr val="bg1"/>
                </a:solidFill>
              </a:rPr>
              <a:t>Fjodorovič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Stravinskij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Výbuch 2 4"/>
          <p:cNvSpPr/>
          <p:nvPr/>
        </p:nvSpPr>
        <p:spPr>
          <a:xfrm>
            <a:off x="1043608" y="3501008"/>
            <a:ext cx="5328592" cy="2808312"/>
          </a:xfrm>
          <a:prstGeom prst="irregularSeal2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Sergej </a:t>
            </a:r>
            <a:r>
              <a:rPr lang="cs-CZ" dirty="0" err="1" smtClean="0">
                <a:solidFill>
                  <a:schemeClr val="bg1"/>
                </a:solidFill>
              </a:rPr>
              <a:t>Sergejevič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Prokofjev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Představíme si:</a:t>
            </a:r>
            <a:endParaRPr lang="cs-CZ" dirty="0"/>
          </a:p>
        </p:txBody>
      </p:sp>
      <p:sp>
        <p:nvSpPr>
          <p:cNvPr id="4" name="Výbuch 2 3"/>
          <p:cNvSpPr/>
          <p:nvPr/>
        </p:nvSpPr>
        <p:spPr>
          <a:xfrm>
            <a:off x="467544" y="980728"/>
            <a:ext cx="5328592" cy="2808312"/>
          </a:xfrm>
          <a:prstGeom prst="irregularSeal2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Igor </a:t>
            </a:r>
            <a:r>
              <a:rPr lang="cs-CZ" dirty="0" err="1" smtClean="0">
                <a:solidFill>
                  <a:schemeClr val="bg1"/>
                </a:solidFill>
              </a:rPr>
              <a:t>Fjodorovič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Stravinskij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Výbuch 2 4"/>
          <p:cNvSpPr/>
          <p:nvPr/>
        </p:nvSpPr>
        <p:spPr>
          <a:xfrm>
            <a:off x="1043608" y="3501008"/>
            <a:ext cx="5328592" cy="2808312"/>
          </a:xfrm>
          <a:prstGeom prst="irregularSeal2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Sergej </a:t>
            </a:r>
            <a:r>
              <a:rPr lang="cs-CZ" dirty="0" err="1" smtClean="0">
                <a:solidFill>
                  <a:schemeClr val="bg1"/>
                </a:solidFill>
              </a:rPr>
              <a:t>Sergejevič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Prokofjev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6" name="Výbuch 2 5"/>
          <p:cNvSpPr/>
          <p:nvPr/>
        </p:nvSpPr>
        <p:spPr>
          <a:xfrm>
            <a:off x="3707904" y="1772816"/>
            <a:ext cx="5328592" cy="2808312"/>
          </a:xfrm>
          <a:prstGeom prst="irregularSeal2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bg1"/>
                </a:solidFill>
              </a:rPr>
              <a:t>Dmitrij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Dmitrijevič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Šostakovič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Igor </a:t>
            </a:r>
            <a:r>
              <a:rPr lang="cs-CZ" dirty="0" err="1" smtClean="0"/>
              <a:t>Fjodorovič</a:t>
            </a:r>
            <a:r>
              <a:rPr lang="cs-CZ" dirty="0" smtClean="0"/>
              <a:t> </a:t>
            </a:r>
            <a:r>
              <a:rPr lang="cs-CZ" dirty="0" err="1" smtClean="0"/>
              <a:t>Stravinskij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1882-1971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Igor </a:t>
            </a:r>
            <a:r>
              <a:rPr lang="cs-CZ" dirty="0" err="1" smtClean="0"/>
              <a:t>Fjodorovič</a:t>
            </a:r>
            <a:r>
              <a:rPr lang="cs-CZ" dirty="0" smtClean="0"/>
              <a:t> </a:t>
            </a:r>
            <a:r>
              <a:rPr lang="cs-CZ" dirty="0" err="1" smtClean="0"/>
              <a:t>Stravinskij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1882-1971</a:t>
            </a:r>
          </a:p>
          <a:p>
            <a:r>
              <a:rPr lang="cs-CZ" dirty="0" smtClean="0"/>
              <a:t>jedna z nejzajímavějších postav světové hudby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Igor </a:t>
            </a:r>
            <a:r>
              <a:rPr lang="cs-CZ" dirty="0" err="1" smtClean="0"/>
              <a:t>Fjodorovič</a:t>
            </a:r>
            <a:r>
              <a:rPr lang="cs-CZ" dirty="0" smtClean="0"/>
              <a:t> </a:t>
            </a:r>
            <a:r>
              <a:rPr lang="cs-CZ" dirty="0" err="1" smtClean="0"/>
              <a:t>Stravinskij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1882-1971</a:t>
            </a:r>
          </a:p>
          <a:p>
            <a:r>
              <a:rPr lang="cs-CZ" dirty="0" smtClean="0"/>
              <a:t>jedna z nejzajímavějších postav světové hudby</a:t>
            </a:r>
          </a:p>
          <a:p>
            <a:r>
              <a:rPr lang="cs-CZ" dirty="0" smtClean="0"/>
              <a:t>ovlivnil vývoj hudby 20. století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Igor </a:t>
            </a:r>
            <a:r>
              <a:rPr lang="cs-CZ" dirty="0" err="1" smtClean="0"/>
              <a:t>Fjodorovič</a:t>
            </a:r>
            <a:r>
              <a:rPr lang="cs-CZ" dirty="0" smtClean="0"/>
              <a:t> </a:t>
            </a:r>
            <a:r>
              <a:rPr lang="cs-CZ" dirty="0" err="1" smtClean="0"/>
              <a:t>Stravinskij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1882-1971</a:t>
            </a:r>
          </a:p>
          <a:p>
            <a:r>
              <a:rPr lang="cs-CZ" dirty="0" smtClean="0"/>
              <a:t>jedna z nejzajímavějších postav světové hudby</a:t>
            </a:r>
          </a:p>
          <a:p>
            <a:r>
              <a:rPr lang="cs-CZ" dirty="0" smtClean="0"/>
              <a:t>ovlivnil vývoj hudby 20. století</a:t>
            </a:r>
          </a:p>
          <a:p>
            <a:r>
              <a:rPr lang="cs-CZ" dirty="0" smtClean="0"/>
              <a:t>byl výrazně ovlivněn impresionismem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Igor </a:t>
            </a:r>
            <a:r>
              <a:rPr lang="cs-CZ" dirty="0" err="1" smtClean="0"/>
              <a:t>Fjodorovič</a:t>
            </a:r>
            <a:r>
              <a:rPr lang="cs-CZ" dirty="0" smtClean="0"/>
              <a:t> </a:t>
            </a:r>
            <a:r>
              <a:rPr lang="cs-CZ" dirty="0" err="1" smtClean="0"/>
              <a:t>Stravinskij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1882-1971</a:t>
            </a:r>
          </a:p>
          <a:p>
            <a:r>
              <a:rPr lang="cs-CZ" dirty="0" smtClean="0"/>
              <a:t>jedna z nejzajímavějších postav světové hudby</a:t>
            </a:r>
          </a:p>
          <a:p>
            <a:r>
              <a:rPr lang="cs-CZ" dirty="0" smtClean="0"/>
              <a:t>ovlivnil vývoj hudby 20. století</a:t>
            </a:r>
          </a:p>
          <a:p>
            <a:r>
              <a:rPr lang="cs-CZ" dirty="0" smtClean="0"/>
              <a:t>byl výrazně ovlivněn impresionismem</a:t>
            </a:r>
          </a:p>
          <a:p>
            <a:r>
              <a:rPr lang="cs-CZ" dirty="0" smtClean="0"/>
              <a:t>hodně cestoval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Igor </a:t>
            </a:r>
            <a:r>
              <a:rPr lang="cs-CZ" dirty="0" err="1" smtClean="0"/>
              <a:t>Fjodorovič</a:t>
            </a:r>
            <a:r>
              <a:rPr lang="cs-CZ" dirty="0" smtClean="0"/>
              <a:t> </a:t>
            </a:r>
            <a:r>
              <a:rPr lang="cs-CZ" dirty="0" err="1" smtClean="0"/>
              <a:t>Stravinskij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1882-1971</a:t>
            </a:r>
          </a:p>
          <a:p>
            <a:r>
              <a:rPr lang="cs-CZ" dirty="0" smtClean="0"/>
              <a:t>jedna z nejzajímavějších postav světové hudby</a:t>
            </a:r>
          </a:p>
          <a:p>
            <a:r>
              <a:rPr lang="cs-CZ" dirty="0" smtClean="0"/>
              <a:t>ovlivnil vývoj hudby 20. století</a:t>
            </a:r>
          </a:p>
          <a:p>
            <a:r>
              <a:rPr lang="cs-CZ" dirty="0" smtClean="0"/>
              <a:t>byl výrazně ovlivněn impresionismem</a:t>
            </a:r>
          </a:p>
          <a:p>
            <a:r>
              <a:rPr lang="cs-CZ" dirty="0" smtClean="0"/>
              <a:t>hodně cestoval</a:t>
            </a:r>
          </a:p>
          <a:p>
            <a:r>
              <a:rPr lang="cs-CZ" dirty="0" smtClean="0"/>
              <a:t>proslavil se především tvorbou baletů</a:t>
            </a:r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Stravinskij</a:t>
            </a:r>
            <a:r>
              <a:rPr lang="cs-CZ" dirty="0" smtClean="0"/>
              <a:t> - dílo</a:t>
            </a:r>
            <a:endParaRPr lang="cs-CZ" dirty="0"/>
          </a:p>
        </p:txBody>
      </p:sp>
      <p:sp>
        <p:nvSpPr>
          <p:cNvPr id="3" name="Elipsa 2"/>
          <p:cNvSpPr/>
          <p:nvPr/>
        </p:nvSpPr>
        <p:spPr>
          <a:xfrm>
            <a:off x="1043608" y="1628800"/>
            <a:ext cx="5256584" cy="2304256"/>
          </a:xfrm>
          <a:prstGeom prst="ellipse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bg1"/>
                </a:solidFill>
              </a:rPr>
              <a:t>Stěžejní význam má ostrý rytmus.</a:t>
            </a:r>
          </a:p>
          <a:p>
            <a:pPr algn="ctr"/>
            <a:r>
              <a:rPr lang="cs-CZ" sz="2000" dirty="0" smtClean="0">
                <a:solidFill>
                  <a:schemeClr val="bg1"/>
                </a:solidFill>
              </a:rPr>
              <a:t>Zálibu má v ostrých a jasných barvách hudebních nástrojů.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Stravinskij</a:t>
            </a:r>
            <a:r>
              <a:rPr lang="cs-CZ" dirty="0" smtClean="0"/>
              <a:t> - dílo</a:t>
            </a:r>
            <a:endParaRPr lang="cs-CZ" dirty="0"/>
          </a:p>
        </p:txBody>
      </p:sp>
      <p:sp>
        <p:nvSpPr>
          <p:cNvPr id="3" name="Elipsa 2"/>
          <p:cNvSpPr/>
          <p:nvPr/>
        </p:nvSpPr>
        <p:spPr>
          <a:xfrm>
            <a:off x="1043608" y="1628800"/>
            <a:ext cx="5256584" cy="2304256"/>
          </a:xfrm>
          <a:prstGeom prst="ellipse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bg1"/>
                </a:solidFill>
              </a:rPr>
              <a:t>Stěžejní význam má ostrý rytmus.</a:t>
            </a:r>
          </a:p>
          <a:p>
            <a:pPr algn="ctr"/>
            <a:r>
              <a:rPr lang="cs-CZ" sz="2000" dirty="0" smtClean="0">
                <a:solidFill>
                  <a:schemeClr val="bg1"/>
                </a:solidFill>
              </a:rPr>
              <a:t>Zálibu má v ostrých a jasných barvách hudebních nástrojů.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1475656" y="4437112"/>
            <a:ext cx="371877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Balety:</a:t>
            </a:r>
          </a:p>
          <a:p>
            <a:r>
              <a:rPr lang="cs-CZ" b="1" dirty="0" smtClean="0"/>
              <a:t>Svěcení jara, </a:t>
            </a:r>
            <a:r>
              <a:rPr lang="cs-CZ" b="1" dirty="0" err="1" smtClean="0"/>
              <a:t>Peruška</a:t>
            </a:r>
            <a:r>
              <a:rPr lang="cs-CZ" b="1" dirty="0" smtClean="0"/>
              <a:t>, Pták ohnivák</a:t>
            </a:r>
          </a:p>
          <a:p>
            <a:endParaRPr lang="cs-CZ" b="1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Stravinskij</a:t>
            </a:r>
            <a:r>
              <a:rPr lang="cs-CZ" dirty="0" smtClean="0"/>
              <a:t> - dílo</a:t>
            </a:r>
            <a:endParaRPr lang="cs-CZ" dirty="0"/>
          </a:p>
        </p:txBody>
      </p:sp>
      <p:sp>
        <p:nvSpPr>
          <p:cNvPr id="3" name="Elipsa 2"/>
          <p:cNvSpPr/>
          <p:nvPr/>
        </p:nvSpPr>
        <p:spPr>
          <a:xfrm>
            <a:off x="1043608" y="1628800"/>
            <a:ext cx="5256584" cy="2304256"/>
          </a:xfrm>
          <a:prstGeom prst="ellipse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bg1"/>
                </a:solidFill>
              </a:rPr>
              <a:t>Stěžejní význam má ostrý rytmus.</a:t>
            </a:r>
          </a:p>
          <a:p>
            <a:pPr algn="ctr"/>
            <a:r>
              <a:rPr lang="cs-CZ" sz="2000" dirty="0" smtClean="0">
                <a:solidFill>
                  <a:schemeClr val="bg1"/>
                </a:solidFill>
              </a:rPr>
              <a:t>Zálibu má v ostrých a jasných barvách hudebních nástrojů.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1475656" y="4437112"/>
            <a:ext cx="4966873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Balety:</a:t>
            </a:r>
          </a:p>
          <a:p>
            <a:r>
              <a:rPr lang="cs-CZ" b="1" dirty="0" smtClean="0"/>
              <a:t>Svěcení jara, </a:t>
            </a:r>
            <a:r>
              <a:rPr lang="cs-CZ" b="1" dirty="0" err="1" smtClean="0"/>
              <a:t>Peruška</a:t>
            </a:r>
            <a:r>
              <a:rPr lang="cs-CZ" b="1" dirty="0" smtClean="0"/>
              <a:t>, Pták ohnivák</a:t>
            </a:r>
          </a:p>
          <a:p>
            <a:endParaRPr lang="cs-CZ" b="1" dirty="0" smtClean="0"/>
          </a:p>
          <a:p>
            <a:r>
              <a:rPr lang="cs-CZ" dirty="0" smtClean="0"/>
              <a:t>Poslechněte si  část z baletu Svěcení jara:</a:t>
            </a:r>
          </a:p>
          <a:p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youtube.com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watch</a:t>
            </a:r>
            <a:r>
              <a:rPr lang="cs-CZ" dirty="0" smtClean="0">
                <a:hlinkClick r:id="rId2"/>
              </a:rPr>
              <a:t>?v=Z0xNo2894Fw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Sergej </a:t>
            </a:r>
            <a:r>
              <a:rPr lang="cs-CZ" dirty="0" err="1" smtClean="0"/>
              <a:t>Sergejevič</a:t>
            </a:r>
            <a:r>
              <a:rPr lang="cs-CZ" dirty="0" smtClean="0"/>
              <a:t> </a:t>
            </a:r>
            <a:r>
              <a:rPr lang="cs-CZ" dirty="0" err="1" smtClean="0"/>
              <a:t>Prokofjev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1891-1953</a:t>
            </a:r>
          </a:p>
          <a:p>
            <a:endParaRPr lang="cs-CZ" dirty="0" smtClean="0"/>
          </a:p>
          <a:p>
            <a:endParaRPr lang="cs-CZ" dirty="0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Sergej </a:t>
            </a:r>
            <a:r>
              <a:rPr lang="cs-CZ" dirty="0" err="1" smtClean="0"/>
              <a:t>Sergejevič</a:t>
            </a:r>
            <a:r>
              <a:rPr lang="cs-CZ" dirty="0" smtClean="0"/>
              <a:t> </a:t>
            </a:r>
            <a:r>
              <a:rPr lang="cs-CZ" dirty="0" err="1" smtClean="0"/>
              <a:t>Prokofjev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1891-1953</a:t>
            </a:r>
          </a:p>
          <a:p>
            <a:endParaRPr lang="cs-CZ" dirty="0" smtClean="0"/>
          </a:p>
          <a:p>
            <a:r>
              <a:rPr lang="cs-CZ" dirty="0" smtClean="0"/>
              <a:t>skladatel, klavírista, dirigent</a:t>
            </a:r>
          </a:p>
          <a:p>
            <a:endParaRPr lang="cs-CZ" dirty="0" smtClean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Sergej </a:t>
            </a:r>
            <a:r>
              <a:rPr lang="cs-CZ" dirty="0" err="1" smtClean="0"/>
              <a:t>Sergejevič</a:t>
            </a:r>
            <a:r>
              <a:rPr lang="cs-CZ" dirty="0" smtClean="0"/>
              <a:t> </a:t>
            </a:r>
            <a:r>
              <a:rPr lang="cs-CZ" dirty="0" err="1" smtClean="0"/>
              <a:t>Prokofjev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1891-1953</a:t>
            </a:r>
          </a:p>
          <a:p>
            <a:endParaRPr lang="cs-CZ" dirty="0" smtClean="0"/>
          </a:p>
          <a:p>
            <a:r>
              <a:rPr lang="cs-CZ" dirty="0" smtClean="0"/>
              <a:t>skladatel, klavírista, dirigent</a:t>
            </a:r>
          </a:p>
          <a:p>
            <a:endParaRPr lang="cs-CZ" dirty="0" smtClean="0"/>
          </a:p>
          <a:p>
            <a:r>
              <a:rPr lang="cs-CZ" dirty="0" smtClean="0"/>
              <a:t>žil v USA a v Paříži</a:t>
            </a:r>
          </a:p>
          <a:p>
            <a:endParaRPr lang="cs-CZ" dirty="0" smtClean="0"/>
          </a:p>
          <a:p>
            <a:endParaRPr lang="cs-CZ" dirty="0" smtClean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Sergej </a:t>
            </a:r>
            <a:r>
              <a:rPr lang="cs-CZ" dirty="0" err="1" smtClean="0"/>
              <a:t>Sergejevič</a:t>
            </a:r>
            <a:r>
              <a:rPr lang="cs-CZ" dirty="0" smtClean="0"/>
              <a:t> </a:t>
            </a:r>
            <a:r>
              <a:rPr lang="cs-CZ" dirty="0" err="1" smtClean="0"/>
              <a:t>Prokofjev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1891-1953</a:t>
            </a:r>
          </a:p>
          <a:p>
            <a:endParaRPr lang="cs-CZ" dirty="0" smtClean="0"/>
          </a:p>
          <a:p>
            <a:r>
              <a:rPr lang="cs-CZ" dirty="0" smtClean="0"/>
              <a:t>skladatel, klavírista, dirigent</a:t>
            </a:r>
          </a:p>
          <a:p>
            <a:endParaRPr lang="cs-CZ" dirty="0" smtClean="0"/>
          </a:p>
          <a:p>
            <a:r>
              <a:rPr lang="cs-CZ" dirty="0" smtClean="0"/>
              <a:t>žil v USA a v Paříži</a:t>
            </a:r>
          </a:p>
          <a:p>
            <a:endParaRPr lang="cs-CZ" dirty="0" smtClean="0"/>
          </a:p>
          <a:p>
            <a:r>
              <a:rPr lang="cs-CZ" dirty="0" smtClean="0"/>
              <a:t>1939 trvale se usidluje v Moskvě</a:t>
            </a:r>
          </a:p>
          <a:p>
            <a:endParaRPr lang="cs-CZ" dirty="0" smtClean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Prokofjev</a:t>
            </a:r>
            <a:r>
              <a:rPr lang="cs-CZ" dirty="0" smtClean="0"/>
              <a:t> - dílo</a:t>
            </a:r>
            <a:endParaRPr lang="cs-CZ" dirty="0"/>
          </a:p>
        </p:txBody>
      </p:sp>
      <p:sp>
        <p:nvSpPr>
          <p:cNvPr id="3" name="Elipsa 2"/>
          <p:cNvSpPr/>
          <p:nvPr/>
        </p:nvSpPr>
        <p:spPr>
          <a:xfrm>
            <a:off x="683568" y="1268760"/>
            <a:ext cx="6120680" cy="2664296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Jeho dílo prošlo složitým vývojem.</a:t>
            </a:r>
          </a:p>
          <a:p>
            <a:pPr algn="ctr"/>
            <a:r>
              <a:rPr lang="cs-CZ" dirty="0" smtClean="0">
                <a:solidFill>
                  <a:schemeClr val="bg1"/>
                </a:solidFill>
              </a:rPr>
              <a:t>Spolupracoval s </a:t>
            </a:r>
            <a:r>
              <a:rPr lang="cs-CZ" b="1" dirty="0" smtClean="0">
                <a:solidFill>
                  <a:schemeClr val="bg1"/>
                </a:solidFill>
              </a:rPr>
              <a:t>Ruským baletem.</a:t>
            </a:r>
          </a:p>
          <a:p>
            <a:pPr algn="ctr"/>
            <a:r>
              <a:rPr lang="cs-CZ" dirty="0" smtClean="0">
                <a:solidFill>
                  <a:schemeClr val="bg1"/>
                </a:solidFill>
              </a:rPr>
              <a:t>Výrazná rytmika.</a:t>
            </a:r>
          </a:p>
          <a:p>
            <a:pPr algn="ctr"/>
            <a:r>
              <a:rPr lang="cs-CZ" dirty="0" smtClean="0">
                <a:solidFill>
                  <a:schemeClr val="bg1"/>
                </a:solidFill>
              </a:rPr>
              <a:t>Vrcholem jeho tvorby jsou </a:t>
            </a:r>
            <a:r>
              <a:rPr lang="cs-CZ" b="1" dirty="0" smtClean="0">
                <a:solidFill>
                  <a:schemeClr val="bg1"/>
                </a:solidFill>
              </a:rPr>
              <a:t>opery a symfonie.</a:t>
            </a:r>
            <a:endParaRPr lang="cs-CZ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Prokofjev</a:t>
            </a:r>
            <a:r>
              <a:rPr lang="cs-CZ" dirty="0" smtClean="0"/>
              <a:t> - dílo</a:t>
            </a:r>
            <a:endParaRPr lang="cs-CZ" dirty="0"/>
          </a:p>
        </p:txBody>
      </p:sp>
      <p:sp>
        <p:nvSpPr>
          <p:cNvPr id="3" name="Elipsa 2"/>
          <p:cNvSpPr/>
          <p:nvPr/>
        </p:nvSpPr>
        <p:spPr>
          <a:xfrm>
            <a:off x="683568" y="1268760"/>
            <a:ext cx="6120680" cy="2664296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Jeho dílo prošlo složitým vývojem.</a:t>
            </a:r>
          </a:p>
          <a:p>
            <a:pPr algn="ctr"/>
            <a:r>
              <a:rPr lang="cs-CZ" dirty="0" smtClean="0">
                <a:solidFill>
                  <a:schemeClr val="bg1"/>
                </a:solidFill>
              </a:rPr>
              <a:t>Spolupracoval s </a:t>
            </a:r>
            <a:r>
              <a:rPr lang="cs-CZ" b="1" dirty="0" smtClean="0">
                <a:solidFill>
                  <a:schemeClr val="bg1"/>
                </a:solidFill>
              </a:rPr>
              <a:t>Ruským baletem.</a:t>
            </a:r>
          </a:p>
          <a:p>
            <a:pPr algn="ctr"/>
            <a:r>
              <a:rPr lang="cs-CZ" dirty="0" smtClean="0">
                <a:solidFill>
                  <a:schemeClr val="bg1"/>
                </a:solidFill>
              </a:rPr>
              <a:t>Výrazná rytmika.</a:t>
            </a:r>
          </a:p>
          <a:p>
            <a:pPr algn="ctr"/>
            <a:r>
              <a:rPr lang="cs-CZ" dirty="0" smtClean="0">
                <a:solidFill>
                  <a:schemeClr val="bg1"/>
                </a:solidFill>
              </a:rPr>
              <a:t>Vrcholem jeho tvorby jsou </a:t>
            </a:r>
            <a:r>
              <a:rPr lang="cs-CZ" b="1" dirty="0" smtClean="0">
                <a:solidFill>
                  <a:schemeClr val="bg1"/>
                </a:solidFill>
              </a:rPr>
              <a:t>opery a symfonie.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043608" y="4221088"/>
            <a:ext cx="3810659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Opery: 	Vojna a mír</a:t>
            </a:r>
          </a:p>
          <a:p>
            <a:r>
              <a:rPr lang="cs-CZ" dirty="0" smtClean="0"/>
              <a:t>	Příběh opravdového člověka</a:t>
            </a:r>
          </a:p>
          <a:p>
            <a:r>
              <a:rPr lang="cs-CZ" dirty="0" smtClean="0"/>
              <a:t>7 symfonií</a:t>
            </a:r>
          </a:p>
          <a:p>
            <a:r>
              <a:rPr lang="cs-CZ" dirty="0" smtClean="0"/>
              <a:t>Balet	Romeo a Julie</a:t>
            </a:r>
          </a:p>
          <a:p>
            <a:endParaRPr lang="cs-CZ" dirty="0" smtClean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Prokofjev</a:t>
            </a:r>
            <a:r>
              <a:rPr lang="cs-CZ" dirty="0" smtClean="0"/>
              <a:t> - dílo</a:t>
            </a:r>
            <a:endParaRPr lang="cs-CZ" dirty="0"/>
          </a:p>
        </p:txBody>
      </p:sp>
      <p:sp>
        <p:nvSpPr>
          <p:cNvPr id="3" name="Elipsa 2"/>
          <p:cNvSpPr/>
          <p:nvPr/>
        </p:nvSpPr>
        <p:spPr>
          <a:xfrm>
            <a:off x="683568" y="1268760"/>
            <a:ext cx="6120680" cy="2664296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Jeho dílo prošlo složitým vývojem.</a:t>
            </a:r>
          </a:p>
          <a:p>
            <a:pPr algn="ctr"/>
            <a:r>
              <a:rPr lang="cs-CZ" dirty="0" smtClean="0">
                <a:solidFill>
                  <a:schemeClr val="bg1"/>
                </a:solidFill>
              </a:rPr>
              <a:t>Spolupracoval s </a:t>
            </a:r>
            <a:r>
              <a:rPr lang="cs-CZ" b="1" dirty="0" smtClean="0">
                <a:solidFill>
                  <a:schemeClr val="bg1"/>
                </a:solidFill>
              </a:rPr>
              <a:t>Ruským baletem.</a:t>
            </a:r>
          </a:p>
          <a:p>
            <a:pPr algn="ctr"/>
            <a:r>
              <a:rPr lang="cs-CZ" dirty="0" smtClean="0">
                <a:solidFill>
                  <a:schemeClr val="bg1"/>
                </a:solidFill>
              </a:rPr>
              <a:t>Výrazná rytmika.</a:t>
            </a:r>
          </a:p>
          <a:p>
            <a:pPr algn="ctr"/>
            <a:r>
              <a:rPr lang="cs-CZ" dirty="0" smtClean="0">
                <a:solidFill>
                  <a:schemeClr val="bg1"/>
                </a:solidFill>
              </a:rPr>
              <a:t>Vrcholem jeho tvorby jsou </a:t>
            </a:r>
            <a:r>
              <a:rPr lang="cs-CZ" b="1" dirty="0" smtClean="0">
                <a:solidFill>
                  <a:schemeClr val="bg1"/>
                </a:solidFill>
              </a:rPr>
              <a:t>opery a symfonie.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043608" y="4221088"/>
            <a:ext cx="4894738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Opery: 	Vojna a mír</a:t>
            </a:r>
          </a:p>
          <a:p>
            <a:r>
              <a:rPr lang="cs-CZ" dirty="0" smtClean="0"/>
              <a:t>	Příběh opravdového člověka</a:t>
            </a:r>
          </a:p>
          <a:p>
            <a:r>
              <a:rPr lang="cs-CZ" dirty="0" smtClean="0"/>
              <a:t>7 symfonií</a:t>
            </a:r>
          </a:p>
          <a:p>
            <a:r>
              <a:rPr lang="cs-CZ" dirty="0" smtClean="0"/>
              <a:t>Balet	Romeo a Julie</a:t>
            </a:r>
          </a:p>
          <a:p>
            <a:endParaRPr lang="cs-CZ" dirty="0" smtClean="0"/>
          </a:p>
          <a:p>
            <a:r>
              <a:rPr lang="cs-CZ" dirty="0" smtClean="0"/>
              <a:t>Poslechněte si část z baletu Romeo a Julie:</a:t>
            </a:r>
          </a:p>
          <a:p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youtube.com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watch</a:t>
            </a:r>
            <a:r>
              <a:rPr lang="cs-CZ" dirty="0" smtClean="0">
                <a:hlinkClick r:id="rId2"/>
              </a:rPr>
              <a:t>?v=cFkZQ84YDlk</a:t>
            </a:r>
            <a:endParaRPr lang="cs-CZ" dirty="0" smtClean="0"/>
          </a:p>
          <a:p>
            <a:endParaRPr lang="cs-CZ" dirty="0" smtClean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dirty="0" err="1" smtClean="0"/>
              <a:t>Dmitrij</a:t>
            </a:r>
            <a:r>
              <a:rPr lang="cs-CZ" sz="3600" dirty="0" smtClean="0"/>
              <a:t> </a:t>
            </a:r>
            <a:r>
              <a:rPr lang="cs-CZ" sz="3600" dirty="0" err="1" smtClean="0"/>
              <a:t>Dmitrijevič</a:t>
            </a:r>
            <a:r>
              <a:rPr lang="cs-CZ" sz="3600" dirty="0" smtClean="0"/>
              <a:t> </a:t>
            </a:r>
            <a:r>
              <a:rPr lang="cs-CZ" sz="3600" dirty="0" err="1" smtClean="0"/>
              <a:t>Šostakovič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1906-1975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dirty="0" err="1" smtClean="0"/>
              <a:t>Dmitrij</a:t>
            </a:r>
            <a:r>
              <a:rPr lang="cs-CZ" sz="3600" dirty="0" smtClean="0"/>
              <a:t> </a:t>
            </a:r>
            <a:r>
              <a:rPr lang="cs-CZ" sz="3600" dirty="0" err="1" smtClean="0"/>
              <a:t>Dmitrijevič</a:t>
            </a:r>
            <a:r>
              <a:rPr lang="cs-CZ" sz="3600" dirty="0" smtClean="0"/>
              <a:t> </a:t>
            </a:r>
            <a:r>
              <a:rPr lang="cs-CZ" sz="3600" dirty="0" err="1" smtClean="0"/>
              <a:t>Šostakovič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1906-1975</a:t>
            </a:r>
          </a:p>
          <a:p>
            <a:r>
              <a:rPr lang="cs-CZ" dirty="0" smtClean="0"/>
              <a:t>skladatel, klavírista</a:t>
            </a:r>
          </a:p>
          <a:p>
            <a:r>
              <a:rPr lang="cs-CZ" dirty="0" smtClean="0"/>
              <a:t>na klavír hrál od 9 let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dirty="0" err="1" smtClean="0"/>
              <a:t>Dmitrij</a:t>
            </a:r>
            <a:r>
              <a:rPr lang="cs-CZ" sz="3600" dirty="0" smtClean="0"/>
              <a:t> </a:t>
            </a:r>
            <a:r>
              <a:rPr lang="cs-CZ" sz="3600" dirty="0" err="1" smtClean="0"/>
              <a:t>Dmitrijevič</a:t>
            </a:r>
            <a:r>
              <a:rPr lang="cs-CZ" sz="3600" dirty="0" smtClean="0"/>
              <a:t> </a:t>
            </a:r>
            <a:r>
              <a:rPr lang="cs-CZ" sz="3600" dirty="0" err="1" smtClean="0"/>
              <a:t>Šostakovič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1906-1975</a:t>
            </a:r>
          </a:p>
          <a:p>
            <a:r>
              <a:rPr lang="cs-CZ" dirty="0" smtClean="0"/>
              <a:t>skladatel, klavírista</a:t>
            </a:r>
          </a:p>
          <a:p>
            <a:r>
              <a:rPr lang="cs-CZ" dirty="0" smtClean="0"/>
              <a:t>na klavír hrál od 9 let</a:t>
            </a:r>
          </a:p>
          <a:p>
            <a:r>
              <a:rPr lang="cs-CZ" dirty="0" smtClean="0"/>
              <a:t>jako skladatel na sebe upozornil absolventskou prací na konzervatoři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dirty="0" err="1" smtClean="0"/>
              <a:t>Dmitrij</a:t>
            </a:r>
            <a:r>
              <a:rPr lang="cs-CZ" sz="3600" dirty="0" smtClean="0"/>
              <a:t> </a:t>
            </a:r>
            <a:r>
              <a:rPr lang="cs-CZ" sz="3600" dirty="0" err="1" smtClean="0"/>
              <a:t>Dmitrijevič</a:t>
            </a:r>
            <a:r>
              <a:rPr lang="cs-CZ" sz="3600" dirty="0" smtClean="0"/>
              <a:t> </a:t>
            </a:r>
            <a:r>
              <a:rPr lang="cs-CZ" sz="3600" dirty="0" err="1" smtClean="0"/>
              <a:t>Šostakovič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1906-1975</a:t>
            </a:r>
          </a:p>
          <a:p>
            <a:r>
              <a:rPr lang="cs-CZ" dirty="0" smtClean="0"/>
              <a:t>skladatel, klavírista</a:t>
            </a:r>
          </a:p>
          <a:p>
            <a:r>
              <a:rPr lang="cs-CZ" dirty="0" smtClean="0"/>
              <a:t>na klavír hrál od 9 let</a:t>
            </a:r>
          </a:p>
          <a:p>
            <a:r>
              <a:rPr lang="cs-CZ" dirty="0" smtClean="0"/>
              <a:t>jako skladatel na sebe upozornil absolventskou prací na konzervatoři</a:t>
            </a:r>
          </a:p>
          <a:p>
            <a:r>
              <a:rPr lang="cs-CZ" dirty="0" smtClean="0"/>
              <a:t>působil jako profesor na konzervatoři v Moskvě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dirty="0" err="1" smtClean="0"/>
              <a:t>Dmitrij</a:t>
            </a:r>
            <a:r>
              <a:rPr lang="cs-CZ" sz="3600" dirty="0" smtClean="0"/>
              <a:t> </a:t>
            </a:r>
            <a:r>
              <a:rPr lang="cs-CZ" sz="3600" dirty="0" err="1" smtClean="0"/>
              <a:t>Dmitrijevič</a:t>
            </a:r>
            <a:r>
              <a:rPr lang="cs-CZ" sz="3600" dirty="0" smtClean="0"/>
              <a:t> </a:t>
            </a:r>
            <a:r>
              <a:rPr lang="cs-CZ" sz="3600" dirty="0" err="1" smtClean="0"/>
              <a:t>Šostakovič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1906-1975</a:t>
            </a:r>
          </a:p>
          <a:p>
            <a:r>
              <a:rPr lang="cs-CZ" dirty="0" smtClean="0"/>
              <a:t>skladatel, klavírista</a:t>
            </a:r>
          </a:p>
          <a:p>
            <a:r>
              <a:rPr lang="cs-CZ" dirty="0" smtClean="0"/>
              <a:t>na klavír hrál od 9 let</a:t>
            </a:r>
          </a:p>
          <a:p>
            <a:r>
              <a:rPr lang="cs-CZ" dirty="0" smtClean="0"/>
              <a:t>jako skladatel na sebe upozornil absolventskou prací na konzervatoři</a:t>
            </a:r>
          </a:p>
          <a:p>
            <a:r>
              <a:rPr lang="cs-CZ" dirty="0" smtClean="0"/>
              <a:t>působil jako profesor na konzervatoři v Moskvě</a:t>
            </a:r>
          </a:p>
          <a:p>
            <a:r>
              <a:rPr lang="cs-CZ" dirty="0" smtClean="0"/>
              <a:t>řadí se k představitelům neoklasicismu</a:t>
            </a:r>
            <a:endParaRPr lang="cs-CZ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Šostakovič</a:t>
            </a:r>
            <a:r>
              <a:rPr lang="cs-CZ" dirty="0" smtClean="0"/>
              <a:t> - dílo</a:t>
            </a:r>
            <a:endParaRPr lang="cs-CZ" dirty="0"/>
          </a:p>
        </p:txBody>
      </p:sp>
      <p:sp>
        <p:nvSpPr>
          <p:cNvPr id="3" name="Elipsa 2"/>
          <p:cNvSpPr/>
          <p:nvPr/>
        </p:nvSpPr>
        <p:spPr>
          <a:xfrm>
            <a:off x="827584" y="1844824"/>
            <a:ext cx="5400600" cy="20882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Vrcholem jeho tvorby jsou </a:t>
            </a:r>
            <a:r>
              <a:rPr lang="cs-CZ" b="1" dirty="0" smtClean="0">
                <a:solidFill>
                  <a:schemeClr val="bg1"/>
                </a:solidFill>
              </a:rPr>
              <a:t>symfonie a komorní skladby.</a:t>
            </a:r>
            <a:endParaRPr lang="cs-CZ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Šostakovič</a:t>
            </a:r>
            <a:r>
              <a:rPr lang="cs-CZ" dirty="0" smtClean="0"/>
              <a:t> - dílo</a:t>
            </a:r>
            <a:endParaRPr lang="cs-CZ" dirty="0"/>
          </a:p>
        </p:txBody>
      </p:sp>
      <p:sp>
        <p:nvSpPr>
          <p:cNvPr id="3" name="Elipsa 2"/>
          <p:cNvSpPr/>
          <p:nvPr/>
        </p:nvSpPr>
        <p:spPr>
          <a:xfrm>
            <a:off x="827584" y="1844824"/>
            <a:ext cx="5400600" cy="20882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Vrcholem jeho tvorby jsou </a:t>
            </a:r>
            <a:r>
              <a:rPr lang="cs-CZ" b="1" dirty="0" smtClean="0">
                <a:solidFill>
                  <a:schemeClr val="bg1"/>
                </a:solidFill>
              </a:rPr>
              <a:t>symfonie a komorní skladby.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115616" y="4509120"/>
            <a:ext cx="7558479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Jednou z nejzávažnějších symfonií je Leningradská symfonie, v ní reprodukuje</a:t>
            </a:r>
          </a:p>
          <a:p>
            <a:r>
              <a:rPr lang="cs-CZ" dirty="0" smtClean="0"/>
              <a:t>válečnou problematiku.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Šostakovič</a:t>
            </a:r>
            <a:r>
              <a:rPr lang="cs-CZ" dirty="0" smtClean="0"/>
              <a:t> - dílo</a:t>
            </a:r>
            <a:endParaRPr lang="cs-CZ" dirty="0"/>
          </a:p>
        </p:txBody>
      </p:sp>
      <p:sp>
        <p:nvSpPr>
          <p:cNvPr id="3" name="Elipsa 2"/>
          <p:cNvSpPr/>
          <p:nvPr/>
        </p:nvSpPr>
        <p:spPr>
          <a:xfrm>
            <a:off x="827584" y="1844824"/>
            <a:ext cx="5400600" cy="20882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Vrcholem jeho tvorby jsou </a:t>
            </a:r>
            <a:r>
              <a:rPr lang="cs-CZ" b="1" dirty="0" smtClean="0">
                <a:solidFill>
                  <a:schemeClr val="bg1"/>
                </a:solidFill>
              </a:rPr>
              <a:t>symfonie a komorní skladby.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115616" y="4509120"/>
            <a:ext cx="7558479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Jednou z nejzávažnějších symfonií je Leningradská symfonie, v ní reprodukuje</a:t>
            </a:r>
          </a:p>
          <a:p>
            <a:r>
              <a:rPr lang="cs-CZ" dirty="0" smtClean="0"/>
              <a:t>válečnou problematiku.</a:t>
            </a:r>
          </a:p>
          <a:p>
            <a:endParaRPr lang="cs-CZ" dirty="0" smtClean="0"/>
          </a:p>
          <a:p>
            <a:r>
              <a:rPr lang="cs-CZ" dirty="0" smtClean="0"/>
              <a:t>Poslechněte si její část:</a:t>
            </a:r>
          </a:p>
          <a:p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youtube.com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watch</a:t>
            </a:r>
            <a:r>
              <a:rPr lang="cs-CZ" dirty="0" smtClean="0">
                <a:hlinkClick r:id="rId2"/>
              </a:rPr>
              <a:t>?v=Xbru9UcCLQQ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899592" y="1772816"/>
            <a:ext cx="36295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Odkazy byly vloženy dne 5.6.2013.</a:t>
            </a:r>
          </a:p>
          <a:p>
            <a:r>
              <a:rPr lang="cs-CZ" dirty="0"/>
              <a:t>Není-li uvedeno jinak, vlastní zdroje.</a:t>
            </a:r>
          </a:p>
        </p:txBody>
      </p:sp>
    </p:spTree>
    <p:extLst>
      <p:ext uri="{BB962C8B-B14F-4D97-AF65-F5344CB8AC3E}">
        <p14:creationId xmlns:p14="http://schemas.microsoft.com/office/powerpoint/2010/main" val="110350554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Vlastní 1">
      <a:dk1>
        <a:sysClr val="windowText" lastClr="000000"/>
      </a:dk1>
      <a:lt1>
        <a:sysClr val="window" lastClr="FFFFFF"/>
      </a:lt1>
      <a:dk2>
        <a:srgbClr val="92D050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105</TotalTime>
  <Words>596</Words>
  <Application>Microsoft Office PowerPoint</Application>
  <PresentationFormat>Předvádění na obrazovce (4:3)</PresentationFormat>
  <Paragraphs>172</Paragraphs>
  <Slides>30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30</vt:i4>
      </vt:variant>
    </vt:vector>
  </HeadingPairs>
  <TitlesOfParts>
    <vt:vector size="32" baseType="lpstr">
      <vt:lpstr>Metro</vt:lpstr>
      <vt:lpstr>Motiv sady Office</vt:lpstr>
      <vt:lpstr>     Základní škola Ústí nad Labem, Anežky České 702/17, příspěvková organizace   Číslo projektu: CZ.1.07/1.4.00/21.2887     Název projektu: „Učíme lépe a moderněji“  OP VK 1.4                   Výukový materiál</vt:lpstr>
      <vt:lpstr>Hudba 20. století</vt:lpstr>
      <vt:lpstr>Představíme si:</vt:lpstr>
      <vt:lpstr>Představíme si:</vt:lpstr>
      <vt:lpstr>Představíme si:</vt:lpstr>
      <vt:lpstr>Igor Fjodorovič Stravinskij</vt:lpstr>
      <vt:lpstr>Igor Fjodorovič Stravinskij</vt:lpstr>
      <vt:lpstr>Igor Fjodorovič Stravinskij</vt:lpstr>
      <vt:lpstr>Igor Fjodorovič Stravinskij</vt:lpstr>
      <vt:lpstr>Igor Fjodorovič Stravinskij</vt:lpstr>
      <vt:lpstr>Igor Fjodorovič Stravinskij</vt:lpstr>
      <vt:lpstr>Stravinskij - dílo</vt:lpstr>
      <vt:lpstr>Stravinskij - dílo</vt:lpstr>
      <vt:lpstr>Stravinskij - dílo</vt:lpstr>
      <vt:lpstr>Sergej Sergejevič Prokofjev</vt:lpstr>
      <vt:lpstr>Sergej Sergejevič Prokofjev</vt:lpstr>
      <vt:lpstr>Sergej Sergejevič Prokofjev</vt:lpstr>
      <vt:lpstr>Sergej Sergejevič Prokofjev</vt:lpstr>
      <vt:lpstr>Prokofjev - dílo</vt:lpstr>
      <vt:lpstr>Prokofjev - dílo</vt:lpstr>
      <vt:lpstr>Prokofjev - dílo</vt:lpstr>
      <vt:lpstr>Dmitrij Dmitrijevič Šostakovič </vt:lpstr>
      <vt:lpstr>Dmitrij Dmitrijevič Šostakovič </vt:lpstr>
      <vt:lpstr>Dmitrij Dmitrijevič Šostakovič </vt:lpstr>
      <vt:lpstr>Dmitrij Dmitrijevič Šostakovič </vt:lpstr>
      <vt:lpstr>Dmitrij Dmitrijevič Šostakovič </vt:lpstr>
      <vt:lpstr>Šostakovič - dílo</vt:lpstr>
      <vt:lpstr>Šostakovič - dílo</vt:lpstr>
      <vt:lpstr>Šostakovič - dílo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Monika</dc:creator>
  <cp:lastModifiedBy>Monika Kloučková</cp:lastModifiedBy>
  <cp:revision>48</cp:revision>
  <dcterms:created xsi:type="dcterms:W3CDTF">2012-11-04T17:08:50Z</dcterms:created>
  <dcterms:modified xsi:type="dcterms:W3CDTF">2013-10-28T11:50:31Z</dcterms:modified>
</cp:coreProperties>
</file>