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sldIdLst>
    <p:sldId id="269" r:id="rId3"/>
    <p:sldId id="256" r:id="rId4"/>
    <p:sldId id="257" r:id="rId5"/>
    <p:sldId id="282" r:id="rId6"/>
    <p:sldId id="283" r:id="rId7"/>
    <p:sldId id="284" r:id="rId8"/>
    <p:sldId id="285" r:id="rId9"/>
    <p:sldId id="258" r:id="rId10"/>
    <p:sldId id="274" r:id="rId11"/>
    <p:sldId id="275" r:id="rId12"/>
    <p:sldId id="276" r:id="rId13"/>
    <p:sldId id="277" r:id="rId14"/>
    <p:sldId id="259" r:id="rId15"/>
    <p:sldId id="278" r:id="rId16"/>
    <p:sldId id="279" r:id="rId17"/>
    <p:sldId id="260" r:id="rId18"/>
    <p:sldId id="280" r:id="rId19"/>
    <p:sldId id="281" r:id="rId20"/>
    <p:sldId id="261" r:id="rId21"/>
    <p:sldId id="270" r:id="rId22"/>
    <p:sldId id="271" r:id="rId23"/>
    <p:sldId id="272" r:id="rId24"/>
    <p:sldId id="273" r:id="rId25"/>
    <p:sldId id="286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/>
              <a:t>: VY_32_INOVACE_01_27_Česká renesance I.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Monika Kloučková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/>
              <a:t>Vzdělávací obor/Předmět/Téma</a:t>
            </a:r>
            <a:r>
              <a:rPr lang="cs-CZ" sz="1700" dirty="0" smtClean="0"/>
              <a:t>: Umění a kultura/Hudební výchova/Česká hudební renesance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</a:t>
            </a:r>
            <a:r>
              <a:rPr lang="cs-CZ" sz="1700" dirty="0" smtClean="0"/>
              <a:t>list:</a:t>
            </a:r>
            <a:r>
              <a:rPr lang="cs-CZ" sz="1700" dirty="0"/>
              <a:t> </a:t>
            </a:r>
            <a:r>
              <a:rPr lang="cs-CZ" sz="1700" dirty="0" smtClean="0"/>
              <a:t>ne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Pojem renesance. Charakteristika české hudby v období husitství. Žáci se seznámí s pojmy </a:t>
            </a:r>
            <a:r>
              <a:rPr lang="cs-CZ" sz="1700" dirty="0" err="1" smtClean="0"/>
              <a:t>Literácká</a:t>
            </a:r>
            <a:r>
              <a:rPr lang="cs-CZ" sz="1700" dirty="0" smtClean="0"/>
              <a:t> bratrstva, kancionály a jejich významem.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IX.A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21.11.2012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Česká hudební renesance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2060849"/>
            <a:ext cx="7745505" cy="4680520"/>
          </a:xfrm>
        </p:spPr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se dnes dozvíme?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4724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2060849"/>
            <a:ext cx="7745505" cy="4680520"/>
          </a:xfrm>
        </p:spPr>
        <p:txBody>
          <a:bodyPr>
            <a:normAutofit/>
          </a:bodyPr>
          <a:lstStyle/>
          <a:p>
            <a:r>
              <a:rPr lang="cs-CZ" dirty="0" smtClean="0"/>
              <a:t>Co je renesance a co přináší.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se dnes dozvíme?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2996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2060849"/>
            <a:ext cx="7745505" cy="4680520"/>
          </a:xfrm>
        </p:spPr>
        <p:txBody>
          <a:bodyPr>
            <a:normAutofit/>
          </a:bodyPr>
          <a:lstStyle/>
          <a:p>
            <a:r>
              <a:rPr lang="cs-CZ" dirty="0" smtClean="0"/>
              <a:t>Co je renesance a co přináší.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Kdy se renesance projevila v Čechách.</a:t>
            </a:r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se dnes dozvíme?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2996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2060849"/>
            <a:ext cx="7745505" cy="4680520"/>
          </a:xfrm>
        </p:spPr>
        <p:txBody>
          <a:bodyPr>
            <a:normAutofit/>
          </a:bodyPr>
          <a:lstStyle/>
          <a:p>
            <a:r>
              <a:rPr lang="cs-CZ" dirty="0" smtClean="0"/>
              <a:t>Co je renesance a co přináší.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Kdy se renesance projevila v Čechách.</a:t>
            </a:r>
          </a:p>
          <a:p>
            <a:endParaRPr lang="cs-CZ" dirty="0" smtClean="0"/>
          </a:p>
          <a:p>
            <a:r>
              <a:rPr lang="cs-CZ" dirty="0" smtClean="0"/>
              <a:t>Jak se projevila.</a:t>
            </a:r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se dnes dozvíme?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2996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2060849"/>
            <a:ext cx="7745505" cy="4680520"/>
          </a:xfrm>
        </p:spPr>
        <p:txBody>
          <a:bodyPr>
            <a:normAutofit/>
          </a:bodyPr>
          <a:lstStyle/>
          <a:p>
            <a:r>
              <a:rPr lang="cs-CZ" dirty="0" smtClean="0"/>
              <a:t>Co je renesance a co přináší.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Kdy se renesance projevila v Čechách.</a:t>
            </a:r>
          </a:p>
          <a:p>
            <a:endParaRPr lang="cs-CZ" dirty="0" smtClean="0"/>
          </a:p>
          <a:p>
            <a:r>
              <a:rPr lang="cs-CZ" dirty="0" smtClean="0"/>
              <a:t>Jak se projevila.</a:t>
            </a:r>
          </a:p>
          <a:p>
            <a:endParaRPr lang="cs-CZ" dirty="0" smtClean="0"/>
          </a:p>
          <a:p>
            <a:r>
              <a:rPr lang="cs-CZ" dirty="0" smtClean="0"/>
              <a:t>Jaké památky jsou z této doby dochované.</a:t>
            </a:r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se dnes dozvíme?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2996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417243"/>
          </a:xfrm>
        </p:spPr>
        <p:txBody>
          <a:bodyPr/>
          <a:lstStyle/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Renesance obecně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0985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417243"/>
          </a:xfrm>
        </p:spPr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 překladu obrození</a:t>
            </a:r>
          </a:p>
          <a:p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Renesance obecně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4496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417243"/>
          </a:xfrm>
        </p:spPr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 překladu obrození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14. – 16. století</a:t>
            </a:r>
          </a:p>
          <a:p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Renesance obecně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4496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417243"/>
          </a:xfrm>
        </p:spPr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 překladu obrození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14. – 16. století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ýznamná etapa v evropském vývoji</a:t>
            </a:r>
          </a:p>
          <a:p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Renesance obecně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4496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417243"/>
          </a:xfrm>
        </p:spPr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 překladu obrození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14. – 16. století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ýznamná etapa v evropském vývoji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</a:rPr>
              <a:t>p</a:t>
            </a:r>
            <a:r>
              <a:rPr lang="cs-CZ" dirty="0" smtClean="0">
                <a:solidFill>
                  <a:schemeClr val="tx1"/>
                </a:solidFill>
              </a:rPr>
              <a:t>řináší převratné změny v životě i kultuře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Renesance obecně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4496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Renesance v Čechách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842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Renesance v Čechách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755576" y="2636912"/>
            <a:ext cx="7776864" cy="1368152"/>
          </a:xfrm>
          <a:prstGeom prst="ellipse">
            <a:avLst/>
          </a:prstGeom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Husitství nepřeje většímu hudebnímu rozvoji.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95052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Renesance v Čechách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755576" y="2636912"/>
            <a:ext cx="7776864" cy="1368152"/>
          </a:xfrm>
          <a:prstGeom prst="ellipse">
            <a:avLst/>
          </a:prstGeom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Husitství nepřeje většímu hudebnímu rozvoji.</a:t>
            </a:r>
            <a:endParaRPr lang="cs-CZ" sz="2400" dirty="0"/>
          </a:p>
        </p:txBody>
      </p:sp>
      <p:sp>
        <p:nvSpPr>
          <p:cNvPr id="5" name="Ovál 4"/>
          <p:cNvSpPr/>
          <p:nvPr/>
        </p:nvSpPr>
        <p:spPr>
          <a:xfrm>
            <a:off x="899592" y="4437112"/>
            <a:ext cx="7776864" cy="1368152"/>
          </a:xfrm>
          <a:prstGeom prst="ellipse">
            <a:avLst/>
          </a:prstGeom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Až v 15. století vznikají sbory při kostelích a zpívají duchovní hudbu.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95052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Literácká</a:t>
            </a:r>
            <a:r>
              <a:rPr lang="cs-CZ" dirty="0" smtClean="0"/>
              <a:t> bratrstva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7263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Literácká</a:t>
            </a:r>
            <a:r>
              <a:rPr lang="cs-CZ" dirty="0" smtClean="0"/>
              <a:t> bratrstva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67544" y="2420888"/>
            <a:ext cx="8280920" cy="1728192"/>
          </a:xfrm>
          <a:prstGeom prst="roundRect">
            <a:avLst/>
          </a:prstGeom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Říkalo se tak sborům, které vznikaly při kostelích.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457608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Literácká</a:t>
            </a:r>
            <a:r>
              <a:rPr lang="cs-CZ" dirty="0" smtClean="0"/>
              <a:t> bratrstva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67544" y="2420888"/>
            <a:ext cx="8280920" cy="1728192"/>
          </a:xfrm>
          <a:prstGeom prst="roundRect">
            <a:avLst/>
          </a:prstGeom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Říkalo se tak sborům, které vznikaly při kostelích.</a:t>
            </a:r>
            <a:endParaRPr lang="cs-CZ" sz="3600" dirty="0"/>
          </a:p>
        </p:txBody>
      </p:sp>
      <p:sp>
        <p:nvSpPr>
          <p:cNvPr id="4" name="Zaoblený obdélník 3"/>
          <p:cNvSpPr/>
          <p:nvPr/>
        </p:nvSpPr>
        <p:spPr>
          <a:xfrm>
            <a:off x="467544" y="4653136"/>
            <a:ext cx="8280920" cy="1800200"/>
          </a:xfrm>
          <a:prstGeom prst="roundRect">
            <a:avLst/>
          </a:prstGeom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Vznikaly i v malých obcích.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457608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Kancionály</a:t>
            </a:r>
            <a:endParaRPr lang="cs-CZ" dirty="0"/>
          </a:p>
        </p:txBody>
      </p:sp>
      <p:sp>
        <p:nvSpPr>
          <p:cNvPr id="3" name="Vývojový diagram: zpoždění 2"/>
          <p:cNvSpPr/>
          <p:nvPr/>
        </p:nvSpPr>
        <p:spPr>
          <a:xfrm>
            <a:off x="323528" y="2564904"/>
            <a:ext cx="8496944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Tzv. kancionál je veliký, krásně zdobený zpěvník.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1165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Kancionály</a:t>
            </a:r>
            <a:endParaRPr lang="cs-CZ" dirty="0"/>
          </a:p>
        </p:txBody>
      </p:sp>
      <p:sp>
        <p:nvSpPr>
          <p:cNvPr id="3" name="Vývojový diagram: zpoždění 2"/>
          <p:cNvSpPr/>
          <p:nvPr/>
        </p:nvSpPr>
        <p:spPr>
          <a:xfrm>
            <a:off x="323528" y="2564904"/>
            <a:ext cx="8496944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Tzv. kancionál je veliký, krásně zdobený zpěvník.</a:t>
            </a:r>
            <a:endParaRPr lang="cs-CZ" sz="2400" dirty="0"/>
          </a:p>
        </p:txBody>
      </p:sp>
      <p:sp>
        <p:nvSpPr>
          <p:cNvPr id="4" name="Vývojový diagram: zpoždění 3"/>
          <p:cNvSpPr/>
          <p:nvPr/>
        </p:nvSpPr>
        <p:spPr>
          <a:xfrm>
            <a:off x="323528" y="3320408"/>
            <a:ext cx="8496944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Každý sbor měl svůj originál.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14821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Kancionály</a:t>
            </a:r>
            <a:endParaRPr lang="cs-CZ" dirty="0"/>
          </a:p>
        </p:txBody>
      </p:sp>
      <p:sp>
        <p:nvSpPr>
          <p:cNvPr id="3" name="Vývojový diagram: zpoždění 2"/>
          <p:cNvSpPr/>
          <p:nvPr/>
        </p:nvSpPr>
        <p:spPr>
          <a:xfrm>
            <a:off x="323528" y="2564904"/>
            <a:ext cx="8496944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Tzv. kancionál je veliký, krásně zdobený zpěvník.</a:t>
            </a:r>
            <a:endParaRPr lang="cs-CZ" sz="2400" dirty="0"/>
          </a:p>
        </p:txBody>
      </p:sp>
      <p:sp>
        <p:nvSpPr>
          <p:cNvPr id="4" name="Vývojový diagram: zpoždění 3"/>
          <p:cNvSpPr/>
          <p:nvPr/>
        </p:nvSpPr>
        <p:spPr>
          <a:xfrm>
            <a:off x="323528" y="3320408"/>
            <a:ext cx="8496944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Každý sbor měl svůj originál.</a:t>
            </a:r>
            <a:endParaRPr lang="cs-CZ" sz="2400" dirty="0"/>
          </a:p>
        </p:txBody>
      </p:sp>
      <p:sp>
        <p:nvSpPr>
          <p:cNvPr id="5" name="Vývojový diagram: zpoždění 4"/>
          <p:cNvSpPr/>
          <p:nvPr/>
        </p:nvSpPr>
        <p:spPr>
          <a:xfrm>
            <a:off x="323528" y="4149080"/>
            <a:ext cx="8496944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Všichni zpívali pouze z jednoho zpěvníku.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14821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Kancionály</a:t>
            </a:r>
            <a:endParaRPr lang="cs-CZ" dirty="0"/>
          </a:p>
        </p:txBody>
      </p:sp>
      <p:sp>
        <p:nvSpPr>
          <p:cNvPr id="3" name="Vývojový diagram: zpoždění 2"/>
          <p:cNvSpPr/>
          <p:nvPr/>
        </p:nvSpPr>
        <p:spPr>
          <a:xfrm>
            <a:off x="323528" y="2564904"/>
            <a:ext cx="8496944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Tzv. kancionál je veliký, krásně zdobený zpěvník.</a:t>
            </a:r>
            <a:endParaRPr lang="cs-CZ" sz="2400" dirty="0"/>
          </a:p>
        </p:txBody>
      </p:sp>
      <p:sp>
        <p:nvSpPr>
          <p:cNvPr id="4" name="Vývojový diagram: zpoždění 3"/>
          <p:cNvSpPr/>
          <p:nvPr/>
        </p:nvSpPr>
        <p:spPr>
          <a:xfrm>
            <a:off x="323528" y="3320408"/>
            <a:ext cx="8496944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Každý sbor měl svůj originál.</a:t>
            </a:r>
            <a:endParaRPr lang="cs-CZ" sz="2400" dirty="0"/>
          </a:p>
        </p:txBody>
      </p:sp>
      <p:sp>
        <p:nvSpPr>
          <p:cNvPr id="5" name="Vývojový diagram: zpoždění 4"/>
          <p:cNvSpPr/>
          <p:nvPr/>
        </p:nvSpPr>
        <p:spPr>
          <a:xfrm>
            <a:off x="323528" y="4149080"/>
            <a:ext cx="8496944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Všichni zpívali pouze z jednoho zpěvníku.</a:t>
            </a:r>
            <a:endParaRPr lang="cs-CZ" sz="2400" dirty="0"/>
          </a:p>
        </p:txBody>
      </p:sp>
      <p:sp>
        <p:nvSpPr>
          <p:cNvPr id="6" name="Vývojový diagram: zpoždění 5"/>
          <p:cNvSpPr/>
          <p:nvPr/>
        </p:nvSpPr>
        <p:spPr>
          <a:xfrm>
            <a:off x="323528" y="4976592"/>
            <a:ext cx="8496944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Dodnes se jich dochovalo několik set.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14821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Kancionály</a:t>
            </a:r>
            <a:endParaRPr lang="cs-CZ" dirty="0"/>
          </a:p>
        </p:txBody>
      </p:sp>
      <p:sp>
        <p:nvSpPr>
          <p:cNvPr id="3" name="Vývojový diagram: zpoždění 2"/>
          <p:cNvSpPr/>
          <p:nvPr/>
        </p:nvSpPr>
        <p:spPr>
          <a:xfrm>
            <a:off x="323528" y="2564904"/>
            <a:ext cx="8496944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Tzv. kancionál je veliký, krásně zdobený zpěvník.</a:t>
            </a:r>
            <a:endParaRPr lang="cs-CZ" sz="2400" dirty="0"/>
          </a:p>
        </p:txBody>
      </p:sp>
      <p:sp>
        <p:nvSpPr>
          <p:cNvPr id="4" name="Vývojový diagram: zpoždění 3"/>
          <p:cNvSpPr/>
          <p:nvPr/>
        </p:nvSpPr>
        <p:spPr>
          <a:xfrm>
            <a:off x="323528" y="3320408"/>
            <a:ext cx="8496944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Každý sbor měl svůj originál.</a:t>
            </a:r>
            <a:endParaRPr lang="cs-CZ" sz="2400" dirty="0"/>
          </a:p>
        </p:txBody>
      </p:sp>
      <p:sp>
        <p:nvSpPr>
          <p:cNvPr id="5" name="Vývojový diagram: zpoždění 4"/>
          <p:cNvSpPr/>
          <p:nvPr/>
        </p:nvSpPr>
        <p:spPr>
          <a:xfrm>
            <a:off x="323528" y="4149080"/>
            <a:ext cx="8496944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Všichni zpívali pouze z jednoho zpěvníku.</a:t>
            </a:r>
            <a:endParaRPr lang="cs-CZ" sz="2400" dirty="0"/>
          </a:p>
        </p:txBody>
      </p:sp>
      <p:sp>
        <p:nvSpPr>
          <p:cNvPr id="6" name="Vývojový diagram: zpoždění 5"/>
          <p:cNvSpPr/>
          <p:nvPr/>
        </p:nvSpPr>
        <p:spPr>
          <a:xfrm>
            <a:off x="323528" y="4976592"/>
            <a:ext cx="8496944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Dodnes se jich dochovalo několik set.</a:t>
            </a:r>
            <a:endParaRPr lang="cs-CZ" sz="2400" dirty="0"/>
          </a:p>
        </p:txBody>
      </p:sp>
      <p:sp>
        <p:nvSpPr>
          <p:cNvPr id="7" name="Vývojový diagram: zpoždění 6"/>
          <p:cNvSpPr/>
          <p:nvPr/>
        </p:nvSpPr>
        <p:spPr>
          <a:xfrm>
            <a:off x="323528" y="5768680"/>
            <a:ext cx="8496944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Jsou zdrojem </a:t>
            </a:r>
            <a:r>
              <a:rPr lang="cs-CZ" sz="2400" dirty="0" err="1" smtClean="0"/>
              <a:t>hud</a:t>
            </a:r>
            <a:r>
              <a:rPr lang="cs-CZ" sz="2400" dirty="0" smtClean="0"/>
              <a:t>. památek a výtvarné kultury.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14821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420888"/>
            <a:ext cx="39645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Není-li uvedeno jinak, vlastní zdroje.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0889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165</TotalTime>
  <Words>409</Words>
  <Application>Microsoft Office PowerPoint</Application>
  <PresentationFormat>Předvádění na obrazovce (4:3)</PresentationFormat>
  <Paragraphs>108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Tvrdý obal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Česká hudební renesance</vt:lpstr>
      <vt:lpstr>Co se dnes dozvíme?</vt:lpstr>
      <vt:lpstr>Co se dnes dozvíme?</vt:lpstr>
      <vt:lpstr>Co se dnes dozvíme?</vt:lpstr>
      <vt:lpstr>Co se dnes dozvíme?</vt:lpstr>
      <vt:lpstr>Co se dnes dozvíme?</vt:lpstr>
      <vt:lpstr>Renesance obecně</vt:lpstr>
      <vt:lpstr>Renesance obecně</vt:lpstr>
      <vt:lpstr>Renesance obecně</vt:lpstr>
      <vt:lpstr>Renesance obecně</vt:lpstr>
      <vt:lpstr>Renesance obecně</vt:lpstr>
      <vt:lpstr>Renesance v Čechách</vt:lpstr>
      <vt:lpstr>Renesance v Čechách</vt:lpstr>
      <vt:lpstr>Renesance v Čechách</vt:lpstr>
      <vt:lpstr>Literácká bratrstva</vt:lpstr>
      <vt:lpstr>Literácká bratrstva</vt:lpstr>
      <vt:lpstr>Literácká bratrstva</vt:lpstr>
      <vt:lpstr>Kancionály</vt:lpstr>
      <vt:lpstr>Kancionály</vt:lpstr>
      <vt:lpstr>Kancionály</vt:lpstr>
      <vt:lpstr>Kancionály</vt:lpstr>
      <vt:lpstr>Kancionály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</dc:creator>
  <cp:lastModifiedBy>Monika Kloučková</cp:lastModifiedBy>
  <cp:revision>25</cp:revision>
  <dcterms:created xsi:type="dcterms:W3CDTF">2012-11-04T17:08:50Z</dcterms:created>
  <dcterms:modified xsi:type="dcterms:W3CDTF">2013-10-28T12:00:32Z</dcterms:modified>
</cp:coreProperties>
</file>