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56" r:id="rId4"/>
    <p:sldId id="272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  <p:sldId id="268" r:id="rId17"/>
    <p:sldId id="269" r:id="rId18"/>
    <p:sldId id="270" r:id="rId19"/>
    <p:sldId id="271" r:id="rId20"/>
    <p:sldId id="273" r:id="rId21"/>
    <p:sldId id="274" r:id="rId22"/>
    <p:sldId id="275" r:id="rId23"/>
    <p:sldId id="276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20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41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97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80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81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8616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78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576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951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6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4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iYzysQKqGI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n1ZjQykanM" TargetMode="External"/><Relationship Id="rId2" Type="http://schemas.openxmlformats.org/officeDocument/2006/relationships/hyperlink" Target="http://www.youtube.com/watch?v=SiYzysQKqGI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n1ZjQykanM" TargetMode="External"/><Relationship Id="rId2" Type="http://schemas.openxmlformats.org/officeDocument/2006/relationships/hyperlink" Target="http://www.youtube.com/watch?v=SiYzysQKqGI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y3X2sg06CRQ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VY_32_INOVACE_02_27_Česká renesance II.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výchova/Česká hudební renesance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polyfonie. Žáci se seznámí s jednotlivými představiteli české hudební renesance a instrumentální hudbou tohoto období. Poslechnou si ukázky.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IX.A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7607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hudební 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Vysvětlíme si, jaká hudba vznikala.</a:t>
            </a:r>
          </a:p>
          <a:p>
            <a:endParaRPr lang="cs-CZ" dirty="0"/>
          </a:p>
          <a:p>
            <a:r>
              <a:rPr lang="cs-CZ" dirty="0" smtClean="0"/>
              <a:t>Zařadíme hlavní představitele.</a:t>
            </a:r>
          </a:p>
          <a:p>
            <a:endParaRPr lang="cs-CZ" dirty="0" smtClean="0"/>
          </a:p>
          <a:p>
            <a:r>
              <a:rPr lang="cs-CZ" dirty="0" smtClean="0"/>
              <a:t>Poslechneme hlavní ukázky.</a:t>
            </a:r>
          </a:p>
          <a:p>
            <a:endParaRPr lang="cs-CZ" dirty="0"/>
          </a:p>
          <a:p>
            <a:r>
              <a:rPr lang="cs-CZ" dirty="0" smtClean="0"/>
              <a:t>Charakterizujeme instrumentální hudbu u nás.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27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87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2492896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vícehlasá hudba typická pro renesanční hudbu.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66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2492896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vícehlasá hudba typická pro renesanční hudbu.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3666728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Každý hlas má jinou melodii, ale stejně důležitou.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66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2492896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vícehlasá hudba typická pro renesanční hudbu.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3666728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Každý hlas má jinou melodii, ale stejně důležitou.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4941168"/>
            <a:ext cx="7992888" cy="914400"/>
          </a:xfrm>
          <a:prstGeom prst="round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Žádný hlas nemá pouze doprovodnou funkci.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66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64904"/>
            <a:ext cx="682751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Kryštof Harant z Polžic a Bezdružic</a:t>
            </a:r>
          </a:p>
          <a:p>
            <a:pPr algn="ctr"/>
            <a:r>
              <a:rPr lang="cs-CZ" dirty="0" smtClean="0"/>
              <a:t>1564-1621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64904"/>
            <a:ext cx="682751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Kryštof Harant z Polžic a Bezdružic</a:t>
            </a:r>
          </a:p>
          <a:p>
            <a:pPr algn="ctr"/>
            <a:r>
              <a:rPr lang="cs-CZ" dirty="0" smtClean="0"/>
              <a:t>1564-1621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539552" y="3717032"/>
            <a:ext cx="396044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Český šlechtic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64904"/>
            <a:ext cx="682751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Kryštof Harant z Polžic a Bezdružic</a:t>
            </a:r>
          </a:p>
          <a:p>
            <a:pPr algn="ctr"/>
            <a:r>
              <a:rPr lang="cs-CZ" dirty="0" smtClean="0"/>
              <a:t>1564-1621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539552" y="3717032"/>
            <a:ext cx="396044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Český šlechtic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539552" y="4544544"/>
            <a:ext cx="396044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Mistr české polyfonie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564904"/>
            <a:ext cx="682751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Kryštof Harant z Polžic a Bezdružic</a:t>
            </a:r>
          </a:p>
          <a:p>
            <a:pPr algn="ctr"/>
            <a:r>
              <a:rPr lang="cs-CZ" dirty="0" smtClean="0"/>
              <a:t>1564-1621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539552" y="3717032"/>
            <a:ext cx="396044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Český šlechtic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539552" y="4544544"/>
            <a:ext cx="396044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Mistr české polyfonie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539552" y="5336632"/>
            <a:ext cx="8424936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Popraven na Staroměstském náměstí s dalšími českými pány.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8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36912"/>
            <a:ext cx="517321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Jan </a:t>
            </a:r>
            <a:r>
              <a:rPr lang="cs-CZ" sz="3200" b="1" dirty="0" err="1" smtClean="0"/>
              <a:t>Campanus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Vodňanský</a:t>
            </a:r>
            <a:endParaRPr lang="cs-CZ" sz="3200" b="1" dirty="0" smtClean="0"/>
          </a:p>
          <a:p>
            <a:pPr algn="ctr"/>
            <a:r>
              <a:rPr lang="cs-CZ" dirty="0" smtClean="0"/>
              <a:t>1572-1622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56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36912"/>
            <a:ext cx="517321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Jan </a:t>
            </a:r>
            <a:r>
              <a:rPr lang="cs-CZ" sz="3200" b="1" dirty="0" err="1" smtClean="0"/>
              <a:t>Campanus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Vodňanský</a:t>
            </a:r>
            <a:endParaRPr lang="cs-CZ" sz="3200" b="1" dirty="0" smtClean="0"/>
          </a:p>
          <a:p>
            <a:pPr algn="ctr"/>
            <a:r>
              <a:rPr lang="cs-CZ" dirty="0" smtClean="0"/>
              <a:t>1572-1622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4149080"/>
            <a:ext cx="561662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Komponuje na přelomu renesance a baroka.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56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polyfonie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36912"/>
            <a:ext cx="517321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Jan </a:t>
            </a:r>
            <a:r>
              <a:rPr lang="cs-CZ" sz="3200" b="1" dirty="0" err="1" smtClean="0"/>
              <a:t>Campanus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Vodňanský</a:t>
            </a:r>
            <a:endParaRPr lang="cs-CZ" sz="3200" b="1" dirty="0" smtClean="0"/>
          </a:p>
          <a:p>
            <a:pPr algn="ctr"/>
            <a:r>
              <a:rPr lang="cs-CZ" dirty="0" smtClean="0"/>
              <a:t>1572-1622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4149080"/>
            <a:ext cx="561662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Komponuje na přelomu renesance a baroka.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611560" y="5229200"/>
            <a:ext cx="8280920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Složil známou skladbu </a:t>
            </a:r>
            <a:r>
              <a:rPr lang="cs-CZ" i="1" dirty="0" err="1" smtClean="0"/>
              <a:t>Rorando</a:t>
            </a:r>
            <a:r>
              <a:rPr lang="cs-CZ" i="1" dirty="0" smtClean="0"/>
              <a:t> </a:t>
            </a:r>
            <a:r>
              <a:rPr lang="cs-CZ" i="1" dirty="0" err="1" smtClean="0"/>
              <a:t>coeli</a:t>
            </a:r>
            <a:r>
              <a:rPr lang="cs-CZ" i="1" dirty="0" smtClean="0"/>
              <a:t> </a:t>
            </a:r>
            <a:r>
              <a:rPr lang="cs-CZ" dirty="0" smtClean="0"/>
              <a:t>pro dva sbory.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56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68194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Husitský chorál </a:t>
            </a:r>
            <a:r>
              <a:rPr lang="cs-CZ" dirty="0" err="1" smtClean="0"/>
              <a:t>Ktož</a:t>
            </a:r>
            <a:r>
              <a:rPr lang="cs-CZ" dirty="0" smtClean="0"/>
              <a:t> </a:t>
            </a:r>
            <a:r>
              <a:rPr lang="cs-CZ" dirty="0" err="1" smtClean="0"/>
              <a:t>sú</a:t>
            </a:r>
            <a:r>
              <a:rPr lang="cs-CZ" dirty="0" smtClean="0"/>
              <a:t> boží bojovníci (hymna husitských vojsk)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SiYzysQKqGI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7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68194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Husitský chorál </a:t>
            </a:r>
            <a:r>
              <a:rPr lang="cs-CZ" dirty="0" err="1" smtClean="0"/>
              <a:t>Ktož</a:t>
            </a:r>
            <a:r>
              <a:rPr lang="cs-CZ" dirty="0" smtClean="0"/>
              <a:t> </a:t>
            </a:r>
            <a:r>
              <a:rPr lang="cs-CZ" dirty="0" err="1" smtClean="0"/>
              <a:t>sú</a:t>
            </a:r>
            <a:r>
              <a:rPr lang="cs-CZ" dirty="0" smtClean="0"/>
              <a:t> boží bojovníci (hymna husitských vojsk)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SiYzysQKqGI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Kryštof Harant z Polžic a Bezdružic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?v=Vn1ZjQykanM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7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68194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Husitský chorál </a:t>
            </a:r>
            <a:r>
              <a:rPr lang="cs-CZ" dirty="0" err="1" smtClean="0"/>
              <a:t>Ktož</a:t>
            </a:r>
            <a:r>
              <a:rPr lang="cs-CZ" dirty="0" smtClean="0"/>
              <a:t> </a:t>
            </a:r>
            <a:r>
              <a:rPr lang="cs-CZ" dirty="0" err="1" smtClean="0"/>
              <a:t>sú</a:t>
            </a:r>
            <a:r>
              <a:rPr lang="cs-CZ" dirty="0" smtClean="0"/>
              <a:t> boží bojovníci (hymna husitských vojsk)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SiYzysQKqGI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Kryštof Harant z </a:t>
            </a:r>
            <a:r>
              <a:rPr lang="cs-CZ" dirty="0" err="1" smtClean="0"/>
              <a:t>Polžic</a:t>
            </a:r>
            <a:r>
              <a:rPr lang="cs-CZ" dirty="0" smtClean="0"/>
              <a:t> </a:t>
            </a:r>
            <a:r>
              <a:rPr lang="cs-CZ" smtClean="0"/>
              <a:t>a Bezdružic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?v=Vn1ZjQykanM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Jan </a:t>
            </a:r>
            <a:r>
              <a:rPr lang="cs-CZ" dirty="0" err="1" smtClean="0"/>
              <a:t>Campanus</a:t>
            </a:r>
            <a:r>
              <a:rPr lang="cs-CZ" dirty="0" smtClean="0"/>
              <a:t> </a:t>
            </a:r>
            <a:r>
              <a:rPr lang="cs-CZ" dirty="0" err="1" smtClean="0"/>
              <a:t>Vodňanský</a:t>
            </a:r>
            <a:r>
              <a:rPr lang="cs-CZ" dirty="0" smtClean="0"/>
              <a:t> – </a:t>
            </a:r>
            <a:r>
              <a:rPr lang="cs-CZ" dirty="0" err="1" smtClean="0"/>
              <a:t>Rorando</a:t>
            </a:r>
            <a:r>
              <a:rPr lang="cs-CZ" dirty="0" smtClean="0"/>
              <a:t> </a:t>
            </a:r>
            <a:r>
              <a:rPr lang="cs-CZ" dirty="0" err="1" smtClean="0"/>
              <a:t>coeli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?v=y3X2sg06CRQ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7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3068960"/>
            <a:ext cx="7745505" cy="3057202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56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3068960"/>
            <a:ext cx="7745505" cy="3057202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ostupně se rozvíjí i v Čechách.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56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3068960"/>
            <a:ext cx="7745505" cy="3057202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ostupně se rozvíjí i v Čechách.</a:t>
            </a:r>
          </a:p>
          <a:p>
            <a:endParaRPr lang="cs-CZ" dirty="0" smtClean="0"/>
          </a:p>
          <a:p>
            <a:r>
              <a:rPr lang="cs-CZ" dirty="0" smtClean="0"/>
              <a:t>Celá kapela působí na královském dvoře Rudolfa II.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56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3068960"/>
            <a:ext cx="7745505" cy="3057202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ostupně se rozvíjí i v Čechách.</a:t>
            </a:r>
          </a:p>
          <a:p>
            <a:endParaRPr lang="cs-CZ" dirty="0" smtClean="0"/>
          </a:p>
          <a:p>
            <a:r>
              <a:rPr lang="cs-CZ" dirty="0" smtClean="0"/>
              <a:t>Celá kapela působí na královském dvoře Rudolfa II.</a:t>
            </a:r>
          </a:p>
          <a:p>
            <a:endParaRPr lang="cs-CZ" dirty="0" smtClean="0"/>
          </a:p>
          <a:p>
            <a:r>
              <a:rPr lang="cs-CZ" dirty="0" smtClean="0"/>
              <a:t>Pro období renesance je typická spíše vokální hudba.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56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92896"/>
            <a:ext cx="3972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20.11.2012.</a:t>
            </a:r>
          </a:p>
          <a:p>
            <a:r>
              <a:rPr lang="cs-CZ" dirty="0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37058843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19</TotalTime>
  <Words>388</Words>
  <Application>Microsoft Office PowerPoint</Application>
  <PresentationFormat>Předvádění na obrazovce (4:3)</PresentationFormat>
  <Paragraphs>128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Tvrdý obal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Česká hudební renesance</vt:lpstr>
      <vt:lpstr>Co se dnes dozvíme?</vt:lpstr>
      <vt:lpstr>Polyfonie</vt:lpstr>
      <vt:lpstr>Polyfonie</vt:lpstr>
      <vt:lpstr>Polyfonie</vt:lpstr>
      <vt:lpstr>Polyfonie</vt:lpstr>
      <vt:lpstr>Česká polyfonie</vt:lpstr>
      <vt:lpstr>Česká polyfonie</vt:lpstr>
      <vt:lpstr>Česká polyfonie</vt:lpstr>
      <vt:lpstr>Česká polyfonie</vt:lpstr>
      <vt:lpstr>Česká polyfonie</vt:lpstr>
      <vt:lpstr>Česká polyfonie</vt:lpstr>
      <vt:lpstr>Česká polyfonie</vt:lpstr>
      <vt:lpstr>Česká polyfonie</vt:lpstr>
      <vt:lpstr>Poslech</vt:lpstr>
      <vt:lpstr>Poslech</vt:lpstr>
      <vt:lpstr>Poslech</vt:lpstr>
      <vt:lpstr>Instrumentální hudba</vt:lpstr>
      <vt:lpstr>Instrumentální hudba</vt:lpstr>
      <vt:lpstr>Instrumentální hudba</vt:lpstr>
      <vt:lpstr>Instrumentální hudba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17</cp:revision>
  <dcterms:created xsi:type="dcterms:W3CDTF">2012-11-04T17:08:50Z</dcterms:created>
  <dcterms:modified xsi:type="dcterms:W3CDTF">2013-10-28T12:01:40Z</dcterms:modified>
</cp:coreProperties>
</file>