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  <p:sldMasterId id="2147483696" r:id="rId2"/>
  </p:sldMasterIdLst>
  <p:sldIdLst>
    <p:sldId id="274" r:id="rId3"/>
    <p:sldId id="256" r:id="rId4"/>
    <p:sldId id="257" r:id="rId5"/>
    <p:sldId id="275" r:id="rId6"/>
    <p:sldId id="276" r:id="rId7"/>
    <p:sldId id="277" r:id="rId8"/>
    <p:sldId id="278" r:id="rId9"/>
    <p:sldId id="258" r:id="rId10"/>
    <p:sldId id="281" r:id="rId11"/>
    <p:sldId id="282" r:id="rId12"/>
    <p:sldId id="283" r:id="rId13"/>
    <p:sldId id="259" r:id="rId14"/>
    <p:sldId id="260" r:id="rId15"/>
    <p:sldId id="284" r:id="rId16"/>
    <p:sldId id="285" r:id="rId17"/>
    <p:sldId id="286" r:id="rId18"/>
    <p:sldId id="287" r:id="rId19"/>
    <p:sldId id="288" r:id="rId20"/>
    <p:sldId id="289" r:id="rId21"/>
    <p:sldId id="290" r:id="rId22"/>
    <p:sldId id="291" r:id="rId23"/>
    <p:sldId id="261" r:id="rId24"/>
    <p:sldId id="292" r:id="rId25"/>
    <p:sldId id="293" r:id="rId26"/>
    <p:sldId id="294" r:id="rId27"/>
    <p:sldId id="295" r:id="rId28"/>
    <p:sldId id="296" r:id="rId2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26" Type="http://schemas.openxmlformats.org/officeDocument/2006/relationships/slide" Target="slides/slide24.xml"/><Relationship Id="rId3" Type="http://schemas.openxmlformats.org/officeDocument/2006/relationships/slide" Target="slides/slide1.xml"/><Relationship Id="rId21" Type="http://schemas.openxmlformats.org/officeDocument/2006/relationships/slide" Target="slides/slide19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openxmlformats.org/officeDocument/2006/relationships/slide" Target="slides/slide23.xml"/><Relationship Id="rId33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slide" Target="slides/slide18.xml"/><Relationship Id="rId29" Type="http://schemas.openxmlformats.org/officeDocument/2006/relationships/slide" Target="slides/slide2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slide" Target="slides/slide22.xml"/><Relationship Id="rId32" Type="http://schemas.openxmlformats.org/officeDocument/2006/relationships/theme" Target="theme/theme1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slide" Target="slides/slide21.xml"/><Relationship Id="rId28" Type="http://schemas.openxmlformats.org/officeDocument/2006/relationships/slide" Target="slides/slide26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31" Type="http://schemas.openxmlformats.org/officeDocument/2006/relationships/viewProps" Target="view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slide" Target="slides/slide20.xml"/><Relationship Id="rId27" Type="http://schemas.openxmlformats.org/officeDocument/2006/relationships/slide" Target="slides/slide25.xml"/><Relationship Id="rId30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173DA47-3CF8-4B97-A2C8-B3D9DF729B6A}" type="doc">
      <dgm:prSet loTypeId="urn:microsoft.com/office/officeart/2005/8/layout/hList6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0CD3736-066C-4113-BF7B-73D8FA2E0C4C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18. století</a:t>
          </a:r>
          <a:endParaRPr lang="cs-CZ" dirty="0">
            <a:solidFill>
              <a:schemeClr val="tx1"/>
            </a:solidFill>
          </a:endParaRPr>
        </a:p>
      </dgm:t>
    </dgm:pt>
    <dgm:pt modelId="{4B909AD7-D64B-41EC-9C96-417F02A35513}" type="parTrans" cxnId="{CD9EE54B-66C6-400D-9BD0-555339049327}">
      <dgm:prSet/>
      <dgm:spPr/>
      <dgm:t>
        <a:bodyPr/>
        <a:lstStyle/>
        <a:p>
          <a:endParaRPr lang="cs-CZ"/>
        </a:p>
      </dgm:t>
    </dgm:pt>
    <dgm:pt modelId="{A41B8C03-9950-436D-BC28-31E7D2F71ACF}" type="sibTrans" cxnId="{CD9EE54B-66C6-400D-9BD0-555339049327}">
      <dgm:prSet/>
      <dgm:spPr/>
      <dgm:t>
        <a:bodyPr/>
        <a:lstStyle/>
        <a:p>
          <a:endParaRPr lang="cs-CZ"/>
        </a:p>
      </dgm:t>
    </dgm:pt>
    <dgm:pt modelId="{D4E6D7E4-B2CC-48E8-A5E6-A264952366DE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přechází na veřejné scény</a:t>
          </a:r>
          <a:endParaRPr lang="cs-CZ" dirty="0">
            <a:solidFill>
              <a:schemeClr val="tx1"/>
            </a:solidFill>
          </a:endParaRPr>
        </a:p>
      </dgm:t>
    </dgm:pt>
    <dgm:pt modelId="{37FF7D72-5C57-4641-8AD0-3C37F333E211}" type="parTrans" cxnId="{41ECE00B-FC6C-45EB-8D89-EA42BF067D6D}">
      <dgm:prSet/>
      <dgm:spPr/>
      <dgm:t>
        <a:bodyPr/>
        <a:lstStyle/>
        <a:p>
          <a:endParaRPr lang="cs-CZ"/>
        </a:p>
      </dgm:t>
    </dgm:pt>
    <dgm:pt modelId="{94D9DBF4-ACB4-445B-AF8C-6F6BCF1A51B9}" type="sibTrans" cxnId="{41ECE00B-FC6C-45EB-8D89-EA42BF067D6D}">
      <dgm:prSet/>
      <dgm:spPr/>
      <dgm:t>
        <a:bodyPr/>
        <a:lstStyle/>
        <a:p>
          <a:endParaRPr lang="cs-CZ"/>
        </a:p>
      </dgm:t>
    </dgm:pt>
    <dgm:pt modelId="{4ED28A56-C290-40EB-B429-2E0E458F0D7A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úroveň pozvedli profesionální tanečníci</a:t>
          </a:r>
          <a:endParaRPr lang="cs-CZ" dirty="0">
            <a:solidFill>
              <a:schemeClr val="tx1"/>
            </a:solidFill>
          </a:endParaRPr>
        </a:p>
      </dgm:t>
    </dgm:pt>
    <dgm:pt modelId="{890652D6-A4E0-4CF3-8829-FD95958E1E2C}" type="parTrans" cxnId="{8845C12D-8876-48C1-8037-7E4692407F8E}">
      <dgm:prSet/>
      <dgm:spPr/>
      <dgm:t>
        <a:bodyPr/>
        <a:lstStyle/>
        <a:p>
          <a:endParaRPr lang="cs-CZ"/>
        </a:p>
      </dgm:t>
    </dgm:pt>
    <dgm:pt modelId="{90B3A9D1-515C-49C0-A737-8458837C1E3F}" type="sibTrans" cxnId="{8845C12D-8876-48C1-8037-7E4692407F8E}">
      <dgm:prSet/>
      <dgm:spPr/>
      <dgm:t>
        <a:bodyPr/>
        <a:lstStyle/>
        <a:p>
          <a:endParaRPr lang="cs-CZ"/>
        </a:p>
      </dgm:t>
    </dgm:pt>
    <dgm:pt modelId="{E3D3966F-2824-443A-B0A6-A0C65213C25F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19. století</a:t>
          </a:r>
          <a:endParaRPr lang="cs-CZ" dirty="0">
            <a:solidFill>
              <a:schemeClr val="tx1"/>
            </a:solidFill>
          </a:endParaRPr>
        </a:p>
      </dgm:t>
    </dgm:pt>
    <dgm:pt modelId="{02C230B3-FB6E-4F6E-B5C5-CB9F40408A86}" type="parTrans" cxnId="{14D09F30-D8E8-4915-A3D1-275392BAE93C}">
      <dgm:prSet/>
      <dgm:spPr/>
      <dgm:t>
        <a:bodyPr/>
        <a:lstStyle/>
        <a:p>
          <a:endParaRPr lang="cs-CZ"/>
        </a:p>
      </dgm:t>
    </dgm:pt>
    <dgm:pt modelId="{ACCC9E07-E7E3-4266-BF20-797347DD7DBB}" type="sibTrans" cxnId="{14D09F30-D8E8-4915-A3D1-275392BAE93C}">
      <dgm:prSet/>
      <dgm:spPr/>
      <dgm:t>
        <a:bodyPr/>
        <a:lstStyle/>
        <a:p>
          <a:endParaRPr lang="cs-CZ"/>
        </a:p>
      </dgm:t>
    </dgm:pt>
    <dgm:pt modelId="{80B3521A-A79C-40DF-8F69-44C88ADF90E1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rozvoj tzv. národních baletů</a:t>
          </a:r>
          <a:endParaRPr lang="cs-CZ" dirty="0">
            <a:solidFill>
              <a:schemeClr val="tx1"/>
            </a:solidFill>
          </a:endParaRPr>
        </a:p>
      </dgm:t>
    </dgm:pt>
    <dgm:pt modelId="{BAD397BF-D0D3-4DBC-A9DD-E054D05BB5BA}" type="parTrans" cxnId="{26818E14-9C3C-4DB3-9780-47794479B787}">
      <dgm:prSet/>
      <dgm:spPr/>
      <dgm:t>
        <a:bodyPr/>
        <a:lstStyle/>
        <a:p>
          <a:endParaRPr lang="cs-CZ"/>
        </a:p>
      </dgm:t>
    </dgm:pt>
    <dgm:pt modelId="{241D9E8B-78E5-4A17-88A2-4221A1F1316A}" type="sibTrans" cxnId="{26818E14-9C3C-4DB3-9780-47794479B787}">
      <dgm:prSet/>
      <dgm:spPr/>
      <dgm:t>
        <a:bodyPr/>
        <a:lstStyle/>
        <a:p>
          <a:endParaRPr lang="cs-CZ"/>
        </a:p>
      </dgm:t>
    </dgm:pt>
    <dgm:pt modelId="{26ACBAD3-FC3A-423C-843F-437A17E0830F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nejvýznamnější ruská baletní škola</a:t>
          </a:r>
          <a:endParaRPr lang="cs-CZ" dirty="0">
            <a:solidFill>
              <a:schemeClr val="tx1"/>
            </a:solidFill>
          </a:endParaRPr>
        </a:p>
      </dgm:t>
    </dgm:pt>
    <dgm:pt modelId="{1F291024-0ED5-46F2-B9B5-FA9924464382}" type="parTrans" cxnId="{4CB1D167-F78B-44F7-BA05-F35895BE01C3}">
      <dgm:prSet/>
      <dgm:spPr/>
      <dgm:t>
        <a:bodyPr/>
        <a:lstStyle/>
        <a:p>
          <a:endParaRPr lang="cs-CZ"/>
        </a:p>
      </dgm:t>
    </dgm:pt>
    <dgm:pt modelId="{C240CA3D-25B5-40FD-920A-D299FAC1B8A0}" type="sibTrans" cxnId="{4CB1D167-F78B-44F7-BA05-F35895BE01C3}">
      <dgm:prSet/>
      <dgm:spPr/>
      <dgm:t>
        <a:bodyPr/>
        <a:lstStyle/>
        <a:p>
          <a:endParaRPr lang="cs-CZ"/>
        </a:p>
      </dgm:t>
    </dgm:pt>
    <dgm:pt modelId="{5CE18ACB-DAF4-4BD9-A038-C3DBF187E17B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zámecké tance</a:t>
          </a:r>
          <a:endParaRPr lang="cs-CZ" dirty="0">
            <a:solidFill>
              <a:schemeClr val="tx1"/>
            </a:solidFill>
          </a:endParaRPr>
        </a:p>
      </dgm:t>
    </dgm:pt>
    <dgm:pt modelId="{46F2C2D4-2C33-4DC3-8E50-A83BC2C0DF6D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název = opera-</a:t>
          </a:r>
          <a:r>
            <a:rPr lang="cs-CZ" dirty="0" err="1" smtClean="0">
              <a:solidFill>
                <a:schemeClr val="tx1"/>
              </a:solidFill>
            </a:rPr>
            <a:t>ballet</a:t>
          </a:r>
          <a:endParaRPr lang="cs-CZ" dirty="0">
            <a:solidFill>
              <a:schemeClr val="tx1"/>
            </a:solidFill>
          </a:endParaRPr>
        </a:p>
      </dgm:t>
    </dgm:pt>
    <dgm:pt modelId="{89E02000-9931-4CC4-AAAB-6B08D9D35EE1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byl obohacován zpívanou složkou</a:t>
          </a:r>
          <a:endParaRPr lang="cs-CZ" dirty="0">
            <a:solidFill>
              <a:schemeClr val="tx1"/>
            </a:solidFill>
          </a:endParaRPr>
        </a:p>
      </dgm:t>
    </dgm:pt>
    <dgm:pt modelId="{336F1C89-97B7-4D0A-BAE2-D3F363C3B3B8}">
      <dgm:prSet phldrT="[Text]">
        <dgm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dgm:style>
      </dgm:prSet>
      <dgm:spPr>
        <a:effectLst>
          <a:softEdge rad="127000"/>
        </a:effectLst>
      </dgm:spPr>
      <dgm:t>
        <a:bodyPr/>
        <a:lstStyle/>
        <a:p>
          <a:r>
            <a:rPr lang="cs-CZ" dirty="0" smtClean="0">
              <a:solidFill>
                <a:schemeClr val="tx1"/>
              </a:solidFill>
            </a:rPr>
            <a:t>17. století</a:t>
          </a:r>
        </a:p>
        <a:p>
          <a:r>
            <a:rPr lang="cs-CZ" dirty="0" smtClean="0">
              <a:solidFill>
                <a:schemeClr val="tx1"/>
              </a:solidFill>
            </a:rPr>
            <a:t>Francie</a:t>
          </a:r>
          <a:endParaRPr lang="cs-CZ" dirty="0">
            <a:solidFill>
              <a:schemeClr val="tx1"/>
            </a:solidFill>
          </a:endParaRPr>
        </a:p>
      </dgm:t>
    </dgm:pt>
    <dgm:pt modelId="{961E4677-77A0-4F21-BAE6-BF42BD7704BB}" type="sibTrans" cxnId="{1938EC96-D907-4BAC-874D-3984A1F95ABC}">
      <dgm:prSet/>
      <dgm:spPr/>
      <dgm:t>
        <a:bodyPr/>
        <a:lstStyle/>
        <a:p>
          <a:endParaRPr lang="cs-CZ"/>
        </a:p>
      </dgm:t>
    </dgm:pt>
    <dgm:pt modelId="{1C8E10C3-84BB-4B64-A5B7-202C4A5DF4E3}" type="parTrans" cxnId="{1938EC96-D907-4BAC-874D-3984A1F95ABC}">
      <dgm:prSet/>
      <dgm:spPr/>
      <dgm:t>
        <a:bodyPr/>
        <a:lstStyle/>
        <a:p>
          <a:endParaRPr lang="cs-CZ"/>
        </a:p>
      </dgm:t>
    </dgm:pt>
    <dgm:pt modelId="{AF58F87B-1239-45FE-872D-580F6EC83625}" type="sibTrans" cxnId="{EE829DCF-8FAF-4679-8356-D52536F6BBA1}">
      <dgm:prSet/>
      <dgm:spPr/>
      <dgm:t>
        <a:bodyPr/>
        <a:lstStyle/>
        <a:p>
          <a:endParaRPr lang="cs-CZ"/>
        </a:p>
      </dgm:t>
    </dgm:pt>
    <dgm:pt modelId="{12F99DDD-4A70-46DD-BBFD-3CE758C0B528}" type="parTrans" cxnId="{EE829DCF-8FAF-4679-8356-D52536F6BBA1}">
      <dgm:prSet/>
      <dgm:spPr/>
      <dgm:t>
        <a:bodyPr/>
        <a:lstStyle/>
        <a:p>
          <a:endParaRPr lang="cs-CZ"/>
        </a:p>
      </dgm:t>
    </dgm:pt>
    <dgm:pt modelId="{64F7F930-A80C-43CD-B6E9-D7A56CE501C5}" type="sibTrans" cxnId="{B2077D47-AA09-4459-AA12-498601C4B77E}">
      <dgm:prSet/>
      <dgm:spPr/>
      <dgm:t>
        <a:bodyPr/>
        <a:lstStyle/>
        <a:p>
          <a:endParaRPr lang="cs-CZ"/>
        </a:p>
      </dgm:t>
    </dgm:pt>
    <dgm:pt modelId="{0EB57738-EE26-4832-BC0F-CB74B6635252}" type="parTrans" cxnId="{B2077D47-AA09-4459-AA12-498601C4B77E}">
      <dgm:prSet/>
      <dgm:spPr/>
      <dgm:t>
        <a:bodyPr/>
        <a:lstStyle/>
        <a:p>
          <a:endParaRPr lang="cs-CZ"/>
        </a:p>
      </dgm:t>
    </dgm:pt>
    <dgm:pt modelId="{0CEAFEF8-78DB-4CE7-AE7B-13293A7B25AA}" type="sibTrans" cxnId="{AA84E7DA-F31A-4FC0-ABA5-9DBBCF7B796D}">
      <dgm:prSet/>
      <dgm:spPr/>
      <dgm:t>
        <a:bodyPr/>
        <a:lstStyle/>
        <a:p>
          <a:endParaRPr lang="cs-CZ"/>
        </a:p>
      </dgm:t>
    </dgm:pt>
    <dgm:pt modelId="{8A56CAF9-BE8E-4A28-8490-C7C43049E431}" type="parTrans" cxnId="{AA84E7DA-F31A-4FC0-ABA5-9DBBCF7B796D}">
      <dgm:prSet/>
      <dgm:spPr/>
      <dgm:t>
        <a:bodyPr/>
        <a:lstStyle/>
        <a:p>
          <a:endParaRPr lang="cs-CZ"/>
        </a:p>
      </dgm:t>
    </dgm:pt>
    <dgm:pt modelId="{2AFBD99F-466A-4A68-B3C2-A878575EB01F}" type="pres">
      <dgm:prSet presAssocID="{B173DA47-3CF8-4B97-A2C8-B3D9DF729B6A}" presName="Name0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CFA3958F-F373-47BF-B7D5-46AA00CE7B18}" type="pres">
      <dgm:prSet presAssocID="{336F1C89-97B7-4D0A-BAE2-D3F363C3B3B8}" presName="node" presStyleLbl="node1" presStyleIdx="0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2B66A15-D72B-4FA3-8786-6A738A4AC1D1}" type="pres">
      <dgm:prSet presAssocID="{961E4677-77A0-4F21-BAE6-BF42BD7704BB}" presName="sibTrans" presStyleCnt="0"/>
      <dgm:spPr/>
    </dgm:pt>
    <dgm:pt modelId="{61EAB67D-C3E8-40CB-9CEE-CF49C881CF2B}" type="pres">
      <dgm:prSet presAssocID="{20CD3736-066C-4113-BF7B-73D8FA2E0C4C}" presName="node" presStyleLbl="node1" presStyleIdx="1" presStyleCnt="3" custLinFactNeighborX="-28069" custLinFactNeighborY="3437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7321DD4D-F71D-4C17-876B-1C787C75178C}" type="pres">
      <dgm:prSet presAssocID="{A41B8C03-9950-436D-BC28-31E7D2F71ACF}" presName="sibTrans" presStyleCnt="0"/>
      <dgm:spPr/>
    </dgm:pt>
    <dgm:pt modelId="{DC5C0856-905E-4444-9CF6-936D0090CB72}" type="pres">
      <dgm:prSet presAssocID="{E3D3966F-2824-443A-B0A6-A0C65213C25F}" presName="node" presStyleLbl="node1" presStyleIdx="2" presStyleCnt="3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1014C0-4D9E-481D-8968-95B0341F05BA}" type="presOf" srcId="{26ACBAD3-FC3A-423C-843F-437A17E0830F}" destId="{DC5C0856-905E-4444-9CF6-936D0090CB72}" srcOrd="0" destOrd="2" presId="urn:microsoft.com/office/officeart/2005/8/layout/hList6"/>
    <dgm:cxn modelId="{4CB1D167-F78B-44F7-BA05-F35895BE01C3}" srcId="{E3D3966F-2824-443A-B0A6-A0C65213C25F}" destId="{26ACBAD3-FC3A-423C-843F-437A17E0830F}" srcOrd="1" destOrd="0" parTransId="{1F291024-0ED5-46F2-B9B5-FA9924464382}" sibTransId="{C240CA3D-25B5-40FD-920A-D299FAC1B8A0}"/>
    <dgm:cxn modelId="{E5E118FB-6151-41DB-905C-073AF24CDE92}" type="presOf" srcId="{4ED28A56-C290-40EB-B429-2E0E458F0D7A}" destId="{61EAB67D-C3E8-40CB-9CEE-CF49C881CF2B}" srcOrd="0" destOrd="2" presId="urn:microsoft.com/office/officeart/2005/8/layout/hList6"/>
    <dgm:cxn modelId="{F2821350-FAB9-4031-A3DD-2004DC809582}" type="presOf" srcId="{B173DA47-3CF8-4B97-A2C8-B3D9DF729B6A}" destId="{2AFBD99F-466A-4A68-B3C2-A878575EB01F}" srcOrd="0" destOrd="0" presId="urn:microsoft.com/office/officeart/2005/8/layout/hList6"/>
    <dgm:cxn modelId="{1938EC96-D907-4BAC-874D-3984A1F95ABC}" srcId="{B173DA47-3CF8-4B97-A2C8-B3D9DF729B6A}" destId="{336F1C89-97B7-4D0A-BAE2-D3F363C3B3B8}" srcOrd="0" destOrd="0" parTransId="{1C8E10C3-84BB-4B64-A5B7-202C4A5DF4E3}" sibTransId="{961E4677-77A0-4F21-BAE6-BF42BD7704BB}"/>
    <dgm:cxn modelId="{AF8D8DAF-8795-4E3F-9AE3-DB90CD2937BB}" type="presOf" srcId="{46F2C2D4-2C33-4DC3-8E50-A83BC2C0DF6D}" destId="{CFA3958F-F373-47BF-B7D5-46AA00CE7B18}" srcOrd="0" destOrd="2" presId="urn:microsoft.com/office/officeart/2005/8/layout/hList6"/>
    <dgm:cxn modelId="{14ACD7FD-6559-4833-8AAD-3AC493AF5E19}" type="presOf" srcId="{20CD3736-066C-4113-BF7B-73D8FA2E0C4C}" destId="{61EAB67D-C3E8-40CB-9CEE-CF49C881CF2B}" srcOrd="0" destOrd="0" presId="urn:microsoft.com/office/officeart/2005/8/layout/hList6"/>
    <dgm:cxn modelId="{8845C12D-8876-48C1-8037-7E4692407F8E}" srcId="{20CD3736-066C-4113-BF7B-73D8FA2E0C4C}" destId="{4ED28A56-C290-40EB-B429-2E0E458F0D7A}" srcOrd="1" destOrd="0" parTransId="{890652D6-A4E0-4CF3-8829-FD95958E1E2C}" sibTransId="{90B3A9D1-515C-49C0-A737-8458837C1E3F}"/>
    <dgm:cxn modelId="{EE829DCF-8FAF-4679-8356-D52536F6BBA1}" srcId="{336F1C89-97B7-4D0A-BAE2-D3F363C3B3B8}" destId="{5CE18ACB-DAF4-4BD9-A038-C3DBF187E17B}" srcOrd="2" destOrd="0" parTransId="{12F99DDD-4A70-46DD-BBFD-3CE758C0B528}" sibTransId="{AF58F87B-1239-45FE-872D-580F6EC83625}"/>
    <dgm:cxn modelId="{14D09F30-D8E8-4915-A3D1-275392BAE93C}" srcId="{B173DA47-3CF8-4B97-A2C8-B3D9DF729B6A}" destId="{E3D3966F-2824-443A-B0A6-A0C65213C25F}" srcOrd="2" destOrd="0" parTransId="{02C230B3-FB6E-4F6E-B5C5-CB9F40408A86}" sibTransId="{ACCC9E07-E7E3-4266-BF20-797347DD7DBB}"/>
    <dgm:cxn modelId="{B2077D47-AA09-4459-AA12-498601C4B77E}" srcId="{336F1C89-97B7-4D0A-BAE2-D3F363C3B3B8}" destId="{46F2C2D4-2C33-4DC3-8E50-A83BC2C0DF6D}" srcOrd="1" destOrd="0" parTransId="{0EB57738-EE26-4832-BC0F-CB74B6635252}" sibTransId="{64F7F930-A80C-43CD-B6E9-D7A56CE501C5}"/>
    <dgm:cxn modelId="{4C8B205A-8A57-43AF-9734-4725B06D4294}" type="presOf" srcId="{E3D3966F-2824-443A-B0A6-A0C65213C25F}" destId="{DC5C0856-905E-4444-9CF6-936D0090CB72}" srcOrd="0" destOrd="0" presId="urn:microsoft.com/office/officeart/2005/8/layout/hList6"/>
    <dgm:cxn modelId="{BCCEAF3D-87B2-42FB-8B20-3BA217A3637B}" type="presOf" srcId="{89E02000-9931-4CC4-AAAB-6B08D9D35EE1}" destId="{CFA3958F-F373-47BF-B7D5-46AA00CE7B18}" srcOrd="0" destOrd="1" presId="urn:microsoft.com/office/officeart/2005/8/layout/hList6"/>
    <dgm:cxn modelId="{4FE30BC6-5760-4217-8DE8-B262F8D8F443}" type="presOf" srcId="{5CE18ACB-DAF4-4BD9-A038-C3DBF187E17B}" destId="{CFA3958F-F373-47BF-B7D5-46AA00CE7B18}" srcOrd="0" destOrd="3" presId="urn:microsoft.com/office/officeart/2005/8/layout/hList6"/>
    <dgm:cxn modelId="{FA896351-FC06-4816-9792-6ABAA5DCC436}" type="presOf" srcId="{336F1C89-97B7-4D0A-BAE2-D3F363C3B3B8}" destId="{CFA3958F-F373-47BF-B7D5-46AA00CE7B18}" srcOrd="0" destOrd="0" presId="urn:microsoft.com/office/officeart/2005/8/layout/hList6"/>
    <dgm:cxn modelId="{816F2F40-ADD5-4E82-9001-544D3798F76C}" type="presOf" srcId="{D4E6D7E4-B2CC-48E8-A5E6-A264952366DE}" destId="{61EAB67D-C3E8-40CB-9CEE-CF49C881CF2B}" srcOrd="0" destOrd="1" presId="urn:microsoft.com/office/officeart/2005/8/layout/hList6"/>
    <dgm:cxn modelId="{CD9EE54B-66C6-400D-9BD0-555339049327}" srcId="{B173DA47-3CF8-4B97-A2C8-B3D9DF729B6A}" destId="{20CD3736-066C-4113-BF7B-73D8FA2E0C4C}" srcOrd="1" destOrd="0" parTransId="{4B909AD7-D64B-41EC-9C96-417F02A35513}" sibTransId="{A41B8C03-9950-436D-BC28-31E7D2F71ACF}"/>
    <dgm:cxn modelId="{41ECE00B-FC6C-45EB-8D89-EA42BF067D6D}" srcId="{20CD3736-066C-4113-BF7B-73D8FA2E0C4C}" destId="{D4E6D7E4-B2CC-48E8-A5E6-A264952366DE}" srcOrd="0" destOrd="0" parTransId="{37FF7D72-5C57-4641-8AD0-3C37F333E211}" sibTransId="{94D9DBF4-ACB4-445B-AF8C-6F6BCF1A51B9}"/>
    <dgm:cxn modelId="{1DBEB5A6-C00D-480E-9649-D581337EC4A2}" type="presOf" srcId="{80B3521A-A79C-40DF-8F69-44C88ADF90E1}" destId="{DC5C0856-905E-4444-9CF6-936D0090CB72}" srcOrd="0" destOrd="1" presId="urn:microsoft.com/office/officeart/2005/8/layout/hList6"/>
    <dgm:cxn modelId="{26818E14-9C3C-4DB3-9780-47794479B787}" srcId="{E3D3966F-2824-443A-B0A6-A0C65213C25F}" destId="{80B3521A-A79C-40DF-8F69-44C88ADF90E1}" srcOrd="0" destOrd="0" parTransId="{BAD397BF-D0D3-4DBC-A9DD-E054D05BB5BA}" sibTransId="{241D9E8B-78E5-4A17-88A2-4221A1F1316A}"/>
    <dgm:cxn modelId="{AA84E7DA-F31A-4FC0-ABA5-9DBBCF7B796D}" srcId="{336F1C89-97B7-4D0A-BAE2-D3F363C3B3B8}" destId="{89E02000-9931-4CC4-AAAB-6B08D9D35EE1}" srcOrd="0" destOrd="0" parTransId="{8A56CAF9-BE8E-4A28-8490-C7C43049E431}" sibTransId="{0CEAFEF8-78DB-4CE7-AE7B-13293A7B25AA}"/>
    <dgm:cxn modelId="{19E420C5-DF06-4A5C-B8D1-363B651AC4F8}" type="presParOf" srcId="{2AFBD99F-466A-4A68-B3C2-A878575EB01F}" destId="{CFA3958F-F373-47BF-B7D5-46AA00CE7B18}" srcOrd="0" destOrd="0" presId="urn:microsoft.com/office/officeart/2005/8/layout/hList6"/>
    <dgm:cxn modelId="{DBE4F773-067A-43CB-AE3F-0DA0A15C8359}" type="presParOf" srcId="{2AFBD99F-466A-4A68-B3C2-A878575EB01F}" destId="{52B66A15-D72B-4FA3-8786-6A738A4AC1D1}" srcOrd="1" destOrd="0" presId="urn:microsoft.com/office/officeart/2005/8/layout/hList6"/>
    <dgm:cxn modelId="{0724FF8F-8E3A-48F2-B5F1-66F6DDD00819}" type="presParOf" srcId="{2AFBD99F-466A-4A68-B3C2-A878575EB01F}" destId="{61EAB67D-C3E8-40CB-9CEE-CF49C881CF2B}" srcOrd="2" destOrd="0" presId="urn:microsoft.com/office/officeart/2005/8/layout/hList6"/>
    <dgm:cxn modelId="{17D68C20-69FA-4B26-A3F3-BE795091B6F9}" type="presParOf" srcId="{2AFBD99F-466A-4A68-B3C2-A878575EB01F}" destId="{7321DD4D-F71D-4C17-876B-1C787C75178C}" srcOrd="3" destOrd="0" presId="urn:microsoft.com/office/officeart/2005/8/layout/hList6"/>
    <dgm:cxn modelId="{872A9640-C029-4CD5-B374-6D2B5D51D311}" type="presParOf" srcId="{2AFBD99F-466A-4A68-B3C2-A878575EB01F}" destId="{DC5C0856-905E-4444-9CF6-936D0090CB72}" srcOrd="4" destOrd="0" presId="urn:microsoft.com/office/officeart/2005/8/layout/hList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FA3958F-F373-47BF-B7D5-46AA00CE7B18}">
      <dsp:nvSpPr>
        <dsp:cNvPr id="0" name=""/>
        <dsp:cNvSpPr/>
      </dsp:nvSpPr>
      <dsp:spPr>
        <a:xfrm rot="16200000">
          <a:off x="-1053099" y="1054171"/>
          <a:ext cx="4896544" cy="2788200"/>
        </a:xfrm>
        <a:prstGeom prst="flowChartManualOperation">
          <a:avLst/>
        </a:prstGeom>
        <a:gradFill rotWithShape="1">
          <a:gsLst>
            <a:gs pos="0">
              <a:schemeClr val="accent1">
                <a:tint val="98000"/>
                <a:shade val="25000"/>
                <a:satMod val="250000"/>
              </a:schemeClr>
            </a:gs>
            <a:gs pos="68000">
              <a:schemeClr val="accent1">
                <a:tint val="86000"/>
                <a:satMod val="115000"/>
              </a:schemeClr>
            </a:gs>
            <a:gs pos="100000">
              <a:schemeClr val="accent1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shade val="50000"/>
              <a:satMod val="103000"/>
            </a:schemeClr>
          </a:solidFill>
          <a:prstDash val="solid"/>
        </a:ln>
        <a:effectLst>
          <a:softEdge rad="127000"/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84150" tIns="0" rIns="185787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17. století</a:t>
          </a:r>
        </a:p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Francie</a:t>
          </a:r>
          <a:endParaRPr lang="cs-CZ" sz="29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byl obohacován zpívanou složkou</a:t>
          </a:r>
          <a:endParaRPr lang="cs-CZ" sz="23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název = opera-</a:t>
          </a:r>
          <a:r>
            <a:rPr lang="cs-CZ" sz="2300" kern="1200" dirty="0" err="1" smtClean="0">
              <a:solidFill>
                <a:schemeClr val="tx1"/>
              </a:solidFill>
            </a:rPr>
            <a:t>ballet</a:t>
          </a:r>
          <a:endParaRPr lang="cs-CZ" sz="23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zámecké tance</a:t>
          </a:r>
          <a:endParaRPr lang="cs-CZ" sz="2300" kern="1200" dirty="0">
            <a:solidFill>
              <a:schemeClr val="tx1"/>
            </a:solidFill>
          </a:endParaRPr>
        </a:p>
      </dsp:txBody>
      <dsp:txXfrm rot="5400000">
        <a:off x="1073" y="979308"/>
        <a:ext cx="2788200" cy="2937926"/>
      </dsp:txXfrm>
    </dsp:sp>
    <dsp:sp modelId="{61EAB67D-C3E8-40CB-9CEE-CF49C881CF2B}">
      <dsp:nvSpPr>
        <dsp:cNvPr id="0" name=""/>
        <dsp:cNvSpPr/>
      </dsp:nvSpPr>
      <dsp:spPr>
        <a:xfrm rot="16200000">
          <a:off x="1885519" y="1054171"/>
          <a:ext cx="4896544" cy="2788200"/>
        </a:xfrm>
        <a:prstGeom prst="flowChartManualOperation">
          <a:avLst/>
        </a:prstGeom>
        <a:gradFill rotWithShape="1">
          <a:gsLst>
            <a:gs pos="0">
              <a:schemeClr val="accent1">
                <a:tint val="98000"/>
                <a:shade val="25000"/>
                <a:satMod val="250000"/>
              </a:schemeClr>
            </a:gs>
            <a:gs pos="68000">
              <a:schemeClr val="accent1">
                <a:tint val="86000"/>
                <a:satMod val="115000"/>
              </a:schemeClr>
            </a:gs>
            <a:gs pos="100000">
              <a:schemeClr val="accent1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shade val="50000"/>
              <a:satMod val="103000"/>
            </a:schemeClr>
          </a:solidFill>
          <a:prstDash val="solid"/>
        </a:ln>
        <a:effectLst>
          <a:softEdge rad="127000"/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84150" tIns="0" rIns="185787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18. století</a:t>
          </a:r>
          <a:endParaRPr lang="cs-CZ" sz="29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přechází na veřejné scény</a:t>
          </a:r>
          <a:endParaRPr lang="cs-CZ" sz="23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úroveň pozvedli profesionální tanečníci</a:t>
          </a:r>
          <a:endParaRPr lang="cs-CZ" sz="2300" kern="1200" dirty="0">
            <a:solidFill>
              <a:schemeClr val="tx1"/>
            </a:solidFill>
          </a:endParaRPr>
        </a:p>
      </dsp:txBody>
      <dsp:txXfrm rot="5400000">
        <a:off x="2939691" y="979308"/>
        <a:ext cx="2788200" cy="2937926"/>
      </dsp:txXfrm>
    </dsp:sp>
    <dsp:sp modelId="{DC5C0856-905E-4444-9CF6-936D0090CB72}">
      <dsp:nvSpPr>
        <dsp:cNvPr id="0" name=""/>
        <dsp:cNvSpPr/>
      </dsp:nvSpPr>
      <dsp:spPr>
        <a:xfrm rot="16200000">
          <a:off x="4941531" y="1054171"/>
          <a:ext cx="4896544" cy="2788200"/>
        </a:xfrm>
        <a:prstGeom prst="flowChartManualOperation">
          <a:avLst/>
        </a:prstGeom>
        <a:gradFill rotWithShape="1">
          <a:gsLst>
            <a:gs pos="0">
              <a:schemeClr val="accent1">
                <a:tint val="98000"/>
                <a:shade val="25000"/>
                <a:satMod val="250000"/>
              </a:schemeClr>
            </a:gs>
            <a:gs pos="68000">
              <a:schemeClr val="accent1">
                <a:tint val="86000"/>
                <a:satMod val="115000"/>
              </a:schemeClr>
            </a:gs>
            <a:gs pos="100000">
              <a:schemeClr val="accent1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  <a:ln w="9525" cap="flat" cmpd="sng" algn="ctr">
          <a:solidFill>
            <a:schemeClr val="accent1">
              <a:shade val="50000"/>
              <a:satMod val="103000"/>
            </a:schemeClr>
          </a:solidFill>
          <a:prstDash val="solid"/>
        </a:ln>
        <a:effectLst>
          <a:softEdge rad="127000"/>
        </a:effectLst>
      </dsp:spPr>
      <dsp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dsp:style>
      <dsp:txBody>
        <a:bodyPr spcFirstLastPara="0" vert="horz" wrap="square" lIns="184150" tIns="0" rIns="185787" bIns="0" numCol="1" spcCol="1270" anchor="t" anchorCtr="0">
          <a:noAutofit/>
        </a:bodyPr>
        <a:lstStyle/>
        <a:p>
          <a:pPr lvl="0" algn="l" defTabSz="1289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900" kern="1200" dirty="0" smtClean="0">
              <a:solidFill>
                <a:schemeClr val="tx1"/>
              </a:solidFill>
            </a:rPr>
            <a:t>19. století</a:t>
          </a:r>
          <a:endParaRPr lang="cs-CZ" sz="29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rozvoj tzv. národních baletů</a:t>
          </a:r>
          <a:endParaRPr lang="cs-CZ" sz="2300" kern="1200" dirty="0">
            <a:solidFill>
              <a:schemeClr val="tx1"/>
            </a:solidFill>
          </a:endParaRPr>
        </a:p>
        <a:p>
          <a:pPr marL="228600" lvl="1" indent="-228600" algn="l" defTabSz="10223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•"/>
          </a:pPr>
          <a:r>
            <a:rPr lang="cs-CZ" sz="2300" kern="1200" dirty="0" smtClean="0">
              <a:solidFill>
                <a:schemeClr val="tx1"/>
              </a:solidFill>
            </a:rPr>
            <a:t>nejvýznamnější ruská baletní škola</a:t>
          </a:r>
          <a:endParaRPr lang="cs-CZ" sz="2300" kern="1200" dirty="0">
            <a:solidFill>
              <a:schemeClr val="tx1"/>
            </a:solidFill>
          </a:endParaRPr>
        </a:p>
      </dsp:txBody>
      <dsp:txXfrm rot="5400000">
        <a:off x="5995703" y="979308"/>
        <a:ext cx="2788200" cy="293792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List6">
  <dgm:title val=""/>
  <dgm:desc val=""/>
  <dgm:catLst>
    <dgm:cat type="list" pri="18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h" for="ch" ptType="node" refType="h"/>
      <dgm:constr type="w" for="ch" ptType="node" refType="w"/>
      <dgm:constr type="primFontSz" for="ch" ptType="node" op="equ"/>
      <dgm:constr type="w" for="ch" forName="sibTrans" refType="w" fact="0.075"/>
    </dgm:constrLst>
    <dgm:ruleLst/>
    <dgm:forEach name="nodesForEach" axis="ch" ptType="node">
      <dgm:layoutNode name="node">
        <dgm:varLst>
          <dgm:bulletEnabled val="1"/>
        </dgm:varLst>
        <dgm:alg type="tx"/>
        <dgm:choose name="Name4">
          <dgm:if name="Name5" func="var" arg="dir" op="equ" val="norm">
            <dgm:shape xmlns:r="http://schemas.openxmlformats.org/officeDocument/2006/relationships" rot="-90" type="flowChartManualOperation" r:blip="">
              <dgm:adjLst/>
            </dgm:shape>
          </dgm:if>
          <dgm:else name="Name6">
            <dgm:shape xmlns:r="http://schemas.openxmlformats.org/officeDocument/2006/relationships" rot="90" type="flowChartManualOperation" r:blip="">
              <dgm:adjLst/>
            </dgm:shape>
          </dgm:else>
        </dgm:choose>
        <dgm:presOf axis="desOrSelf" ptType="node"/>
        <dgm:constrLst>
          <dgm:constr type="primFontSz" val="65"/>
          <dgm:constr type="tMarg"/>
          <dgm:constr type="bMarg"/>
          <dgm:constr type="lMarg" refType="primFontSz" fact="0.5"/>
          <dgm:constr type="rMarg" refType="lMarg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32087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064165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0919727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58025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288153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88616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957879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6576941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67951033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4356700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0547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ACC67BC0-F1A9-443B-806F-06D81A6BE19D}" type="datetimeFigureOut">
              <a:rPr lang="cs-CZ" smtClean="0"/>
              <a:pPr/>
              <a:t>28. 10. 2013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fld id="{930328E7-3409-4AC5-8900-15ABA5FA358D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slideLayout" Target="../slideLayouts/slideLayout13.xml"/><Relationship Id="rId1" Type="http://schemas.openxmlformats.org/officeDocument/2006/relationships/themeOverride" Target="../theme/themeOverr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6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3"/>
          <p:cNvSpPr>
            <a:spLocks noGrp="1"/>
          </p:cNvSpPr>
          <p:nvPr>
            <p:ph type="title"/>
          </p:nvPr>
        </p:nvSpPr>
        <p:spPr>
          <a:xfrm>
            <a:off x="457200" y="1211263"/>
            <a:ext cx="8229600" cy="1930400"/>
          </a:xfrm>
        </p:spPr>
        <p:txBody>
          <a:bodyPr/>
          <a:lstStyle/>
          <a:p>
            <a:pPr algn="l" eaLnBrk="1" hangingPunct="1"/>
            <a:r>
              <a:rPr lang="cs-CZ" sz="1200" smtClean="0"/>
              <a:t>		</a:t>
            </a:r>
            <a:br>
              <a:rPr lang="cs-CZ" sz="1200" smtClean="0"/>
            </a:br>
            <a:r>
              <a:rPr lang="cs-CZ" sz="1200" smtClean="0"/>
              <a:t>		Základní škola Ústí nad Labem, Anežky České 702/17, příspěvková organizace</a:t>
            </a:r>
            <a:br>
              <a:rPr lang="cs-CZ" sz="1200" smtClean="0"/>
            </a:br>
            <a:r>
              <a:rPr lang="cs-CZ" sz="1200" smtClean="0"/>
              <a:t> 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Times New Roman" pitchFamily="18" charset="0"/>
              </a:rPr>
              <a:t>Číslo projektu: CZ.1.07/1.4.00/21.2887 </a:t>
            </a:r>
            <a:r>
              <a:rPr lang="cs-CZ" sz="1200" smtClean="0"/>
              <a:t>			</a:t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Název projektu: „Učíme lépe a moderněji“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>
                <a:ea typeface="Calibri" pitchFamily="34" charset="0"/>
                <a:cs typeface="Calibri" pitchFamily="34" charset="0"/>
              </a:rPr>
              <a:t>OP VK 1.4 </a:t>
            </a:r>
            <a:r>
              <a:rPr lang="cs-CZ" sz="1200" smtClean="0"/>
              <a:t/>
            </a:r>
            <a:br>
              <a:rPr lang="cs-CZ" sz="1200" smtClean="0"/>
            </a:br>
            <a:r>
              <a:rPr lang="cs-CZ" sz="1200" smtClean="0"/>
              <a:t>		               </a:t>
            </a:r>
            <a:r>
              <a:rPr lang="cs-CZ" sz="3600" smtClean="0"/>
              <a:t>Výukový materiál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3198813"/>
            <a:ext cx="8229600" cy="3959225"/>
          </a:xfrm>
        </p:spPr>
        <p:txBody>
          <a:bodyPr rtlCol="0">
            <a:normAutofit fontScale="55000" lnSpcReduction="20000"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Název </a:t>
            </a:r>
            <a:r>
              <a:rPr lang="cs-CZ" sz="1700" dirty="0" err="1"/>
              <a:t>DUMu</a:t>
            </a:r>
            <a:r>
              <a:rPr lang="cs-CZ" sz="1700" dirty="0"/>
              <a:t>: VY_32_INOVACE_04_27_Balet I.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Číslo skupiny: 1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Autor: Mgr. Monika Kloučková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/>
              <a:t>Vzdělávací obor/Předmět/Téma</a:t>
            </a:r>
            <a:r>
              <a:rPr lang="cs-CZ" sz="1700" dirty="0" smtClean="0"/>
              <a:t>: Umění a kultura/Hudební výchova/Balet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Druh </a:t>
            </a:r>
            <a:r>
              <a:rPr lang="cs-CZ" sz="1700" dirty="0"/>
              <a:t>učebního materiálu</a:t>
            </a:r>
            <a:r>
              <a:rPr lang="cs-CZ" sz="1700" dirty="0" smtClean="0"/>
              <a:t>: výuková prezentace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Metodický </a:t>
            </a:r>
            <a:r>
              <a:rPr lang="cs-CZ" sz="1700" dirty="0" smtClean="0"/>
              <a:t>list:</a:t>
            </a:r>
            <a:r>
              <a:rPr lang="cs-CZ" sz="1700" dirty="0"/>
              <a:t> </a:t>
            </a:r>
            <a:r>
              <a:rPr lang="cs-CZ" sz="1700" dirty="0" smtClean="0"/>
              <a:t>ne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Anotace: Vysvětlení pojmu balet a pojmů s ním souvisejících.  Žáci se seznámí s vývojem baletu a zjistí, jak balet vzniká.		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Ověřeno </a:t>
            </a:r>
            <a:r>
              <a:rPr lang="cs-CZ" sz="1700" dirty="0"/>
              <a:t>ve třídě</a:t>
            </a:r>
            <a:r>
              <a:rPr lang="cs-CZ" sz="1700" dirty="0" smtClean="0"/>
              <a:t>: VII.B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Datum </a:t>
            </a:r>
            <a:r>
              <a:rPr lang="cs-CZ" sz="1700" dirty="0"/>
              <a:t>ověření</a:t>
            </a:r>
            <a:r>
              <a:rPr lang="cs-CZ" sz="1700" dirty="0" smtClean="0"/>
              <a:t>: 30.1.2013</a:t>
            </a: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9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Prohlášení: Prohlašuji, že při tvorbě výukového materiálu jsem respektoval(a) všeobecně užívané právní a morální zvyklosti, autorská a jiná práva třetích osob, zejména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práva duševního vlastnictví (např. práva k obchodní firmě, autorská práva k software, k filmovým, hudebníma fotografickým dílům nebo práva k ochranným známkám)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dle zákona 121/2000 Sb. (autorský zákon). Nesu veškerou právní odpovědnost za obsah a původ svého díla. Prohlašuji dále, že </a:t>
            </a:r>
            <a:r>
              <a:rPr lang="cs-CZ" sz="1700" dirty="0"/>
              <a:t>výše uvedený materiál jsem ověřil(a) </a:t>
            </a:r>
            <a:endParaRPr lang="cs-CZ" sz="17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ve </a:t>
            </a:r>
            <a:r>
              <a:rPr lang="cs-CZ" sz="1700" dirty="0"/>
              <a:t>výuce a provedl(a) o tom zápis do </a:t>
            </a:r>
            <a:r>
              <a:rPr lang="cs-CZ" sz="1700" dirty="0" smtClean="0"/>
              <a:t>TK.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Dávám souhlas, aby moje dílo bylo dáno k dispozici veřejnosti k účelům volného užití (§30 odst. 1 zákona 121/2000 Sb.), tj. že k uvedeným účelům může být kýmkoliv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700" dirty="0" smtClean="0"/>
              <a:t>zveřejňováno, používáno, upravováno a uchováváno.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700" dirty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400" dirty="0" smtClean="0"/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400" dirty="0" smtClean="0"/>
              <a:t>Datum:			Podpis: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200" dirty="0"/>
              <a:t> 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sz="1200" dirty="0"/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14475" y="44450"/>
            <a:ext cx="6081713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86579555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Balet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… co je to balet.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8355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… co je to balet.</a:t>
            </a:r>
          </a:p>
          <a:p>
            <a:endParaRPr lang="cs-CZ" dirty="0" smtClean="0"/>
          </a:p>
          <a:p>
            <a:r>
              <a:rPr lang="cs-CZ" dirty="0" smtClean="0"/>
              <a:t>… jak se balet vyvíjel.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8355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… co je to balet.</a:t>
            </a:r>
          </a:p>
          <a:p>
            <a:endParaRPr lang="cs-CZ" dirty="0" smtClean="0"/>
          </a:p>
          <a:p>
            <a:r>
              <a:rPr lang="cs-CZ" dirty="0" smtClean="0"/>
              <a:t>… jak se balet vyvíjel.</a:t>
            </a:r>
          </a:p>
          <a:p>
            <a:endParaRPr lang="cs-CZ" dirty="0"/>
          </a:p>
          <a:p>
            <a:r>
              <a:rPr lang="cs-CZ" dirty="0" smtClean="0"/>
              <a:t>Vysvětlíme si některé pojmy.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8355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76672"/>
            <a:ext cx="8229600" cy="792088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Co se dnes dozvíme?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28800"/>
            <a:ext cx="8229600" cy="5040560"/>
          </a:xfrm>
        </p:spPr>
        <p:txBody>
          <a:bodyPr>
            <a:normAutofit/>
          </a:bodyPr>
          <a:lstStyle/>
          <a:p>
            <a:r>
              <a:rPr lang="cs-CZ" dirty="0" smtClean="0"/>
              <a:t>… co je to balet.</a:t>
            </a:r>
          </a:p>
          <a:p>
            <a:endParaRPr lang="cs-CZ" dirty="0" smtClean="0"/>
          </a:p>
          <a:p>
            <a:r>
              <a:rPr lang="cs-CZ" dirty="0" smtClean="0"/>
              <a:t>… jak se balet vyvíjel.</a:t>
            </a:r>
          </a:p>
          <a:p>
            <a:endParaRPr lang="cs-CZ" dirty="0"/>
          </a:p>
          <a:p>
            <a:r>
              <a:rPr lang="cs-CZ" dirty="0" smtClean="0"/>
              <a:t>Vysvětlíme si některé pojmy.</a:t>
            </a:r>
          </a:p>
          <a:p>
            <a:endParaRPr lang="cs-CZ" dirty="0" smtClean="0"/>
          </a:p>
          <a:p>
            <a:r>
              <a:rPr lang="cs-CZ" dirty="0" smtClean="0"/>
              <a:t>… jak balet vzniká.</a:t>
            </a:r>
          </a:p>
          <a:p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9835598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84482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italského </a:t>
            </a:r>
            <a:r>
              <a:rPr lang="cs-CZ" i="1" dirty="0" err="1" smtClean="0">
                <a:solidFill>
                  <a:schemeClr val="tx1"/>
                </a:solidFill>
              </a:rPr>
              <a:t>ballare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= tančit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84482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italského </a:t>
            </a:r>
            <a:r>
              <a:rPr lang="cs-CZ" i="1" dirty="0" err="1" smtClean="0">
                <a:solidFill>
                  <a:schemeClr val="tx1"/>
                </a:solidFill>
              </a:rPr>
              <a:t>ballare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= tančit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292494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Balet je divadelní hra.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84482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italského </a:t>
            </a:r>
            <a:r>
              <a:rPr lang="cs-CZ" i="1" dirty="0" err="1" smtClean="0">
                <a:solidFill>
                  <a:schemeClr val="tx1"/>
                </a:solidFill>
              </a:rPr>
              <a:t>ballare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= tančit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292494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Balet je divadelní hra.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400506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Děj se nevyjadřuje slovy, ale tancem.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Balet</a:t>
            </a:r>
            <a:endParaRPr lang="cs-CZ" dirty="0"/>
          </a:p>
        </p:txBody>
      </p:sp>
      <p:sp>
        <p:nvSpPr>
          <p:cNvPr id="3" name="Elipsa 2"/>
          <p:cNvSpPr/>
          <p:nvPr/>
        </p:nvSpPr>
        <p:spPr>
          <a:xfrm>
            <a:off x="467544" y="184482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 italského </a:t>
            </a:r>
            <a:r>
              <a:rPr lang="cs-CZ" i="1" dirty="0" err="1" smtClean="0">
                <a:solidFill>
                  <a:schemeClr val="tx1"/>
                </a:solidFill>
              </a:rPr>
              <a:t>ballare</a:t>
            </a:r>
            <a:r>
              <a:rPr lang="cs-CZ" i="1" dirty="0" smtClean="0">
                <a:solidFill>
                  <a:schemeClr val="tx1"/>
                </a:solidFill>
              </a:rPr>
              <a:t> </a:t>
            </a:r>
            <a:r>
              <a:rPr lang="cs-CZ" dirty="0" smtClean="0">
                <a:solidFill>
                  <a:schemeClr val="tx1"/>
                </a:solidFill>
              </a:rPr>
              <a:t>= tančit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Elipsa 3"/>
          <p:cNvSpPr/>
          <p:nvPr/>
        </p:nvSpPr>
        <p:spPr>
          <a:xfrm>
            <a:off x="467544" y="292494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Balet je divadelní hra.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Elipsa 4"/>
          <p:cNvSpPr/>
          <p:nvPr/>
        </p:nvSpPr>
        <p:spPr>
          <a:xfrm>
            <a:off x="539552" y="4005064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Děj se nevyjadřuje slovy, ale tancem.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Elipsa 5"/>
          <p:cNvSpPr/>
          <p:nvPr/>
        </p:nvSpPr>
        <p:spPr>
          <a:xfrm>
            <a:off x="539552" y="5106888"/>
            <a:ext cx="8136904" cy="914400"/>
          </a:xfrm>
          <a:prstGeom prst="ellipse">
            <a:avLst/>
          </a:prstGeom>
          <a:solidFill>
            <a:schemeClr val="accent5">
              <a:lumMod val="60000"/>
              <a:lumOff val="40000"/>
            </a:schemeClr>
          </a:solidFill>
          <a:effectLst>
            <a:softEdge rad="635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Základní složkou je hudební doprovod.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89154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Vývoj baletu</a:t>
            </a:r>
            <a:endParaRPr lang="cs-CZ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179512" y="1772816"/>
          <a:ext cx="878497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059832" y="342900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který řeší pohyb tanečníků na jevišti.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450912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choreografie</a:t>
            </a:r>
            <a:endParaRPr lang="cs-CZ" sz="2400" b="1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059832" y="342900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který řeší pohyb tanečníků na jevišti.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450912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choreografie</a:t>
            </a:r>
            <a:endParaRPr lang="cs-CZ" sz="2400" b="1" dirty="0"/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059832" y="342900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který řeší pohyb tanečníků na jevišti.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3059832" y="450912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zabývající se pohybem na jevišti.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450912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choreografie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558924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libreto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059832" y="342900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který řeší pohyb tanečníků na jevišti.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3059832" y="450912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zabývající se pohybem na jevišti.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Pojmy</a:t>
            </a:r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51520" y="234888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pantomima</a:t>
            </a:r>
            <a:endParaRPr lang="cs-CZ" sz="2400" b="1" dirty="0"/>
          </a:p>
        </p:txBody>
      </p:sp>
      <p:sp>
        <p:nvSpPr>
          <p:cNvPr id="4" name="Zaoblený obdélník 3"/>
          <p:cNvSpPr/>
          <p:nvPr/>
        </p:nvSpPr>
        <p:spPr>
          <a:xfrm>
            <a:off x="251520" y="342900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</a:t>
            </a:r>
            <a:endParaRPr lang="cs-CZ" sz="2400" b="1" dirty="0"/>
          </a:p>
        </p:txBody>
      </p:sp>
      <p:sp>
        <p:nvSpPr>
          <p:cNvPr id="5" name="Zaoblený obdélník 4"/>
          <p:cNvSpPr/>
          <p:nvPr/>
        </p:nvSpPr>
        <p:spPr>
          <a:xfrm>
            <a:off x="251520" y="450912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/>
              <a:t>choreografie</a:t>
            </a:r>
            <a:endParaRPr lang="cs-CZ" sz="2400" b="1" dirty="0"/>
          </a:p>
        </p:txBody>
      </p:sp>
      <p:sp>
        <p:nvSpPr>
          <p:cNvPr id="6" name="Zaoblený obdélník 5"/>
          <p:cNvSpPr/>
          <p:nvPr/>
        </p:nvSpPr>
        <p:spPr>
          <a:xfrm>
            <a:off x="251520" y="5589240"/>
            <a:ext cx="2520280" cy="648072"/>
          </a:xfrm>
          <a:prstGeom prst="round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sz="2400" b="1" dirty="0" smtClean="0">
                <a:solidFill>
                  <a:schemeClr val="tx1"/>
                </a:solidFill>
              </a:rPr>
              <a:t>libreto</a:t>
            </a:r>
            <a:endParaRPr lang="cs-CZ" sz="2400" b="1" dirty="0">
              <a:solidFill>
                <a:schemeClr val="tx1"/>
              </a:solidFill>
            </a:endParaRPr>
          </a:p>
        </p:txBody>
      </p:sp>
      <p:sp>
        <p:nvSpPr>
          <p:cNvPr id="7" name="Vývojový diagram: zpoždění 6"/>
          <p:cNvSpPr/>
          <p:nvPr/>
        </p:nvSpPr>
        <p:spPr>
          <a:xfrm>
            <a:off x="3059832" y="234888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Činohra, ve které je mluvené slovo nahrazeno pohybem.</a:t>
            </a:r>
            <a:endParaRPr lang="cs-CZ" dirty="0"/>
          </a:p>
        </p:txBody>
      </p:sp>
      <p:sp>
        <p:nvSpPr>
          <p:cNvPr id="8" name="Vývojový diagram: zpoždění 7"/>
          <p:cNvSpPr/>
          <p:nvPr/>
        </p:nvSpPr>
        <p:spPr>
          <a:xfrm>
            <a:off x="3059832" y="342900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Člověk, který řeší pohyb tanečníků na jevišti.</a:t>
            </a:r>
            <a:endParaRPr lang="cs-CZ" dirty="0"/>
          </a:p>
        </p:txBody>
      </p:sp>
      <p:sp>
        <p:nvSpPr>
          <p:cNvPr id="9" name="Vývojový diagram: zpoždění 8"/>
          <p:cNvSpPr/>
          <p:nvPr/>
        </p:nvSpPr>
        <p:spPr>
          <a:xfrm>
            <a:off x="3059832" y="450912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Obor zabývající se pohybem na jevišti.</a:t>
            </a:r>
            <a:endParaRPr lang="cs-CZ" dirty="0"/>
          </a:p>
        </p:txBody>
      </p:sp>
      <p:sp>
        <p:nvSpPr>
          <p:cNvPr id="10" name="Vývojový diagram: zpoždění 9"/>
          <p:cNvSpPr/>
          <p:nvPr/>
        </p:nvSpPr>
        <p:spPr>
          <a:xfrm>
            <a:off x="3059832" y="5589240"/>
            <a:ext cx="5904656" cy="648072"/>
          </a:xfrm>
          <a:prstGeom prst="flowChartDelay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Slovní podklad (text) hudebního díla.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06233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balet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balet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Hudební skladatel najde předlohu.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420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balet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Hudební skladatel najde předlohu.</a:t>
            </a:r>
          </a:p>
          <a:p>
            <a:endParaRPr lang="cs-CZ" dirty="0" smtClean="0"/>
          </a:p>
          <a:p>
            <a:r>
              <a:rPr lang="cs-CZ" dirty="0" smtClean="0"/>
              <a:t>Napíše zvukomalebnou hudbu.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420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balet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Hudební skladatel najde předlohu.</a:t>
            </a:r>
          </a:p>
          <a:p>
            <a:endParaRPr lang="cs-CZ" dirty="0" smtClean="0"/>
          </a:p>
          <a:p>
            <a:r>
              <a:rPr lang="cs-CZ" dirty="0" smtClean="0"/>
              <a:t>Napíše zvukomalebnou hudbu.</a:t>
            </a:r>
          </a:p>
          <a:p>
            <a:endParaRPr lang="cs-CZ" dirty="0" smtClean="0"/>
          </a:p>
          <a:p>
            <a:r>
              <a:rPr lang="cs-CZ" dirty="0" smtClean="0"/>
              <a:t>Choreograf vyslechne hudbu a vytvoří choreografii.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92420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balet vzniká?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Hudební skladatel najde předlohu.</a:t>
            </a:r>
          </a:p>
          <a:p>
            <a:endParaRPr lang="cs-CZ" dirty="0" smtClean="0"/>
          </a:p>
          <a:p>
            <a:r>
              <a:rPr lang="cs-CZ" dirty="0" smtClean="0"/>
              <a:t>Napíše zvukomalebnou hudbu.</a:t>
            </a:r>
          </a:p>
          <a:p>
            <a:endParaRPr lang="cs-CZ" dirty="0" smtClean="0"/>
          </a:p>
          <a:p>
            <a:r>
              <a:rPr lang="cs-CZ" dirty="0" smtClean="0"/>
              <a:t>Choreograf vyslechne hudbu a vytvoří choreografii.</a:t>
            </a:r>
          </a:p>
          <a:p>
            <a:endParaRPr lang="cs-CZ" dirty="0" smtClean="0"/>
          </a:p>
          <a:p>
            <a:r>
              <a:rPr lang="cs-CZ" dirty="0" smtClean="0"/>
              <a:t>Vznikne tak hudebně dějové libreto.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42042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539552" y="2276872"/>
            <a:ext cx="38343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Není-li uvedeno jinak, vlastní zdroje.</a:t>
            </a:r>
          </a:p>
        </p:txBody>
      </p:sp>
    </p:spTree>
    <p:extLst>
      <p:ext uri="{BB962C8B-B14F-4D97-AF65-F5344CB8AC3E}">
        <p14:creationId xmlns:p14="http://schemas.microsoft.com/office/powerpoint/2010/main" val="161907131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Kancelář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290</TotalTime>
  <Words>492</Words>
  <Application>Microsoft Office PowerPoint</Application>
  <PresentationFormat>Předvádění na obrazovce (4:3)</PresentationFormat>
  <Paragraphs>151</Paragraphs>
  <Slides>27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27</vt:i4>
      </vt:variant>
    </vt:vector>
  </HeadingPairs>
  <TitlesOfParts>
    <vt:vector size="29" baseType="lpstr">
      <vt:lpstr>Tok</vt:lpstr>
      <vt:lpstr>Motiv sady Office</vt:lpstr>
      <vt:lpstr>     Základní škola Ústí nad Labem, Anežky České 702/17, příspěvková organizace   Číslo projektu: CZ.1.07/1.4.00/21.2887     Název projektu: „Učíme lépe a moderněji“  OP VK 1.4                   Výukový materiál</vt:lpstr>
      <vt:lpstr>Balet</vt:lpstr>
      <vt:lpstr>Co se dnes dozvíme?</vt:lpstr>
      <vt:lpstr>Co se dnes dozvíme?</vt:lpstr>
      <vt:lpstr>Co se dnes dozvíme?</vt:lpstr>
      <vt:lpstr>Co se dnes dozvíme?</vt:lpstr>
      <vt:lpstr>Co se dnes dozvíme?</vt:lpstr>
      <vt:lpstr>Balet</vt:lpstr>
      <vt:lpstr>Balet</vt:lpstr>
      <vt:lpstr>Balet</vt:lpstr>
      <vt:lpstr>Balet</vt:lpstr>
      <vt:lpstr>Vývoj baletu</vt:lpstr>
      <vt:lpstr>Pojmy</vt:lpstr>
      <vt:lpstr>Pojmy</vt:lpstr>
      <vt:lpstr>Pojmy</vt:lpstr>
      <vt:lpstr>Pojmy</vt:lpstr>
      <vt:lpstr>Pojmy</vt:lpstr>
      <vt:lpstr>Pojmy</vt:lpstr>
      <vt:lpstr>Pojmy</vt:lpstr>
      <vt:lpstr>Pojmy</vt:lpstr>
      <vt:lpstr>Pojmy</vt:lpstr>
      <vt:lpstr>Jak balet vzniká?</vt:lpstr>
      <vt:lpstr>Jak balet vzniká?</vt:lpstr>
      <vt:lpstr>Jak balet vzniká?</vt:lpstr>
      <vt:lpstr>Jak balet vzniká?</vt:lpstr>
      <vt:lpstr>Jak balet vzniká?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Monika</dc:creator>
  <cp:lastModifiedBy>Monika Kloučková</cp:lastModifiedBy>
  <cp:revision>37</cp:revision>
  <dcterms:created xsi:type="dcterms:W3CDTF">2012-11-04T17:08:50Z</dcterms:created>
  <dcterms:modified xsi:type="dcterms:W3CDTF">2013-10-28T12:02:22Z</dcterms:modified>
</cp:coreProperties>
</file>