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1" r:id="rId17"/>
    <p:sldId id="272" r:id="rId18"/>
    <p:sldId id="273" r:id="rId19"/>
    <p:sldId id="270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4" r:id="rId30"/>
    <p:sldId id="285" r:id="rId31"/>
    <p:sldId id="283" r:id="rId32"/>
    <p:sldId id="286" r:id="rId33"/>
    <p:sldId id="28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2nPa03Fp2X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r7XTtQE3rHI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NOTjyCM3Ou4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VY_32_INOVACE_05_27_Balet II.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Zařazení světových představitelů baletu. Žáci se seznámí s jejich díly a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30.1.2013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Hlavní představitelé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Představitelé </a:t>
            </a:r>
            <a:r>
              <a:rPr lang="cs-CZ" dirty="0" smtClean="0"/>
              <a:t>baletu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06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Představitelé </a:t>
            </a:r>
            <a:r>
              <a:rPr lang="cs-CZ" dirty="0" smtClean="0"/>
              <a:t>baletu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-468560" y="1556792"/>
            <a:ext cx="6192688" cy="2952328"/>
          </a:xfrm>
          <a:prstGeom prst="ellipse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Petr </a:t>
            </a:r>
            <a:r>
              <a:rPr lang="cs-CZ" sz="2800" dirty="0" err="1" smtClean="0">
                <a:solidFill>
                  <a:schemeClr val="tx1"/>
                </a:solidFill>
              </a:rPr>
              <a:t>Iljič</a:t>
            </a:r>
            <a:r>
              <a:rPr lang="cs-CZ" sz="2800" dirty="0" smtClean="0">
                <a:solidFill>
                  <a:schemeClr val="tx1"/>
                </a:solidFill>
              </a:rPr>
              <a:t> Čajkovskij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(1840-1893)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06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Představitelé </a:t>
            </a:r>
            <a:r>
              <a:rPr lang="cs-CZ" dirty="0" smtClean="0"/>
              <a:t>baletu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-468560" y="1556792"/>
            <a:ext cx="6192688" cy="2952328"/>
          </a:xfrm>
          <a:prstGeom prst="ellipse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Petr </a:t>
            </a:r>
            <a:r>
              <a:rPr lang="cs-CZ" sz="2800" dirty="0" err="1" smtClean="0">
                <a:solidFill>
                  <a:schemeClr val="tx1"/>
                </a:solidFill>
              </a:rPr>
              <a:t>Iljič</a:t>
            </a:r>
            <a:r>
              <a:rPr lang="cs-CZ" sz="2800" dirty="0" smtClean="0">
                <a:solidFill>
                  <a:schemeClr val="tx1"/>
                </a:solidFill>
              </a:rPr>
              <a:t> Čajkovskij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(1840-1893)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63888" y="2636912"/>
            <a:ext cx="6336704" cy="2952328"/>
          </a:xfrm>
          <a:prstGeom prst="ellipse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Igor </a:t>
            </a:r>
            <a:r>
              <a:rPr lang="cs-CZ" sz="2800" dirty="0" err="1" smtClean="0">
                <a:solidFill>
                  <a:schemeClr val="tx1"/>
                </a:solidFill>
              </a:rPr>
              <a:t>Fjodorovič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Stravinskij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(1882-1971)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06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Představitelé </a:t>
            </a:r>
            <a:r>
              <a:rPr lang="cs-CZ" dirty="0" smtClean="0"/>
              <a:t>baletu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-468560" y="1556792"/>
            <a:ext cx="6192688" cy="2952328"/>
          </a:xfrm>
          <a:prstGeom prst="ellipse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Petr </a:t>
            </a:r>
            <a:r>
              <a:rPr lang="cs-CZ" sz="2800" dirty="0" err="1" smtClean="0">
                <a:solidFill>
                  <a:schemeClr val="tx1"/>
                </a:solidFill>
              </a:rPr>
              <a:t>Iljič</a:t>
            </a:r>
            <a:r>
              <a:rPr lang="cs-CZ" sz="2800" dirty="0" smtClean="0">
                <a:solidFill>
                  <a:schemeClr val="tx1"/>
                </a:solidFill>
              </a:rPr>
              <a:t> Čajkovskij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(1840-1893)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496" y="4221088"/>
            <a:ext cx="6840760" cy="2952328"/>
          </a:xfrm>
          <a:prstGeom prst="ellipse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Sergej </a:t>
            </a:r>
            <a:r>
              <a:rPr lang="cs-CZ" sz="2800" dirty="0" err="1" smtClean="0">
                <a:solidFill>
                  <a:schemeClr val="tx1"/>
                </a:solidFill>
              </a:rPr>
              <a:t>Sergejevič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Prokofjev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(1891-1953)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63888" y="2636912"/>
            <a:ext cx="6336704" cy="2952328"/>
          </a:xfrm>
          <a:prstGeom prst="ellipse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Igor </a:t>
            </a:r>
            <a:r>
              <a:rPr lang="cs-CZ" sz="2800" dirty="0" err="1" smtClean="0">
                <a:solidFill>
                  <a:schemeClr val="tx1"/>
                </a:solidFill>
              </a:rPr>
              <a:t>Fjodorovič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Stravinskij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(1882-1971)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06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1116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klouckova\AppData\Local\Microsoft\Windows\Temporary Internet Files\Content.IE5\5EXJ8TLM\MC900030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4274820" cy="387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75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111624"/>
          </a:xfrm>
        </p:spPr>
        <p:txBody>
          <a:bodyPr/>
          <a:lstStyle/>
          <a:p>
            <a:r>
              <a:rPr lang="cs-CZ" dirty="0" smtClean="0"/>
              <a:t>Autor : 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</a:p>
          <a:p>
            <a:endParaRPr lang="cs-CZ" dirty="0" smtClean="0"/>
          </a:p>
        </p:txBody>
      </p:sp>
      <p:pic>
        <p:nvPicPr>
          <p:cNvPr id="1026" name="Picture 2" descr="C:\Users\klouckova\AppData\Local\Microsoft\Windows\Temporary Internet Files\Content.IE5\5EXJ8TLM\MC900030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4274820" cy="387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75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111624"/>
          </a:xfrm>
        </p:spPr>
        <p:txBody>
          <a:bodyPr/>
          <a:lstStyle/>
          <a:p>
            <a:r>
              <a:rPr lang="cs-CZ" dirty="0" smtClean="0"/>
              <a:t>Autor : 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</a:p>
          <a:p>
            <a:endParaRPr lang="cs-CZ" dirty="0" smtClean="0"/>
          </a:p>
          <a:p>
            <a:r>
              <a:rPr lang="cs-CZ" dirty="0" smtClean="0"/>
              <a:t>Premiéra: 4. dubna 1877</a:t>
            </a:r>
          </a:p>
          <a:p>
            <a:endParaRPr lang="cs-CZ" dirty="0" smtClean="0"/>
          </a:p>
        </p:txBody>
      </p:sp>
      <p:pic>
        <p:nvPicPr>
          <p:cNvPr id="1026" name="Picture 2" descr="C:\Users\klouckova\AppData\Local\Microsoft\Windows\Temporary Internet Files\Content.IE5\5EXJ8TLM\MC900030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4274820" cy="387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75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111624"/>
          </a:xfrm>
        </p:spPr>
        <p:txBody>
          <a:bodyPr/>
          <a:lstStyle/>
          <a:p>
            <a:r>
              <a:rPr lang="cs-CZ" dirty="0" smtClean="0"/>
              <a:t>Autor : 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</a:p>
          <a:p>
            <a:endParaRPr lang="cs-CZ" dirty="0" smtClean="0"/>
          </a:p>
          <a:p>
            <a:r>
              <a:rPr lang="cs-CZ" dirty="0" smtClean="0"/>
              <a:t>Premiéra: 4. dubna 1877</a:t>
            </a:r>
          </a:p>
          <a:p>
            <a:endParaRPr lang="cs-CZ" dirty="0" smtClean="0"/>
          </a:p>
          <a:p>
            <a:r>
              <a:rPr lang="cs-CZ" dirty="0" smtClean="0"/>
              <a:t>Předloha : německá pohádka </a:t>
            </a:r>
            <a:r>
              <a:rPr lang="cs-CZ" i="1" dirty="0" smtClean="0"/>
              <a:t>Labutí proud</a:t>
            </a:r>
          </a:p>
          <a:p>
            <a:endParaRPr lang="cs-CZ" dirty="0"/>
          </a:p>
        </p:txBody>
      </p:sp>
      <p:pic>
        <p:nvPicPr>
          <p:cNvPr id="1026" name="Picture 2" descr="C:\Users\klouckova\AppData\Local\Microsoft\Windows\Temporary Internet Files\Content.IE5\5EXJ8TLM\MC900030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4274820" cy="387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75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 -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Princezna Odetta byla zakleta černokněžníkem Rudovousem do labutě. Princ se do ní zamiluje a přísahá jí věčnou </a:t>
            </a:r>
            <a:r>
              <a:rPr lang="cs-CZ" dirty="0" smtClean="0"/>
              <a:t>lásku, může ji tak vysvobodit. </a:t>
            </a:r>
          </a:p>
          <a:p>
            <a:pPr lvl="8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59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 -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Princezna Odetta byla zakleta černokněžníkem Rudovousem do labutě. Princ se do ní zamiluje a přísahá jí věčnou </a:t>
            </a:r>
            <a:r>
              <a:rPr lang="cs-CZ" dirty="0" smtClean="0"/>
              <a:t>lásku, může ji tak vysvobodit. </a:t>
            </a:r>
          </a:p>
          <a:p>
            <a:r>
              <a:rPr lang="cs-CZ" dirty="0" smtClean="0"/>
              <a:t>Na </a:t>
            </a:r>
            <a:r>
              <a:rPr lang="cs-CZ" dirty="0"/>
              <a:t>bál přijde Rudovous se svou dcerou </a:t>
            </a:r>
            <a:r>
              <a:rPr lang="cs-CZ" dirty="0" err="1"/>
              <a:t>Odilií</a:t>
            </a:r>
            <a:r>
              <a:rPr lang="cs-CZ" dirty="0"/>
              <a:t>, která na sebe vzala podobu Odetty. Princ jí na naléhání Rudovouse přísahá lásku. </a:t>
            </a:r>
            <a:endParaRPr lang="cs-CZ" dirty="0" smtClean="0"/>
          </a:p>
          <a:p>
            <a:pPr lvl="8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59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 -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Princezna Odetta byla zakleta černokněžníkem Rudovousem do labutě. Princ se do ní zamiluje a přísahá jí věčnou </a:t>
            </a:r>
            <a:r>
              <a:rPr lang="cs-CZ" dirty="0" smtClean="0"/>
              <a:t>lásku, může ji tak vysvobodit. </a:t>
            </a:r>
          </a:p>
          <a:p>
            <a:r>
              <a:rPr lang="cs-CZ" dirty="0" smtClean="0"/>
              <a:t>Na </a:t>
            </a:r>
            <a:r>
              <a:rPr lang="cs-CZ" dirty="0"/>
              <a:t>bál přijde Rudovous se svou dcerou </a:t>
            </a:r>
            <a:r>
              <a:rPr lang="cs-CZ" dirty="0" err="1"/>
              <a:t>Odilií</a:t>
            </a:r>
            <a:r>
              <a:rPr lang="cs-CZ" dirty="0"/>
              <a:t>, která na sebe vzala podobu Odetty. Princ jí na naléhání Rudovouse přísahá lásku. </a:t>
            </a:r>
            <a:endParaRPr lang="cs-CZ" dirty="0" smtClean="0"/>
          </a:p>
          <a:p>
            <a:r>
              <a:rPr lang="cs-CZ" dirty="0" smtClean="0"/>
              <a:t>Různé konce: </a:t>
            </a:r>
          </a:p>
          <a:p>
            <a:pPr lvl="2"/>
            <a:r>
              <a:rPr lang="cs-CZ" dirty="0" smtClean="0"/>
              <a:t>Odetta zemře z nešťastné lásky.</a:t>
            </a:r>
          </a:p>
          <a:p>
            <a:pPr lvl="2"/>
            <a:r>
              <a:rPr lang="cs-CZ" dirty="0" smtClean="0"/>
              <a:t>Odetta i princ zemřou.</a:t>
            </a:r>
          </a:p>
          <a:p>
            <a:pPr lvl="2"/>
            <a:r>
              <a:rPr lang="cs-CZ" dirty="0" smtClean="0"/>
              <a:t>Princ Odettu zachrání a vše dobře končí.</a:t>
            </a:r>
          </a:p>
          <a:p>
            <a:pPr lvl="8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59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Labutí jezero - 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Sledujte následující úryvek z baletu Labutí jezero:</a:t>
            </a:r>
          </a:p>
          <a:p>
            <a:pPr lvl="1"/>
            <a:r>
              <a:rPr lang="cs-CZ" dirty="0">
                <a:solidFill>
                  <a:srgbClr val="FF0000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www.youtube.com/watch?v=2nPa03Fp2XE</a:t>
            </a:r>
            <a:endParaRPr lang="cs-CZ" dirty="0" smtClean="0">
              <a:solidFill>
                <a:srgbClr val="FF0000"/>
              </a:solidFill>
            </a:endParaRPr>
          </a:p>
          <a:p>
            <a:pPr marL="393192" lvl="1" indent="0">
              <a:buNone/>
            </a:pPr>
            <a:endParaRPr lang="cs-CZ" dirty="0"/>
          </a:p>
        </p:txBody>
      </p:sp>
      <p:pic>
        <p:nvPicPr>
          <p:cNvPr id="2051" name="Picture 3" descr="C:\Users\klouckova\AppData\Local\Microsoft\Windows\Temporary Internet Files\Content.IE5\G7TQEMUG\MC90044043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568" y="1484784"/>
            <a:ext cx="2908920" cy="247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3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2556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klouckova\AppData\Local\Microsoft\Windows\Temporary Internet Files\Content.IE5\5EXJ8TLM\MP90044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20688"/>
            <a:ext cx="3528392" cy="3528392"/>
          </a:xfrm>
          <a:prstGeom prst="rect">
            <a:avLst/>
          </a:prstGeom>
          <a:noFill/>
          <a:effectLst>
            <a:softEdge rad="825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73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255640"/>
          </a:xfrm>
        </p:spPr>
        <p:txBody>
          <a:bodyPr/>
          <a:lstStyle/>
          <a:p>
            <a:r>
              <a:rPr lang="cs-CZ" dirty="0" smtClean="0"/>
              <a:t>Autor: Sergej Sergejevič </a:t>
            </a:r>
            <a:r>
              <a:rPr lang="cs-CZ" dirty="0" err="1" smtClean="0"/>
              <a:t>Prokofjev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3075" name="Picture 3" descr="C:\Users\klouckova\AppData\Local\Microsoft\Windows\Temporary Internet Files\Content.IE5\5EXJ8TLM\MP90044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20688"/>
            <a:ext cx="3528392" cy="3528392"/>
          </a:xfrm>
          <a:prstGeom prst="rect">
            <a:avLst/>
          </a:prstGeom>
          <a:noFill/>
          <a:effectLst>
            <a:softEdge rad="825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73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255640"/>
          </a:xfrm>
        </p:spPr>
        <p:txBody>
          <a:bodyPr/>
          <a:lstStyle/>
          <a:p>
            <a:r>
              <a:rPr lang="cs-CZ" dirty="0" smtClean="0"/>
              <a:t>Autor: Sergej Sergejevič </a:t>
            </a:r>
            <a:r>
              <a:rPr lang="cs-CZ" dirty="0" err="1" smtClean="0"/>
              <a:t>Prokofjev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Premiéra: 30. prosince 1938</a:t>
            </a:r>
          </a:p>
          <a:p>
            <a:endParaRPr lang="cs-CZ" dirty="0" smtClean="0"/>
          </a:p>
        </p:txBody>
      </p:sp>
      <p:pic>
        <p:nvPicPr>
          <p:cNvPr id="3075" name="Picture 3" descr="C:\Users\klouckova\AppData\Local\Microsoft\Windows\Temporary Internet Files\Content.IE5\5EXJ8TLM\MP90044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20688"/>
            <a:ext cx="3528392" cy="3528392"/>
          </a:xfrm>
          <a:prstGeom prst="rect">
            <a:avLst/>
          </a:prstGeom>
          <a:noFill/>
          <a:effectLst>
            <a:softEdge rad="825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73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255640"/>
          </a:xfrm>
        </p:spPr>
        <p:txBody>
          <a:bodyPr/>
          <a:lstStyle/>
          <a:p>
            <a:r>
              <a:rPr lang="cs-CZ" dirty="0" smtClean="0"/>
              <a:t>Autor: Sergej Sergejevič </a:t>
            </a:r>
            <a:r>
              <a:rPr lang="cs-CZ" dirty="0" err="1" smtClean="0"/>
              <a:t>Prokofjev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Premiéra: 30. prosince 1938</a:t>
            </a:r>
          </a:p>
          <a:p>
            <a:endParaRPr lang="cs-CZ" dirty="0" smtClean="0"/>
          </a:p>
          <a:p>
            <a:r>
              <a:rPr lang="cs-CZ" dirty="0" smtClean="0"/>
              <a:t>Předloha: stejnojmenná tragédie Williama Shakespeara</a:t>
            </a:r>
            <a:endParaRPr lang="cs-CZ" dirty="0"/>
          </a:p>
        </p:txBody>
      </p:sp>
      <p:pic>
        <p:nvPicPr>
          <p:cNvPr id="3075" name="Picture 3" descr="C:\Users\klouckova\AppData\Local\Microsoft\Windows\Temporary Internet Files\Content.IE5\5EXJ8TLM\MP90044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20688"/>
            <a:ext cx="3528392" cy="3528392"/>
          </a:xfrm>
          <a:prstGeom prst="rect">
            <a:avLst/>
          </a:prstGeom>
          <a:noFill/>
          <a:effectLst>
            <a:softEdge rad="825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73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 -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Romeo (z rodu </a:t>
            </a:r>
            <a:r>
              <a:rPr lang="cs-CZ" dirty="0" err="1" smtClean="0"/>
              <a:t>Monteků</a:t>
            </a:r>
            <a:r>
              <a:rPr lang="cs-CZ" dirty="0" smtClean="0"/>
              <a:t>) je zamilovaný do Julie (z rodu Kapuletů). Rodiny se navzájem nesnáší. V jednom ze soubojů je zabit přítel Romea </a:t>
            </a:r>
            <a:r>
              <a:rPr lang="cs-CZ" dirty="0" err="1" smtClean="0"/>
              <a:t>Merkucio</a:t>
            </a:r>
            <a:r>
              <a:rPr lang="cs-CZ" dirty="0" smtClean="0"/>
              <a:t>. Romeo ho chce pomstít a zabije Juliina bratra </a:t>
            </a:r>
            <a:r>
              <a:rPr lang="cs-CZ" dirty="0" err="1" smtClean="0"/>
              <a:t>Tybalta</a:t>
            </a:r>
            <a:r>
              <a:rPr lang="cs-CZ" dirty="0" smtClean="0"/>
              <a:t>. Je proto vyhoštěn z města.</a:t>
            </a:r>
          </a:p>
        </p:txBody>
      </p:sp>
    </p:spTree>
    <p:extLst>
      <p:ext uri="{BB962C8B-B14F-4D97-AF65-F5344CB8AC3E}">
        <p14:creationId xmlns:p14="http://schemas.microsoft.com/office/powerpoint/2010/main" val="190864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 -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Romeo (z rodu </a:t>
            </a:r>
            <a:r>
              <a:rPr lang="cs-CZ" dirty="0" err="1" smtClean="0"/>
              <a:t>Monteků</a:t>
            </a:r>
            <a:r>
              <a:rPr lang="cs-CZ" dirty="0" smtClean="0"/>
              <a:t>) je zamilovaný do Julie (z rodu Kapuletů). Rodiny se navzájem nesnáší. V jednom ze soubojů je zabit přítel Romea </a:t>
            </a:r>
            <a:r>
              <a:rPr lang="cs-CZ" dirty="0" err="1" smtClean="0"/>
              <a:t>Merkucio</a:t>
            </a:r>
            <a:r>
              <a:rPr lang="cs-CZ" dirty="0" smtClean="0"/>
              <a:t>. Romeo ho chce pomstít a zabije Juliina bratra </a:t>
            </a:r>
            <a:r>
              <a:rPr lang="cs-CZ" dirty="0" err="1" smtClean="0"/>
              <a:t>Tybalta</a:t>
            </a:r>
            <a:r>
              <a:rPr lang="cs-CZ" dirty="0" smtClean="0"/>
              <a:t>. Je proto vyhoštěn z města.</a:t>
            </a:r>
          </a:p>
          <a:p>
            <a:r>
              <a:rPr lang="cs-CZ" dirty="0" smtClean="0"/>
              <a:t>Julie odmítá vdavky s nápadníkem a vypije nápoj, po kterém bude vypadat jako mrtvá. Romeo přichází do hrobky Kapuletů a pod dojmem smrti své milé vypije jed. Julie se probouzí a nad mrtvým Romeem vráží dýku do svého srdce.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64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 -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Romeo (z rodu </a:t>
            </a:r>
            <a:r>
              <a:rPr lang="cs-CZ" dirty="0" err="1" smtClean="0"/>
              <a:t>Monteků</a:t>
            </a:r>
            <a:r>
              <a:rPr lang="cs-CZ" dirty="0" smtClean="0"/>
              <a:t>) je zamilovaný do Julie (z rodu Kapuletů). Rodiny se navzájem nesnáší. V jednom ze soubojů je zabit přítel Romea </a:t>
            </a:r>
            <a:r>
              <a:rPr lang="cs-CZ" dirty="0" err="1" smtClean="0"/>
              <a:t>Merkucio</a:t>
            </a:r>
            <a:r>
              <a:rPr lang="cs-CZ" dirty="0" smtClean="0"/>
              <a:t>. Romeo ho chce pomstít a zabije Juliina bratra </a:t>
            </a:r>
            <a:r>
              <a:rPr lang="cs-CZ" dirty="0" err="1" smtClean="0"/>
              <a:t>Tybalta</a:t>
            </a:r>
            <a:r>
              <a:rPr lang="cs-CZ" dirty="0" smtClean="0"/>
              <a:t>. Je proto vyhoštěn z města.</a:t>
            </a:r>
          </a:p>
          <a:p>
            <a:r>
              <a:rPr lang="cs-CZ" dirty="0" smtClean="0"/>
              <a:t>Julie odmítá vdavky s nápadníkem a vypije nápoj, po kterém bude vypadat jako mrtvá. Romeo přichází do hrobky Kapuletů a pod dojmem smrti své milé vypije jed. Julie se probouzí a nad mrtvým Romeem vráží dýku do svého srdce. </a:t>
            </a:r>
            <a:endParaRPr lang="cs-CZ" dirty="0"/>
          </a:p>
          <a:p>
            <a:r>
              <a:rPr lang="cs-CZ" dirty="0" smtClean="0"/>
              <a:t>Oba rody se usmiřují.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64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 - 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30396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Sledujte následující úryvek z baletu Romeo </a:t>
            </a:r>
            <a:r>
              <a:rPr lang="cs-CZ" smtClean="0"/>
              <a:t>a Julie</a:t>
            </a:r>
            <a:r>
              <a:rPr lang="cs-CZ" dirty="0" smtClean="0"/>
              <a:t>:</a:t>
            </a:r>
          </a:p>
          <a:p>
            <a:pPr lvl="1"/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hlinkClick r:id="rId2"/>
              </a:rPr>
              <a:t>www.youtube.com/watch?v=r7XTtQE3rHI</a:t>
            </a:r>
            <a:endParaRPr lang="cs-CZ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93192" lvl="1" indent="0">
              <a:buNone/>
            </a:pPr>
            <a:endParaRPr lang="cs-CZ" dirty="0"/>
          </a:p>
        </p:txBody>
      </p:sp>
      <p:pic>
        <p:nvPicPr>
          <p:cNvPr id="4" name="Picture 3" descr="C:\Users\klouckova\AppData\Local\Microsoft\Windows\Temporary Internet Files\Content.IE5\G7TQEMUG\MC90044043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592" y="1746486"/>
            <a:ext cx="2908920" cy="247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86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Svěcení jara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klouckova\AppData\Local\Microsoft\Windows\Temporary Internet Files\Content.IE5\6NZ5FDOQ\MC90033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43308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42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Svěcení jara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/>
          <a:lstStyle/>
          <a:p>
            <a:r>
              <a:rPr lang="cs-CZ" dirty="0" smtClean="0"/>
              <a:t>Autor: Igor </a:t>
            </a:r>
            <a:r>
              <a:rPr lang="cs-CZ" dirty="0" err="1" smtClean="0"/>
              <a:t>Fjodorovič</a:t>
            </a:r>
            <a:r>
              <a:rPr lang="cs-CZ" dirty="0" smtClean="0"/>
              <a:t> </a:t>
            </a:r>
            <a:r>
              <a:rPr lang="cs-CZ" dirty="0" err="1" smtClean="0"/>
              <a:t>Stravinskij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4098" name="Picture 2" descr="C:\Users\klouckova\AppData\Local\Microsoft\Windows\Temporary Internet Files\Content.IE5\6NZ5FDOQ\MC90033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43308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42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Svěcení jara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/>
          <a:lstStyle/>
          <a:p>
            <a:r>
              <a:rPr lang="cs-CZ" dirty="0" smtClean="0"/>
              <a:t>Autor: Igor </a:t>
            </a:r>
            <a:r>
              <a:rPr lang="cs-CZ" dirty="0" err="1" smtClean="0"/>
              <a:t>Fjodorovič</a:t>
            </a:r>
            <a:r>
              <a:rPr lang="cs-CZ" dirty="0" smtClean="0"/>
              <a:t> </a:t>
            </a:r>
            <a:r>
              <a:rPr lang="cs-CZ" dirty="0" err="1" smtClean="0"/>
              <a:t>Stravinskij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Premiéra: 29. května 1913</a:t>
            </a:r>
          </a:p>
          <a:p>
            <a:endParaRPr lang="cs-CZ" dirty="0" smtClean="0"/>
          </a:p>
        </p:txBody>
      </p:sp>
      <p:pic>
        <p:nvPicPr>
          <p:cNvPr id="4098" name="Picture 2" descr="C:\Users\klouckova\AppData\Local\Microsoft\Windows\Temporary Internet Files\Content.IE5\6NZ5FDOQ\MC90033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43308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42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Svěcení jara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/>
          <a:lstStyle/>
          <a:p>
            <a:r>
              <a:rPr lang="cs-CZ" dirty="0" smtClean="0"/>
              <a:t>Autor: Igor </a:t>
            </a:r>
            <a:r>
              <a:rPr lang="cs-CZ" dirty="0" err="1" smtClean="0"/>
              <a:t>Fjodorovič</a:t>
            </a:r>
            <a:r>
              <a:rPr lang="cs-CZ" dirty="0" smtClean="0"/>
              <a:t> </a:t>
            </a:r>
            <a:r>
              <a:rPr lang="cs-CZ" dirty="0" err="1" smtClean="0"/>
              <a:t>Stravinskij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Premiéra: 29. května 1913</a:t>
            </a:r>
          </a:p>
          <a:p>
            <a:endParaRPr lang="cs-CZ" dirty="0" smtClean="0"/>
          </a:p>
          <a:p>
            <a:r>
              <a:rPr lang="cs-CZ" dirty="0" smtClean="0"/>
              <a:t>Předloha: slovanský pohanský jarní rituál</a:t>
            </a:r>
          </a:p>
          <a:p>
            <a:endParaRPr lang="cs-CZ" dirty="0"/>
          </a:p>
        </p:txBody>
      </p:sp>
      <p:pic>
        <p:nvPicPr>
          <p:cNvPr id="4098" name="Picture 2" descr="C:\Users\klouckova\AppData\Local\Microsoft\Windows\Temporary Internet Files\Content.IE5\6NZ5FDOQ\MC90033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43308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42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Svěcení jara - zajímavosti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Premiéra byla velkým skandálem. Později je ale velmi úspěšným dílem.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546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Svěcení jara - zajímavosti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Premiéra byla velkým skandálem. Později je ale velmi úspěšným dílem.</a:t>
            </a:r>
          </a:p>
          <a:p>
            <a:endParaRPr lang="cs-CZ" dirty="0" smtClean="0"/>
          </a:p>
          <a:p>
            <a:r>
              <a:rPr lang="cs-CZ" dirty="0" smtClean="0"/>
              <a:t>Rozhodujícím výrazovým prostředkem je rytmus a dramatičnost pohybu.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546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Svěcení jara - zajímavosti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Premiéra byla velkým skandálem. Později je ale velmi úspěšným dílem.</a:t>
            </a:r>
          </a:p>
          <a:p>
            <a:endParaRPr lang="cs-CZ" dirty="0" smtClean="0"/>
          </a:p>
          <a:p>
            <a:r>
              <a:rPr lang="cs-CZ" dirty="0" smtClean="0"/>
              <a:t>Rozhodujícím výrazovým prostředkem je rytmus a dramatičnost pohybu.</a:t>
            </a:r>
          </a:p>
          <a:p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/>
              <a:t>části: Uctívání země, </a:t>
            </a:r>
            <a:r>
              <a:rPr lang="cs-CZ" dirty="0" smtClean="0"/>
              <a:t>Obětování.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546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Svěcení jara - zajímavosti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Premiéra byla velkým skandálem. Později je ale velmi úspěšným dílem.</a:t>
            </a:r>
          </a:p>
          <a:p>
            <a:endParaRPr lang="cs-CZ" dirty="0" smtClean="0"/>
          </a:p>
          <a:p>
            <a:r>
              <a:rPr lang="cs-CZ" dirty="0" smtClean="0"/>
              <a:t>Rozhodujícím výrazovým prostředkem je rytmus a dramatičnost pohybu.</a:t>
            </a:r>
          </a:p>
          <a:p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/>
              <a:t>části: Uctívání země, </a:t>
            </a:r>
            <a:r>
              <a:rPr lang="cs-CZ" dirty="0" smtClean="0"/>
              <a:t>Obětování.</a:t>
            </a:r>
          </a:p>
          <a:p>
            <a:endParaRPr lang="cs-CZ" dirty="0" smtClean="0"/>
          </a:p>
          <a:p>
            <a:r>
              <a:rPr lang="cs-CZ" dirty="0" smtClean="0"/>
              <a:t>Pojednává o předsmrtném tanci dívky, která je obětována bohu jara.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546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Svěcení jara - 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Sledujte následující úryvek z baletu Svěcení jara:</a:t>
            </a:r>
          </a:p>
          <a:p>
            <a:pPr lvl="1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www.youtube.com/watch?v=NOTjyCM3Ou4</a:t>
            </a:r>
            <a:endParaRPr lang="cs-CZ" dirty="0" smtClean="0"/>
          </a:p>
          <a:p>
            <a:pPr marL="393192" lvl="1" indent="0">
              <a:buNone/>
            </a:pPr>
            <a:endParaRPr lang="cs-CZ" dirty="0"/>
          </a:p>
        </p:txBody>
      </p:sp>
      <p:pic>
        <p:nvPicPr>
          <p:cNvPr id="4" name="Picture 3" descr="C:\Users\klouckova\AppData\Local\Microsoft\Windows\Temporary Internet Files\Content.IE5\G7TQEMUG\MC90044043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74478"/>
            <a:ext cx="2908920" cy="247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03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41346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- Klipart Microsoft PowerPoint</a:t>
            </a:r>
          </a:p>
          <a:p>
            <a:r>
              <a:rPr lang="cs-CZ" dirty="0" smtClean="0"/>
              <a:t>Odkazy byly vloženy dne 29.1.2013.</a:t>
            </a:r>
          </a:p>
          <a:p>
            <a:r>
              <a:rPr lang="cs-CZ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38163006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</TotalTime>
  <Words>811</Words>
  <Application>Microsoft Office PowerPoint</Application>
  <PresentationFormat>Předvádění na obrazovce (4:3)</PresentationFormat>
  <Paragraphs>147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Tok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Balet</vt:lpstr>
      <vt:lpstr>Představitelé baletu</vt:lpstr>
      <vt:lpstr>Představitelé baletu</vt:lpstr>
      <vt:lpstr>Představitelé baletu</vt:lpstr>
      <vt:lpstr>Představitelé baletu</vt:lpstr>
      <vt:lpstr>Labutí jezero</vt:lpstr>
      <vt:lpstr>Labutí jezero</vt:lpstr>
      <vt:lpstr>Labutí jezero</vt:lpstr>
      <vt:lpstr>Labutí jezero</vt:lpstr>
      <vt:lpstr>Labutí jezero - děj</vt:lpstr>
      <vt:lpstr>Labutí jezero - děj</vt:lpstr>
      <vt:lpstr>Labutí jezero - děj</vt:lpstr>
      <vt:lpstr>Labutí jezero - poslech</vt:lpstr>
      <vt:lpstr>Romeo a Julie</vt:lpstr>
      <vt:lpstr>Romeo a Julie</vt:lpstr>
      <vt:lpstr>Romeo a Julie</vt:lpstr>
      <vt:lpstr>Romeo a Julie</vt:lpstr>
      <vt:lpstr>Romeo a Julie - děj</vt:lpstr>
      <vt:lpstr>Romeo a Julie - děj</vt:lpstr>
      <vt:lpstr>Romeo a Julie - děj</vt:lpstr>
      <vt:lpstr>Romeo a Julie - poslech</vt:lpstr>
      <vt:lpstr>Svěcení jara</vt:lpstr>
      <vt:lpstr>Svěcení jara</vt:lpstr>
      <vt:lpstr>Svěcení jara</vt:lpstr>
      <vt:lpstr>Svěcení jara</vt:lpstr>
      <vt:lpstr>Svěcení jara - zajímavosti </vt:lpstr>
      <vt:lpstr>Svěcení jara - zajímavosti </vt:lpstr>
      <vt:lpstr>Svěcení jara - zajímavosti </vt:lpstr>
      <vt:lpstr>Svěcení jara - zajímavosti </vt:lpstr>
      <vt:lpstr>Svěcení jara - poslech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12</cp:revision>
  <dcterms:created xsi:type="dcterms:W3CDTF">2012-11-04T17:08:50Z</dcterms:created>
  <dcterms:modified xsi:type="dcterms:W3CDTF">2013-10-28T12:03:56Z</dcterms:modified>
</cp:coreProperties>
</file>