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8" r:id="rId3"/>
    <p:sldId id="256" r:id="rId4"/>
    <p:sldId id="257" r:id="rId5"/>
    <p:sldId id="258" r:id="rId6"/>
    <p:sldId id="269" r:id="rId7"/>
    <p:sldId id="270" r:id="rId8"/>
    <p:sldId id="259" r:id="rId9"/>
    <p:sldId id="271" r:id="rId10"/>
    <p:sldId id="272" r:id="rId11"/>
    <p:sldId id="273" r:id="rId12"/>
    <p:sldId id="266" r:id="rId13"/>
    <p:sldId id="261" r:id="rId14"/>
    <p:sldId id="274" r:id="rId15"/>
    <p:sldId id="275" r:id="rId16"/>
    <p:sldId id="260" r:id="rId17"/>
    <p:sldId id="276" r:id="rId18"/>
    <p:sldId id="277" r:id="rId19"/>
    <p:sldId id="278" r:id="rId20"/>
    <p:sldId id="264" r:id="rId21"/>
    <p:sldId id="263" r:id="rId22"/>
    <p:sldId id="265" r:id="rId23"/>
    <p:sldId id="279" r:id="rId24"/>
    <p:sldId id="26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VY_32_INOVACE_08_27_Kánon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výchova/Polyfonie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pojmů kánon, imitační polyfonie, vokální a instrumentální polyfonie. Žáci se seznámí s nácvikem kánonu. Vyzkouší si v praxi.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Kánon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… co je kánon.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Vysvětlíme si některé pojmy.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… jak se zapisuje kánon do not.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… jak se kánon nacvičuje.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Pokusíme se zazpívat píseň jako kánon.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kánon?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kánon?</a:t>
            </a:r>
            <a:endParaRPr lang="cs-CZ" dirty="0"/>
          </a:p>
        </p:txBody>
      </p:sp>
      <p:pic>
        <p:nvPicPr>
          <p:cNvPr id="1026" name="Picture 2" descr="C:\Documents and Settings\Monča\Local Settings\Temporary Internet Files\Content.IE5\22LZYA79\MC9004282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08637"/>
            <a:ext cx="2997318" cy="28566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56376" y="609329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467544" y="1700808"/>
            <a:ext cx="8280920" cy="936104"/>
          </a:xfrm>
          <a:prstGeom prst="wedgeEllipseCallout">
            <a:avLst>
              <a:gd name="adj1" fmla="val 21116"/>
              <a:gd name="adj2" fmla="val 130274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Kánon je polyfonní skladba.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933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kánon?</a:t>
            </a:r>
            <a:endParaRPr lang="cs-CZ" dirty="0"/>
          </a:p>
        </p:txBody>
      </p:sp>
      <p:pic>
        <p:nvPicPr>
          <p:cNvPr id="1026" name="Picture 2" descr="C:\Documents and Settings\Monča\Local Settings\Temporary Internet Files\Content.IE5\22LZYA79\MC9004282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08637"/>
            <a:ext cx="2997318" cy="28566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56376" y="609329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467544" y="1700808"/>
            <a:ext cx="8280920" cy="936104"/>
          </a:xfrm>
          <a:prstGeom prst="wedgeEllipseCallout">
            <a:avLst>
              <a:gd name="adj1" fmla="val 21116"/>
              <a:gd name="adj2" fmla="val 130274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Kánon je polyfonní skladba.</a:t>
            </a:r>
            <a:endParaRPr lang="cs-CZ" sz="2400" dirty="0"/>
          </a:p>
        </p:txBody>
      </p:sp>
      <p:sp>
        <p:nvSpPr>
          <p:cNvPr id="8" name="Oválný popisek 7"/>
          <p:cNvSpPr/>
          <p:nvPr/>
        </p:nvSpPr>
        <p:spPr>
          <a:xfrm>
            <a:off x="683568" y="3501008"/>
            <a:ext cx="4176464" cy="2664296"/>
          </a:xfrm>
          <a:prstGeom prst="wedgeEllipseCallout">
            <a:avLst>
              <a:gd name="adj1" fmla="val 76303"/>
              <a:gd name="adj2" fmla="val -11458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 hlavním představitelem </a:t>
            </a:r>
            <a:r>
              <a:rPr lang="cs-CZ" sz="2400" b="1" dirty="0" smtClean="0"/>
              <a:t>imitační polyfonie.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2933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pojmů: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1984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Imitace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6" name="Šipka dolů 5"/>
          <p:cNvSpPr/>
          <p:nvPr/>
        </p:nvSpPr>
        <p:spPr>
          <a:xfrm>
            <a:off x="1331640" y="2636912"/>
            <a:ext cx="484632" cy="43204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67544" y="3212976"/>
            <a:ext cx="2232248" cy="151216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Nápodoba.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4282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1984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Imitace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4895" y="1988840"/>
            <a:ext cx="23535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Polyfonie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1331640" y="2636912"/>
            <a:ext cx="484632" cy="43204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6967688" y="2636912"/>
            <a:ext cx="484632" cy="43204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67544" y="3212976"/>
            <a:ext cx="2232248" cy="151216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Nápodoba.</a:t>
            </a:r>
            <a:endParaRPr lang="cs-CZ" sz="2000" dirty="0"/>
          </a:p>
        </p:txBody>
      </p:sp>
      <p:sp>
        <p:nvSpPr>
          <p:cNvPr id="9" name="Elipsa 8"/>
          <p:cNvSpPr/>
          <p:nvPr/>
        </p:nvSpPr>
        <p:spPr>
          <a:xfrm>
            <a:off x="6084168" y="3212976"/>
            <a:ext cx="2232248" cy="151216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Druh vícehlasu.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4282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1984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Imitace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4895" y="1988840"/>
            <a:ext cx="23535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Polyfonie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79766" y="4665330"/>
            <a:ext cx="4352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Imitační polyfonie</a:t>
            </a:r>
            <a:endParaRPr lang="cs-CZ" sz="4000" dirty="0"/>
          </a:p>
        </p:txBody>
      </p:sp>
      <p:sp>
        <p:nvSpPr>
          <p:cNvPr id="6" name="Šipka dolů 5"/>
          <p:cNvSpPr/>
          <p:nvPr/>
        </p:nvSpPr>
        <p:spPr>
          <a:xfrm>
            <a:off x="1331640" y="2636912"/>
            <a:ext cx="484632" cy="43204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6967688" y="2636912"/>
            <a:ext cx="484632" cy="43204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67544" y="3212976"/>
            <a:ext cx="2232248" cy="151216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Nápodoba.</a:t>
            </a:r>
            <a:endParaRPr lang="cs-CZ" sz="2000" dirty="0"/>
          </a:p>
        </p:txBody>
      </p:sp>
      <p:sp>
        <p:nvSpPr>
          <p:cNvPr id="9" name="Elipsa 8"/>
          <p:cNvSpPr/>
          <p:nvPr/>
        </p:nvSpPr>
        <p:spPr>
          <a:xfrm>
            <a:off x="6084168" y="3212976"/>
            <a:ext cx="2232248" cy="151216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Druh vícehlasu.</a:t>
            </a:r>
            <a:endParaRPr lang="cs-CZ" sz="2000" dirty="0"/>
          </a:p>
        </p:txBody>
      </p:sp>
      <p:sp>
        <p:nvSpPr>
          <p:cNvPr id="10" name="Elipsa 9"/>
          <p:cNvSpPr/>
          <p:nvPr/>
        </p:nvSpPr>
        <p:spPr>
          <a:xfrm>
            <a:off x="323528" y="5589240"/>
            <a:ext cx="8568952" cy="9144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Vícehlas, kdy jeden hlas napodobuje druhý.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4282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Vokální polyfonie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55611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Kánon je zástupcem vokální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instrumentální.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9459" y="2915652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VOKÁLNÍ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852936"/>
            <a:ext cx="31758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INSTRUMENTÁLNÍ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861048"/>
            <a:ext cx="2321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se pouze zpívá.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861048"/>
            <a:ext cx="36856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 hrají pouze hudební nástroje</a:t>
            </a:r>
            <a:endParaRPr lang="cs-CZ" sz="2000" dirty="0"/>
          </a:p>
        </p:txBody>
      </p:sp>
      <p:pic>
        <p:nvPicPr>
          <p:cNvPr id="3074" name="Picture 2" descr="C:\Documents and Settings\Monča\Local Settings\Temporary Internet Files\Content.IE5\4W9ESHLF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00302"/>
            <a:ext cx="1520825" cy="17970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63688" y="5877272"/>
            <a:ext cx="6532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Jaká je tedy skladba vokálně instrumentální?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Documents and Settings\Monča\Local Settings\Temporary Internet Files\Content.IE5\1QF9GG5R\MC9004419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6503" y="4596827"/>
            <a:ext cx="1401961" cy="135245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331640" y="6525344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4725144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Kánon v notovém zápise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Kánon se v notovém zápise jeví jako každá jednohlasá píseň.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Kánon v notovém zápise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Kánon se v notovém zápise jeví jako každá jednohlasá píseň.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notách je tedy zapsána jedna melodie a text.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85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Kánon v notovém zápise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Kánon se v notovém zápise jeví jako každá jednohlasá píseň.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notách je tedy zapsána jedna melodie a text.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Nad notovou osnovou najdeme ale čísla. 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Jednička je na začátku. 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Dvojka je označené místo, kde se k prvnímu hlasu připojí druhý.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Trojka je místo, kde se k prvnímu hlasu přidává třetí atd.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85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Nácvik kánonu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I když se jedná o vícehlas, nácvik probíhá stejně jako u jednohlasu – všichni se naučí jednu melodii na stejný text.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Nácvik kánonu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I když se jedná o vícehlas, nácvik probíhá stejně jako u jednohlasu – všichni se naučí jednu melodii na stejný text.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Po nácviku se zpěváci rozdělí na určitý počet skupin (podle druhu kánonu).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918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Nácvik kánonu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I když se jedná o vícehlas, nácvik probíhá stejně jako u jednohlasu – všichni se naučí jednu melodii na stejný text.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Po nácviku se zpěváci rozdělí na určitý počet skupin (podle druhu kánonu).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První skupina zpívá nacvičenou píseň, druhá se přidává po určitém počtu taktů. Zpívá opožděně.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918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Nácvik kánonu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I když se jedná o vícehlas, nácvik probíhá stejně jako u jednohlasu – všichni se naučí jednu melodii na stejný text.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Po nácviku se zpěváci rozdělí na určitý počet skupin (podle druhu kánonu).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První skupina zpívá nacvičenou píseň, druhá se přidává po určitém počtu taktů. Zpívá opožděně.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Další hlasy se přidávají se stejným zpožděním.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918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Jednoduchý nákres kánonu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119936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hlas</a:t>
            </a: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hlas</a:t>
            </a: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hlas</a:t>
            </a: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hlas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763688" y="184482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347864" y="184482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4283968" y="184482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907704" y="184482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051720" y="184482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195736" y="184482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3563888" y="184482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779912" y="184482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3995936" y="184482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4499992" y="184482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>
            <a:off x="4716016" y="184482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4932040" y="184482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411760" y="328498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627784" y="328498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843808" y="328498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059832" y="328498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3347864" y="472514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3563888" y="472514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779912" y="472514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995936" y="472514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355976" y="616530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4572000" y="616530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4788024" y="616530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5004048" y="6165304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411760" y="177281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627784" y="177281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843808" y="177281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059832" y="177281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347864" y="321297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563888" y="321297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779912" y="321297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995936" y="321297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55976" y="465313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572000" y="465313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788024" y="465313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004048" y="465313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364088" y="609329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580112" y="609329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796136" y="609329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012160" y="6093296"/>
            <a:ext cx="1440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4283968" y="328498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4499992" y="328498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>
            <a:off x="4716016" y="328498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Rovnoramenný trojúhelník 72"/>
          <p:cNvSpPr/>
          <p:nvPr/>
        </p:nvSpPr>
        <p:spPr>
          <a:xfrm>
            <a:off x="4932040" y="328498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Rovnoramenný trojúhelník 73"/>
          <p:cNvSpPr/>
          <p:nvPr/>
        </p:nvSpPr>
        <p:spPr>
          <a:xfrm>
            <a:off x="5364088" y="472514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>
            <a:off x="5580112" y="472514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Rovnoramenný trojúhelník 75"/>
          <p:cNvSpPr/>
          <p:nvPr/>
        </p:nvSpPr>
        <p:spPr>
          <a:xfrm>
            <a:off x="5796136" y="472514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Rovnoramenný trojúhelník 76"/>
          <p:cNvSpPr/>
          <p:nvPr/>
        </p:nvSpPr>
        <p:spPr>
          <a:xfrm>
            <a:off x="6012160" y="472514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Rovnoramenný trojúhelník 77"/>
          <p:cNvSpPr/>
          <p:nvPr/>
        </p:nvSpPr>
        <p:spPr>
          <a:xfrm>
            <a:off x="6372200" y="616530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Rovnoramenný trojúhelník 78"/>
          <p:cNvSpPr/>
          <p:nvPr/>
        </p:nvSpPr>
        <p:spPr>
          <a:xfrm>
            <a:off x="6588224" y="616530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Rovnoramenný trojúhelník 79"/>
          <p:cNvSpPr/>
          <p:nvPr/>
        </p:nvSpPr>
        <p:spPr>
          <a:xfrm>
            <a:off x="6804248" y="616530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Rovnoramenný trojúhelník 80"/>
          <p:cNvSpPr/>
          <p:nvPr/>
        </p:nvSpPr>
        <p:spPr>
          <a:xfrm>
            <a:off x="7020272" y="6165304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5364088" y="328498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5580112" y="328498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rdce 83"/>
          <p:cNvSpPr/>
          <p:nvPr/>
        </p:nvSpPr>
        <p:spPr>
          <a:xfrm>
            <a:off x="5796136" y="328498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6012160" y="328498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rdce 85"/>
          <p:cNvSpPr/>
          <p:nvPr/>
        </p:nvSpPr>
        <p:spPr>
          <a:xfrm>
            <a:off x="6372200" y="472514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rdce 86"/>
          <p:cNvSpPr/>
          <p:nvPr/>
        </p:nvSpPr>
        <p:spPr>
          <a:xfrm>
            <a:off x="6588224" y="472514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rdce 87"/>
          <p:cNvSpPr/>
          <p:nvPr/>
        </p:nvSpPr>
        <p:spPr>
          <a:xfrm>
            <a:off x="6804248" y="472514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Srdce 88"/>
          <p:cNvSpPr/>
          <p:nvPr/>
        </p:nvSpPr>
        <p:spPr>
          <a:xfrm>
            <a:off x="7020272" y="472514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rdce 89"/>
          <p:cNvSpPr/>
          <p:nvPr/>
        </p:nvSpPr>
        <p:spPr>
          <a:xfrm>
            <a:off x="7452320" y="616530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rdce 90"/>
          <p:cNvSpPr/>
          <p:nvPr/>
        </p:nvSpPr>
        <p:spPr>
          <a:xfrm>
            <a:off x="7668344" y="616530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rdce 91"/>
          <p:cNvSpPr/>
          <p:nvPr/>
        </p:nvSpPr>
        <p:spPr>
          <a:xfrm>
            <a:off x="7884368" y="616530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rdce 92"/>
          <p:cNvSpPr/>
          <p:nvPr/>
        </p:nvSpPr>
        <p:spPr>
          <a:xfrm>
            <a:off x="8100392" y="6165304"/>
            <a:ext cx="216024" cy="21602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Zkusme nacvičit následující píseň jako kánon.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2023" y="1628800"/>
            <a:ext cx="7972425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4" name="TextovéPole 3"/>
          <p:cNvSpPr txBox="1"/>
          <p:nvPr/>
        </p:nvSpPr>
        <p:spPr>
          <a:xfrm>
            <a:off x="1435111" y="5446965"/>
            <a:ext cx="2848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Ej, padá, </a:t>
            </a:r>
            <a:r>
              <a:rPr lang="cs-CZ" dirty="0" err="1" smtClean="0"/>
              <a:t>padá</a:t>
            </a:r>
            <a:r>
              <a:rPr lang="cs-CZ" dirty="0" smtClean="0"/>
              <a:t> listopad,</a:t>
            </a:r>
          </a:p>
          <a:p>
            <a:r>
              <a:rPr lang="cs-CZ" dirty="0" smtClean="0"/>
              <a:t>Pozdravuj </a:t>
            </a:r>
            <a:r>
              <a:rPr lang="cs-CZ" dirty="0" err="1" smtClean="0"/>
              <a:t>milú</a:t>
            </a:r>
            <a:r>
              <a:rPr lang="cs-CZ" dirty="0" smtClean="0"/>
              <a:t> nastokrát,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85780" y="5951021"/>
            <a:ext cx="3802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/: pozdravuj </a:t>
            </a:r>
            <a:r>
              <a:rPr lang="cs-CZ" dirty="0" err="1" smtClean="0"/>
              <a:t>milú</a:t>
            </a:r>
            <a:r>
              <a:rPr lang="cs-CZ" dirty="0" smtClean="0"/>
              <a:t>, holuběnku </a:t>
            </a:r>
            <a:r>
              <a:rPr lang="cs-CZ" dirty="0" err="1" smtClean="0"/>
              <a:t>sivú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že </a:t>
            </a:r>
            <a:r>
              <a:rPr lang="cs-CZ" dirty="0" err="1" smtClean="0"/>
              <a:t>ju</a:t>
            </a:r>
            <a:r>
              <a:rPr lang="cs-CZ" dirty="0" smtClean="0"/>
              <a:t> tu </a:t>
            </a:r>
            <a:r>
              <a:rPr lang="cs-CZ" dirty="0" err="1" smtClean="0"/>
              <a:t>mosím</a:t>
            </a:r>
            <a:r>
              <a:rPr lang="cs-CZ" dirty="0" smtClean="0"/>
              <a:t> zanechat. :/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kánonu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700808"/>
            <a:ext cx="3240360" cy="187220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Račí kánon</a:t>
            </a:r>
            <a:endParaRPr lang="cs-CZ" sz="3200" dirty="0"/>
          </a:p>
        </p:txBody>
      </p:sp>
      <p:pic>
        <p:nvPicPr>
          <p:cNvPr id="2050" name="Picture 2" descr="C:\Documents and Settings\Monča\Local Settings\Temporary Internet Files\Content.IE5\8NS078BO\MC9003295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7" y="2420888"/>
            <a:ext cx="4347717" cy="39604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609329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kánonu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700808"/>
            <a:ext cx="3240360" cy="187220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Račí kánon</a:t>
            </a:r>
            <a:endParaRPr lang="cs-CZ" sz="3200" dirty="0"/>
          </a:p>
        </p:txBody>
      </p:sp>
      <p:pic>
        <p:nvPicPr>
          <p:cNvPr id="2050" name="Picture 2" descr="C:\Documents and Settings\Monča\Local Settings\Temporary Internet Files\Content.IE5\8NS078BO\MC9003295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7" y="2420888"/>
            <a:ext cx="4347717" cy="39604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1625" y="5118283"/>
            <a:ext cx="38683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Druhý hlas imituje první,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ale od konce.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609329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091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47660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3, 4 – </a:t>
            </a:r>
            <a:r>
              <a:rPr lang="cs-CZ" dirty="0" smtClean="0"/>
              <a:t>Klipart Microsoft PowerPoint</a:t>
            </a:r>
          </a:p>
          <a:p>
            <a:r>
              <a:rPr lang="cs-CZ" dirty="0"/>
              <a:t>Není-li uvedeno jinak, vlastní zdroje.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192</TotalTime>
  <Words>595</Words>
  <Application>Microsoft Office PowerPoint</Application>
  <PresentationFormat>Předvádění na obrazovce (4:3)</PresentationFormat>
  <Paragraphs>139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Vrchol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Kánon</vt:lpstr>
      <vt:lpstr>Co se dnes dozvíme?</vt:lpstr>
      <vt:lpstr>Co to je kánon?</vt:lpstr>
      <vt:lpstr>Co to je kánon?</vt:lpstr>
      <vt:lpstr>Co to je kánon?</vt:lpstr>
      <vt:lpstr>Vysvětlení pojmů:</vt:lpstr>
      <vt:lpstr>Vysvětlení pojmů:</vt:lpstr>
      <vt:lpstr>Vysvětlení pojmů:</vt:lpstr>
      <vt:lpstr>Vysvětlení pojmů:</vt:lpstr>
      <vt:lpstr>Vokální polyfonie</vt:lpstr>
      <vt:lpstr>Kánon v notovém zápise</vt:lpstr>
      <vt:lpstr>Kánon v notovém zápise</vt:lpstr>
      <vt:lpstr>Kánon v notovém zápise</vt:lpstr>
      <vt:lpstr>Nácvik kánonu</vt:lpstr>
      <vt:lpstr>Nácvik kánonu</vt:lpstr>
      <vt:lpstr>Nácvik kánonu</vt:lpstr>
      <vt:lpstr>Nácvik kánonu</vt:lpstr>
      <vt:lpstr>Jednoduchý nákres kánonu</vt:lpstr>
      <vt:lpstr>Zkusme nacvičit následující píseň jako kánon.</vt:lpstr>
      <vt:lpstr>Další druhy kánonu</vt:lpstr>
      <vt:lpstr>Další druhy kánonu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47</cp:revision>
  <dcterms:created xsi:type="dcterms:W3CDTF">2012-11-04T17:08:50Z</dcterms:created>
  <dcterms:modified xsi:type="dcterms:W3CDTF">2013-10-28T12:05:55Z</dcterms:modified>
</cp:coreProperties>
</file>