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69" r:id="rId3"/>
    <p:sldId id="256" r:id="rId4"/>
    <p:sldId id="257" r:id="rId5"/>
    <p:sldId id="258" r:id="rId6"/>
    <p:sldId id="270" r:id="rId7"/>
    <p:sldId id="271" r:id="rId8"/>
    <p:sldId id="272" r:id="rId9"/>
    <p:sldId id="260" r:id="rId10"/>
    <p:sldId id="273" r:id="rId11"/>
    <p:sldId id="274" r:id="rId12"/>
    <p:sldId id="275" r:id="rId13"/>
    <p:sldId id="276" r:id="rId14"/>
    <p:sldId id="277" r:id="rId15"/>
    <p:sldId id="261" r:id="rId16"/>
    <p:sldId id="278" r:id="rId17"/>
    <p:sldId id="279" r:id="rId18"/>
    <p:sldId id="280" r:id="rId19"/>
    <p:sldId id="262" r:id="rId20"/>
    <p:sldId id="281" r:id="rId21"/>
    <p:sldId id="282" r:id="rId22"/>
    <p:sldId id="267" r:id="rId23"/>
    <p:sldId id="263" r:id="rId24"/>
    <p:sldId id="283" r:id="rId25"/>
    <p:sldId id="284" r:id="rId26"/>
    <p:sldId id="264" r:id="rId27"/>
    <p:sldId id="265" r:id="rId28"/>
    <p:sldId id="266" r:id="rId29"/>
    <p:sldId id="268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26" autoAdjust="0"/>
    <p:restoredTop sz="94660"/>
  </p:normalViewPr>
  <p:slideViewPr>
    <p:cSldViewPr>
      <p:cViewPr varScale="1">
        <p:scale>
          <a:sx n="69" d="100"/>
          <a:sy n="69" d="100"/>
        </p:scale>
        <p:origin x="-14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wmf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Lrb0dHKJBR4" TargetMode="External"/><Relationship Id="rId2" Type="http://schemas.openxmlformats.org/officeDocument/2006/relationships/hyperlink" Target="http://www.youtube.com/watch?v=Zd_oIFy1mxM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wmf"/><Relationship Id="rId4" Type="http://schemas.openxmlformats.org/officeDocument/2006/relationships/hyperlink" Target="http://www.youtube.com/watch?v=eDV6dnAnKKg" TargetMode="Externa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OrgueCadixChamade.jpg?uselang=cs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1211263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198813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/>
              <a:t>: VY_32_INOVACE_09_27_Fuga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Monika Kloučková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/>
              <a:t>Vzdělávací obor/Předmět/Téma</a:t>
            </a:r>
            <a:r>
              <a:rPr lang="cs-CZ" sz="1700" dirty="0" smtClean="0"/>
              <a:t>: Umění a kultura/Hudební výchova/Polyfonie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</a:t>
            </a:r>
            <a:r>
              <a:rPr lang="cs-CZ" sz="1700" dirty="0" smtClean="0"/>
              <a:t>list:</a:t>
            </a:r>
            <a:r>
              <a:rPr lang="cs-CZ" sz="1700" dirty="0"/>
              <a:t> </a:t>
            </a:r>
            <a:r>
              <a:rPr lang="cs-CZ" sz="1700" dirty="0" smtClean="0"/>
              <a:t>ne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Vysvětlení pojmů fuga, vokální a instrumentální skladba, polyfonie. Žáci poznají jednotlivé části fugy. Seznámí se </a:t>
            </a:r>
            <a:r>
              <a:rPr lang="cs-CZ" sz="1700" dirty="0" err="1" smtClean="0"/>
              <a:t>J.S.Bachem</a:t>
            </a:r>
            <a:r>
              <a:rPr lang="cs-CZ" sz="1700" dirty="0" smtClean="0"/>
              <a:t> a jeho dílem. Poslechnou si ukázky.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15.2.2013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Fuga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se dnes dozvíme?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Vysvětlíme si, co je to fuga a s ní spojené pojmy.</a:t>
            </a:r>
          </a:p>
          <a:p>
            <a:endParaRPr lang="cs-CZ" dirty="0" smtClean="0"/>
          </a:p>
          <a:p>
            <a:r>
              <a:rPr lang="cs-CZ" dirty="0" smtClean="0"/>
              <a:t>Představíme si jednotlivé části fugy.</a:t>
            </a:r>
          </a:p>
          <a:p>
            <a:endParaRPr lang="cs-CZ" dirty="0" smtClean="0"/>
          </a:p>
          <a:p>
            <a:r>
              <a:rPr lang="cs-CZ" dirty="0" smtClean="0"/>
              <a:t>Zjistíme informace o hlavním představiteli fugy a poslechneme si jeho skladby.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fuga?</a:t>
            </a:r>
            <a:endParaRPr lang="cs-CZ" dirty="0"/>
          </a:p>
        </p:txBody>
      </p:sp>
      <p:pic>
        <p:nvPicPr>
          <p:cNvPr id="2050" name="Picture 2" descr="C:\Documents and Settings\Monča\Local Settings\Temporary Internet Files\Content.IE5\8OCOWYQ4\MC90043441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3501008"/>
            <a:ext cx="2880320" cy="324036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316416" y="6309320"/>
            <a:ext cx="813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fuga?</a:t>
            </a:r>
            <a:endParaRPr lang="cs-CZ" dirty="0"/>
          </a:p>
        </p:txBody>
      </p:sp>
      <p:pic>
        <p:nvPicPr>
          <p:cNvPr id="2050" name="Picture 2" descr="C:\Documents and Settings\Monča\Local Settings\Temporary Internet Files\Content.IE5\8OCOWYQ4\MC90043441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3501008"/>
            <a:ext cx="2880320" cy="3240360"/>
          </a:xfrm>
          <a:prstGeom prst="rect">
            <a:avLst/>
          </a:prstGeom>
          <a:noFill/>
        </p:spPr>
      </p:pic>
      <p:sp>
        <p:nvSpPr>
          <p:cNvPr id="6" name="Elipsa 5"/>
          <p:cNvSpPr/>
          <p:nvPr/>
        </p:nvSpPr>
        <p:spPr>
          <a:xfrm>
            <a:off x="467544" y="1340768"/>
            <a:ext cx="5616624" cy="108012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Fuga je polyfonní skladba.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316416" y="6309320"/>
            <a:ext cx="813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9147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fuga?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107504" y="2564904"/>
            <a:ext cx="6408712" cy="144016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Je hlavním představitelem tzv. INSTRUMENTÁLNÍ POLYFONIE.</a:t>
            </a:r>
            <a:endParaRPr lang="cs-CZ" sz="2400" dirty="0"/>
          </a:p>
        </p:txBody>
      </p:sp>
      <p:pic>
        <p:nvPicPr>
          <p:cNvPr id="2050" name="Picture 2" descr="C:\Documents and Settings\Monča\Local Settings\Temporary Internet Files\Content.IE5\8OCOWYQ4\MC90043441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3501008"/>
            <a:ext cx="2880320" cy="3240360"/>
          </a:xfrm>
          <a:prstGeom prst="rect">
            <a:avLst/>
          </a:prstGeom>
          <a:noFill/>
        </p:spPr>
      </p:pic>
      <p:sp>
        <p:nvSpPr>
          <p:cNvPr id="6" name="Elipsa 5"/>
          <p:cNvSpPr/>
          <p:nvPr/>
        </p:nvSpPr>
        <p:spPr>
          <a:xfrm>
            <a:off x="467544" y="1340768"/>
            <a:ext cx="5616624" cy="108012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Fuga je polyfonní skladba.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316416" y="6309320"/>
            <a:ext cx="813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9147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fuga?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107504" y="2564904"/>
            <a:ext cx="6408712" cy="144016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Je hlavním představitelem tzv. INSTRUMENTÁLNÍ POLYFONIE.</a:t>
            </a:r>
            <a:endParaRPr lang="cs-CZ" sz="2400" dirty="0"/>
          </a:p>
        </p:txBody>
      </p:sp>
      <p:sp>
        <p:nvSpPr>
          <p:cNvPr id="4" name="Veselý obličej 3"/>
          <p:cNvSpPr/>
          <p:nvPr/>
        </p:nvSpPr>
        <p:spPr>
          <a:xfrm>
            <a:off x="179512" y="4221088"/>
            <a:ext cx="2376264" cy="2160240"/>
          </a:xfrm>
          <a:prstGeom prst="smileyFace">
            <a:avLst/>
          </a:prstGeom>
          <a:solidFill>
            <a:schemeClr val="tx2">
              <a:lumMod val="25000"/>
            </a:schemeClr>
          </a:solidFill>
          <a:ln>
            <a:solidFill>
              <a:schemeClr val="bg1">
                <a:lumMod val="95000"/>
                <a:lumOff val="5000"/>
              </a:schemeClr>
            </a:solidFill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co to vlastně znamená?</a:t>
            </a:r>
            <a:endParaRPr lang="cs-CZ" dirty="0"/>
          </a:p>
        </p:txBody>
      </p:sp>
      <p:pic>
        <p:nvPicPr>
          <p:cNvPr id="2050" name="Picture 2" descr="C:\Documents and Settings\Monča\Local Settings\Temporary Internet Files\Content.IE5\8OCOWYQ4\MC90043441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3501008"/>
            <a:ext cx="2880320" cy="3240360"/>
          </a:xfrm>
          <a:prstGeom prst="rect">
            <a:avLst/>
          </a:prstGeom>
          <a:noFill/>
        </p:spPr>
      </p:pic>
      <p:sp>
        <p:nvSpPr>
          <p:cNvPr id="6" name="Elipsa 5"/>
          <p:cNvSpPr/>
          <p:nvPr/>
        </p:nvSpPr>
        <p:spPr>
          <a:xfrm>
            <a:off x="467544" y="1340768"/>
            <a:ext cx="5616624" cy="108012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Fuga je polyfonní skladba.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316416" y="6309320"/>
            <a:ext cx="813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9147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1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Vysvětlíme si pár pojmů: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484784"/>
            <a:ext cx="638027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Fuga se zástupcem instrumentální polyfonie.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Opakem je polyfonie vokální.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Vysvětlíme si pár pojmů: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484784"/>
            <a:ext cx="638027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Fuga se zástupcem instrumentální polyfonie.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Opakem je polyfonie vokální.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79459" y="2915652"/>
            <a:ext cx="172194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VOKÁLNÍ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SKLADBA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2105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Vysvětlíme si pár pojmů: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484784"/>
            <a:ext cx="638027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Fuga se zástupcem instrumentální polyfonie.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Opakem je polyfonie vokální.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79459" y="2915652"/>
            <a:ext cx="172194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VOKÁLNÍ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SKLADBA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75656" y="3861048"/>
            <a:ext cx="23214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= skladba, ve které</a:t>
            </a:r>
          </a:p>
          <a:p>
            <a:r>
              <a:rPr lang="cs-CZ" sz="2000" dirty="0" smtClean="0"/>
              <a:t>   se pouze zpívá.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82105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Vysvětlíme si pár pojmů: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484784"/>
            <a:ext cx="638027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Fuga se zástupcem instrumentální polyfonie.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Opakem je polyfonie vokální.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79459" y="2915652"/>
            <a:ext cx="172194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VOKÁLNÍ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SKLADBA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72000" y="2852936"/>
            <a:ext cx="317586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INSTRUMENTÁLNÍ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SKLADBA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75656" y="3861048"/>
            <a:ext cx="23214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= skladba, ve které</a:t>
            </a:r>
          </a:p>
          <a:p>
            <a:r>
              <a:rPr lang="cs-CZ" sz="2000" dirty="0" smtClean="0"/>
              <a:t>   se pouze zpívá.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82105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Vysvětlíme si pár pojmů: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484784"/>
            <a:ext cx="638027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Fuga se zástupcem instrumentální polyfonie.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Opakem je polyfonie vokální.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79459" y="2915652"/>
            <a:ext cx="172194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VOKÁLNÍ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SKLADBA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72000" y="2852936"/>
            <a:ext cx="317586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INSTRUMENTÁLNÍ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SKLADBA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75656" y="3861048"/>
            <a:ext cx="23214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= skladba, ve které</a:t>
            </a:r>
          </a:p>
          <a:p>
            <a:r>
              <a:rPr lang="cs-CZ" sz="2000" dirty="0" smtClean="0"/>
              <a:t>   se pouze zpívá.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4008" y="3861048"/>
            <a:ext cx="368562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= skladba, ve které</a:t>
            </a:r>
          </a:p>
          <a:p>
            <a:r>
              <a:rPr lang="cs-CZ" sz="2000" dirty="0" smtClean="0"/>
              <a:t>    hrají pouze hudební nástroje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64820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Vysvětlíme si pár pojmů: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484784"/>
            <a:ext cx="638027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Fuga se zástupcem instrumentální polyfonie.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Opakem je polyfonie vokální.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79459" y="2915652"/>
            <a:ext cx="172194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VOKÁLNÍ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SKLADBA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72000" y="2852936"/>
            <a:ext cx="317586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INSTRUMENTÁLNÍ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SKLADBA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75656" y="3861048"/>
            <a:ext cx="23214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= skladba, ve které</a:t>
            </a:r>
          </a:p>
          <a:p>
            <a:r>
              <a:rPr lang="cs-CZ" sz="2000" dirty="0" smtClean="0"/>
              <a:t>   se pouze zpívá.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4008" y="3861048"/>
            <a:ext cx="368562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= skladba, ve které</a:t>
            </a:r>
          </a:p>
          <a:p>
            <a:r>
              <a:rPr lang="cs-CZ" sz="2000" dirty="0" smtClean="0"/>
              <a:t>    hrají pouze hudební nástroje</a:t>
            </a:r>
            <a:endParaRPr lang="cs-CZ" sz="2000" dirty="0"/>
          </a:p>
        </p:txBody>
      </p:sp>
      <p:pic>
        <p:nvPicPr>
          <p:cNvPr id="3074" name="Picture 2" descr="C:\Documents and Settings\Monča\Local Settings\Temporary Internet Files\Content.IE5\4W9ESHLF\MC90044190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800302"/>
            <a:ext cx="1520825" cy="179705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1763688" y="5877272"/>
            <a:ext cx="65325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Jaká je tedy skladba vokálně instrumentální?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3075" name="Picture 3" descr="C:\Documents and Settings\Monča\Local Settings\Temporary Internet Files\Content.IE5\1QF9GG5R\MC90044193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46503" y="4596827"/>
            <a:ext cx="1401961" cy="1352453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1331640" y="6525344"/>
            <a:ext cx="8162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76256" y="4725144"/>
            <a:ext cx="873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4820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 co znamená slovo polyfonie?</a:t>
            </a:r>
            <a:endParaRPr lang="cs-CZ" dirty="0"/>
          </a:p>
        </p:txBody>
      </p:sp>
      <p:pic>
        <p:nvPicPr>
          <p:cNvPr id="3074" name="Picture 2" descr="C:\Documents and Settings\Monča\Local Settings\Temporary Internet Files\Content.IE5\GF0E251W\MC9003463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3429000"/>
            <a:ext cx="3744416" cy="299989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812360" y="6453336"/>
            <a:ext cx="813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 co znamená slovo polyfonie?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772816"/>
            <a:ext cx="5130507" cy="12311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POLYFONIE je druh vícehlasu.</a:t>
            </a:r>
          </a:p>
          <a:p>
            <a:endParaRPr lang="cs-CZ" sz="2800" dirty="0" smtClean="0"/>
          </a:p>
          <a:p>
            <a:endParaRPr lang="cs-CZ" dirty="0" smtClean="0"/>
          </a:p>
        </p:txBody>
      </p:sp>
      <p:pic>
        <p:nvPicPr>
          <p:cNvPr id="3074" name="Picture 2" descr="C:\Documents and Settings\Monča\Local Settings\Temporary Internet Files\Content.IE5\GF0E251W\MC9003463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3429000"/>
            <a:ext cx="3744416" cy="299989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812360" y="6453336"/>
            <a:ext cx="813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453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 co znamená slovo polyfonie?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772816"/>
            <a:ext cx="6901248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POLYFONIE je druh vícehlasu.</a:t>
            </a:r>
          </a:p>
          <a:p>
            <a:endParaRPr lang="cs-CZ" sz="2800" dirty="0" smtClean="0"/>
          </a:p>
          <a:p>
            <a:r>
              <a:rPr lang="cs-CZ" sz="2800" dirty="0" smtClean="0"/>
              <a:t>Každý hlas v něm má stejně důležitou roli.</a:t>
            </a:r>
          </a:p>
          <a:p>
            <a:endParaRPr lang="cs-CZ" sz="2800" dirty="0" smtClean="0"/>
          </a:p>
        </p:txBody>
      </p:sp>
      <p:pic>
        <p:nvPicPr>
          <p:cNvPr id="3074" name="Picture 2" descr="C:\Documents and Settings\Monča\Local Settings\Temporary Internet Files\Content.IE5\GF0E251W\MC9003463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3429000"/>
            <a:ext cx="3744416" cy="299989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812360" y="6453336"/>
            <a:ext cx="813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453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 co znamená slovo polyfonie?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772816"/>
            <a:ext cx="6901248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POLYFONIE je druh vícehlasu.</a:t>
            </a:r>
          </a:p>
          <a:p>
            <a:endParaRPr lang="cs-CZ" sz="2800" dirty="0" smtClean="0"/>
          </a:p>
          <a:p>
            <a:r>
              <a:rPr lang="cs-CZ" sz="2800" dirty="0" smtClean="0"/>
              <a:t>Každý hlas v něm má stejně důležitou roli.</a:t>
            </a:r>
          </a:p>
          <a:p>
            <a:endParaRPr lang="cs-CZ" sz="2800" dirty="0" smtClean="0"/>
          </a:p>
          <a:p>
            <a:r>
              <a:rPr lang="cs-CZ" sz="2800" dirty="0" smtClean="0"/>
              <a:t>Žádný není pouhým doprovodem</a:t>
            </a:r>
            <a:r>
              <a:rPr lang="cs-CZ" dirty="0" smtClean="0"/>
              <a:t>. </a:t>
            </a:r>
          </a:p>
        </p:txBody>
      </p:sp>
      <p:pic>
        <p:nvPicPr>
          <p:cNvPr id="3074" name="Picture 2" descr="C:\Documents and Settings\Monča\Local Settings\Temporary Internet Files\Content.IE5\GF0E251W\MC9003463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3429000"/>
            <a:ext cx="3744416" cy="299989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812360" y="6453336"/>
            <a:ext cx="813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453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Instrumentální      polyfonie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Instrumentální      polyfonie</a:t>
            </a:r>
            <a:endParaRPr lang="cs-CZ" dirty="0"/>
          </a:p>
        </p:txBody>
      </p:sp>
      <p:pic>
        <p:nvPicPr>
          <p:cNvPr id="4098" name="Picture 2" descr="C:\Documents and Settings\Monča\Local Settings\Temporary Internet Files\Content.IE5\AL643Q8J\MC9004380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56547" y="1726952"/>
            <a:ext cx="1863725" cy="1270000"/>
          </a:xfrm>
          <a:prstGeom prst="rect">
            <a:avLst/>
          </a:prstGeom>
          <a:noFill/>
        </p:spPr>
      </p:pic>
      <p:pic>
        <p:nvPicPr>
          <p:cNvPr id="4099" name="Picture 3" descr="C:\Documents and Settings\Monča\Local Settings\Temporary Internet Files\Content.IE5\GF0E251W\MC9004380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730127"/>
            <a:ext cx="1863725" cy="1266825"/>
          </a:xfrm>
          <a:prstGeom prst="rect">
            <a:avLst/>
          </a:prstGeom>
          <a:noFill/>
        </p:spPr>
      </p:pic>
      <p:sp>
        <p:nvSpPr>
          <p:cNvPr id="5" name="Šipka dolů 4"/>
          <p:cNvSpPr/>
          <p:nvPr/>
        </p:nvSpPr>
        <p:spPr>
          <a:xfrm>
            <a:off x="1639096" y="1268760"/>
            <a:ext cx="484632" cy="3600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>
            <a:off x="6103592" y="1268760"/>
            <a:ext cx="484632" cy="3600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131840" y="2060848"/>
            <a:ext cx="185980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/>
              <a:t>= vícehlas, </a:t>
            </a:r>
          </a:p>
          <a:p>
            <a:pPr algn="ctr"/>
            <a:r>
              <a:rPr lang="cs-CZ" sz="2400" b="1" dirty="0" smtClean="0"/>
              <a:t>ve kterém</a:t>
            </a:r>
          </a:p>
          <a:p>
            <a:pPr algn="ctr"/>
            <a:r>
              <a:rPr lang="cs-CZ" sz="2400" b="1" dirty="0" smtClean="0"/>
              <a:t>se nezpívá.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971600" y="2780928"/>
            <a:ext cx="813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04248" y="2996952"/>
            <a:ext cx="813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3548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Instrumentální      polyfonie</a:t>
            </a:r>
            <a:endParaRPr lang="cs-CZ" dirty="0"/>
          </a:p>
        </p:txBody>
      </p:sp>
      <p:pic>
        <p:nvPicPr>
          <p:cNvPr id="4098" name="Picture 2" descr="C:\Documents and Settings\Monča\Local Settings\Temporary Internet Files\Content.IE5\AL643Q8J\MC9004380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56547" y="1726952"/>
            <a:ext cx="1863725" cy="1270000"/>
          </a:xfrm>
          <a:prstGeom prst="rect">
            <a:avLst/>
          </a:prstGeom>
          <a:noFill/>
        </p:spPr>
      </p:pic>
      <p:pic>
        <p:nvPicPr>
          <p:cNvPr id="4099" name="Picture 3" descr="C:\Documents and Settings\Monča\Local Settings\Temporary Internet Files\Content.IE5\GF0E251W\MC9004380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730127"/>
            <a:ext cx="1863725" cy="1266825"/>
          </a:xfrm>
          <a:prstGeom prst="rect">
            <a:avLst/>
          </a:prstGeom>
          <a:noFill/>
        </p:spPr>
      </p:pic>
      <p:sp>
        <p:nvSpPr>
          <p:cNvPr id="5" name="Šipka dolů 4"/>
          <p:cNvSpPr/>
          <p:nvPr/>
        </p:nvSpPr>
        <p:spPr>
          <a:xfrm>
            <a:off x="1639096" y="1268760"/>
            <a:ext cx="484632" cy="3600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>
            <a:off x="6103592" y="1268760"/>
            <a:ext cx="484632" cy="3600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0" name="Picture 4" descr="C:\Documents and Settings\Monča\Local Settings\Temporary Internet Files\Content.IE5\0XXSMS5M\MC9004404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4336504"/>
            <a:ext cx="1368425" cy="18288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131840" y="2060848"/>
            <a:ext cx="185980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/>
              <a:t>= vícehlas, </a:t>
            </a:r>
          </a:p>
          <a:p>
            <a:pPr algn="ctr"/>
            <a:r>
              <a:rPr lang="cs-CZ" sz="2400" b="1" dirty="0" smtClean="0"/>
              <a:t>ve kterém</a:t>
            </a:r>
          </a:p>
          <a:p>
            <a:pPr algn="ctr"/>
            <a:r>
              <a:rPr lang="cs-CZ" sz="2400" b="1" dirty="0" smtClean="0"/>
              <a:t>se nezpívá.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23825" y="3717032"/>
            <a:ext cx="759259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Tato skladba je napsána pro jeden nebo více hudebních nástrojů.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71600" y="2780928"/>
            <a:ext cx="813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04248" y="2996952"/>
            <a:ext cx="813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04048" y="5805264"/>
            <a:ext cx="813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3548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Nejlepší přítel</a:t>
            </a:r>
            <a:endParaRPr lang="cs-CZ" dirty="0"/>
          </a:p>
        </p:txBody>
      </p:sp>
      <p:pic>
        <p:nvPicPr>
          <p:cNvPr id="3" name="Picture 2" descr="http://upload.wikimedia.org/wikipedia/commons/1/16/OrgueCadixChamad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51731" y="2455118"/>
            <a:ext cx="5724525" cy="428625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23528" y="1556792"/>
            <a:ext cx="46687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 fugou jsou neodmyslitelně spjaty varhany.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20272" y="6381328"/>
            <a:ext cx="813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fugy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EXPOZICE</a:t>
            </a:r>
          </a:p>
          <a:p>
            <a:pPr lvl="1"/>
            <a:r>
              <a:rPr lang="cs-CZ" dirty="0" smtClean="0"/>
              <a:t>V této části je představeno hlavní téma.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fugy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EXPOZICE</a:t>
            </a:r>
          </a:p>
          <a:p>
            <a:pPr lvl="1"/>
            <a:r>
              <a:rPr lang="cs-CZ" dirty="0" smtClean="0"/>
              <a:t>V této části je představeno hlavní téma.</a:t>
            </a:r>
          </a:p>
          <a:p>
            <a:endParaRPr lang="cs-CZ" dirty="0" smtClean="0"/>
          </a:p>
          <a:p>
            <a:r>
              <a:rPr lang="cs-CZ" dirty="0" smtClean="0"/>
              <a:t>PROVEDENÍ</a:t>
            </a:r>
          </a:p>
          <a:p>
            <a:pPr lvl="1"/>
            <a:r>
              <a:rPr lang="cs-CZ" dirty="0" smtClean="0"/>
              <a:t>V druhé části je hlavní téma propracováno.</a:t>
            </a:r>
          </a:p>
          <a:p>
            <a:pPr lvl="1"/>
            <a:r>
              <a:rPr lang="cs-CZ" dirty="0" smtClean="0"/>
              <a:t>Je náročnější.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320978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fugy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EXPOZICE</a:t>
            </a:r>
          </a:p>
          <a:p>
            <a:pPr lvl="1"/>
            <a:r>
              <a:rPr lang="cs-CZ" dirty="0" smtClean="0"/>
              <a:t>V této části je představeno hlavní téma.</a:t>
            </a:r>
          </a:p>
          <a:p>
            <a:endParaRPr lang="cs-CZ" dirty="0" smtClean="0"/>
          </a:p>
          <a:p>
            <a:r>
              <a:rPr lang="cs-CZ" dirty="0" smtClean="0"/>
              <a:t>PROVEDENÍ</a:t>
            </a:r>
          </a:p>
          <a:p>
            <a:pPr lvl="1"/>
            <a:r>
              <a:rPr lang="cs-CZ" dirty="0" smtClean="0"/>
              <a:t>V druhé části je hlavní téma propracováno.</a:t>
            </a:r>
          </a:p>
          <a:p>
            <a:pPr lvl="1"/>
            <a:r>
              <a:rPr lang="cs-CZ" dirty="0" smtClean="0"/>
              <a:t>Je náročnější.</a:t>
            </a:r>
          </a:p>
          <a:p>
            <a:endParaRPr lang="cs-CZ" dirty="0" smtClean="0"/>
          </a:p>
          <a:p>
            <a:r>
              <a:rPr lang="cs-CZ" dirty="0" smtClean="0"/>
              <a:t>REPRÍZA</a:t>
            </a:r>
          </a:p>
          <a:p>
            <a:pPr lvl="1"/>
            <a:r>
              <a:rPr lang="cs-CZ" dirty="0" smtClean="0"/>
              <a:t>V repríze se opakuje hlavní téma.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0978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Vrcholné období polyfonie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395536" y="1556792"/>
            <a:ext cx="835292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Instrumentální polyfonie se začala rozvíjet výrazně později, než polyfonie vokální.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395536" y="2658616"/>
            <a:ext cx="835292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Vrcholem vokální polyfonie bylo období renesance</a:t>
            </a:r>
          </a:p>
          <a:p>
            <a:pPr algn="ctr"/>
            <a:r>
              <a:rPr lang="cs-CZ" dirty="0" smtClean="0"/>
              <a:t>(14. – 16. století).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395536" y="3810744"/>
            <a:ext cx="835292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Vrcholem instrumentální polyfonie je období baroka</a:t>
            </a:r>
          </a:p>
          <a:p>
            <a:pPr algn="ctr"/>
            <a:r>
              <a:rPr lang="cs-CZ" dirty="0" smtClean="0"/>
              <a:t>(17. století).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395536" y="4962872"/>
            <a:ext cx="835292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Vrcholným představitelem fugy je barokní skladatel</a:t>
            </a:r>
          </a:p>
          <a:p>
            <a:pPr algn="ctr"/>
            <a:r>
              <a:rPr lang="cs-CZ" dirty="0" smtClean="0"/>
              <a:t>JOHANN SEBASTIAN BACH.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Johann</a:t>
            </a:r>
            <a:r>
              <a:rPr lang="cs-CZ" dirty="0" smtClean="0"/>
              <a:t> Sebastian </a:t>
            </a:r>
            <a:r>
              <a:rPr lang="cs-CZ" dirty="0" err="1" smtClean="0"/>
              <a:t>Bach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(1685-1750)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4925144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Osiřel již v 10 letech.</a:t>
            </a:r>
          </a:p>
          <a:p>
            <a:endParaRPr lang="cs-CZ" dirty="0" smtClean="0"/>
          </a:p>
          <a:p>
            <a:r>
              <a:rPr lang="cs-CZ" dirty="0" smtClean="0"/>
              <a:t>Od 15 let se živil samostatně.</a:t>
            </a:r>
          </a:p>
          <a:p>
            <a:endParaRPr lang="cs-CZ" dirty="0" smtClean="0"/>
          </a:p>
          <a:p>
            <a:r>
              <a:rPr lang="cs-CZ" dirty="0" smtClean="0"/>
              <a:t>Hrál na housle a varhany.</a:t>
            </a:r>
          </a:p>
          <a:p>
            <a:endParaRPr lang="cs-CZ" dirty="0" smtClean="0"/>
          </a:p>
          <a:p>
            <a:r>
              <a:rPr lang="cs-CZ" dirty="0" smtClean="0"/>
              <a:t>Na konci života oslepl.</a:t>
            </a:r>
          </a:p>
          <a:p>
            <a:endParaRPr lang="cs-CZ" dirty="0" smtClean="0"/>
          </a:p>
          <a:p>
            <a:r>
              <a:rPr lang="cs-CZ" dirty="0" smtClean="0"/>
              <a:t>Měl 20 dětí.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Poslechněte si: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628800"/>
            <a:ext cx="51540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Johann</a:t>
            </a:r>
            <a:r>
              <a:rPr lang="cs-CZ" dirty="0" smtClean="0"/>
              <a:t> Sebastian </a:t>
            </a:r>
            <a:r>
              <a:rPr lang="cs-CZ" dirty="0" err="1" smtClean="0"/>
              <a:t>Bach</a:t>
            </a:r>
            <a:r>
              <a:rPr lang="cs-CZ" dirty="0" smtClean="0"/>
              <a:t>: Toccata a fuga d moll</a:t>
            </a:r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</a:t>
            </a:r>
            <a:r>
              <a:rPr lang="cs-CZ" dirty="0" err="1" smtClean="0">
                <a:hlinkClick r:id="rId2"/>
              </a:rPr>
              <a:t>Zd</a:t>
            </a:r>
            <a:r>
              <a:rPr lang="cs-CZ" dirty="0" smtClean="0">
                <a:hlinkClick r:id="rId2"/>
              </a:rPr>
              <a:t>_oIFy1mxM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645024"/>
            <a:ext cx="7455887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Johann</a:t>
            </a:r>
            <a:r>
              <a:rPr lang="cs-CZ" dirty="0" smtClean="0"/>
              <a:t> Sebastian </a:t>
            </a:r>
            <a:r>
              <a:rPr lang="cs-CZ" dirty="0" err="1" smtClean="0"/>
              <a:t>Bach</a:t>
            </a:r>
            <a:r>
              <a:rPr lang="cs-CZ" dirty="0" smtClean="0"/>
              <a:t>: Umění fugy</a:t>
            </a:r>
          </a:p>
          <a:p>
            <a:r>
              <a:rPr lang="cs-CZ" dirty="0" smtClean="0"/>
              <a:t>			- dá se hrát v různém nástrojovém obsazení</a:t>
            </a:r>
          </a:p>
          <a:p>
            <a:r>
              <a:rPr lang="cs-CZ" dirty="0" smtClean="0"/>
              <a:t>			</a:t>
            </a:r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?v=Lrb0dHKJBR4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youtube.com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watch</a:t>
            </a:r>
            <a:r>
              <a:rPr lang="cs-CZ" dirty="0" smtClean="0">
                <a:hlinkClick r:id="rId4"/>
              </a:rPr>
              <a:t>?v=eDV6dnAnKKg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5122" name="Picture 2" descr="C:\Documents and Settings\Monča\Local Settings\Temporary Internet Files\Content.IE5\1W88HFEF\MC90044043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91281" y="692696"/>
            <a:ext cx="3301199" cy="280831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172400" y="764704"/>
            <a:ext cx="813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628800"/>
            <a:ext cx="8924303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1, 2, 3, 4, 5, 6, 7, 9 </a:t>
            </a:r>
            <a:r>
              <a:rPr lang="cs-CZ" dirty="0" smtClean="0"/>
              <a:t>– Klipart Microsoft PowerPoint</a:t>
            </a:r>
            <a:endParaRPr lang="cs-CZ" dirty="0" smtClean="0"/>
          </a:p>
          <a:p>
            <a:r>
              <a:rPr lang="cs-CZ" dirty="0" smtClean="0"/>
              <a:t>Obr. 8 </a:t>
            </a:r>
            <a:r>
              <a:rPr lang="cs-CZ" dirty="0" smtClean="0"/>
              <a:t>-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commons.wikimedia.org/wiki/File:OrgueCadixChamade.jpg?uselang=cs</a:t>
            </a:r>
            <a:endParaRPr lang="cs-CZ" dirty="0" smtClean="0"/>
          </a:p>
          <a:p>
            <a:r>
              <a:rPr lang="cs-CZ" smtClean="0"/>
              <a:t>Odkazy vloženy dne 14.2.2013.</a:t>
            </a:r>
            <a:endParaRPr lang="cs-CZ" dirty="0" smtClean="0"/>
          </a:p>
          <a:p>
            <a:r>
              <a:rPr lang="cs-CZ" dirty="0" smtClean="0"/>
              <a:t>Není-li uvedeno jinak, vlastní zdroje.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115</TotalTime>
  <Words>697</Words>
  <Application>Microsoft Office PowerPoint</Application>
  <PresentationFormat>Předvádění na obrazovce (4:3)</PresentationFormat>
  <Paragraphs>193</Paragraphs>
  <Slides>28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28</vt:i4>
      </vt:variant>
    </vt:vector>
  </HeadingPairs>
  <TitlesOfParts>
    <vt:vector size="30" baseType="lpstr">
      <vt:lpstr>Technický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Fuga</vt:lpstr>
      <vt:lpstr>Co se dnes dozvíme?</vt:lpstr>
      <vt:lpstr>Co je to fuga?</vt:lpstr>
      <vt:lpstr>Co je to fuga?</vt:lpstr>
      <vt:lpstr>Co je to fuga?</vt:lpstr>
      <vt:lpstr>Co je to fuga?</vt:lpstr>
      <vt:lpstr>Vysvětlíme si pár pojmů:</vt:lpstr>
      <vt:lpstr>Vysvětlíme si pár pojmů:</vt:lpstr>
      <vt:lpstr>Vysvětlíme si pár pojmů:</vt:lpstr>
      <vt:lpstr>Vysvětlíme si pár pojmů:</vt:lpstr>
      <vt:lpstr>Vysvětlíme si pár pojmů:</vt:lpstr>
      <vt:lpstr>Vysvětlíme si pár pojmů:</vt:lpstr>
      <vt:lpstr>A co znamená slovo polyfonie?</vt:lpstr>
      <vt:lpstr>A co znamená slovo polyfonie?</vt:lpstr>
      <vt:lpstr>A co znamená slovo polyfonie?</vt:lpstr>
      <vt:lpstr>A co znamená slovo polyfonie?</vt:lpstr>
      <vt:lpstr>Instrumentální      polyfonie</vt:lpstr>
      <vt:lpstr>Instrumentální      polyfonie</vt:lpstr>
      <vt:lpstr>Instrumentální      polyfonie</vt:lpstr>
      <vt:lpstr>Nejlepší přítel</vt:lpstr>
      <vt:lpstr>Části fugy</vt:lpstr>
      <vt:lpstr>Části fugy</vt:lpstr>
      <vt:lpstr>Části fugy</vt:lpstr>
      <vt:lpstr>Vrcholné období polyfonie</vt:lpstr>
      <vt:lpstr>Johann Sebastian Bach (1685-1750)</vt:lpstr>
      <vt:lpstr>Poslechněte si: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</dc:creator>
  <cp:lastModifiedBy>Monika Kloučková</cp:lastModifiedBy>
  <cp:revision>42</cp:revision>
  <dcterms:created xsi:type="dcterms:W3CDTF">2012-11-04T17:08:50Z</dcterms:created>
  <dcterms:modified xsi:type="dcterms:W3CDTF">2013-10-28T12:08:22Z</dcterms:modified>
</cp:coreProperties>
</file>