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5" r:id="rId3"/>
    <p:sldId id="257" r:id="rId4"/>
    <p:sldId id="276" r:id="rId5"/>
    <p:sldId id="277" r:id="rId6"/>
    <p:sldId id="259" r:id="rId7"/>
    <p:sldId id="260" r:id="rId8"/>
    <p:sldId id="278" r:id="rId9"/>
    <p:sldId id="279" r:id="rId10"/>
    <p:sldId id="280" r:id="rId11"/>
    <p:sldId id="261" r:id="rId12"/>
    <p:sldId id="281" r:id="rId13"/>
    <p:sldId id="282" r:id="rId14"/>
    <p:sldId id="283" r:id="rId15"/>
    <p:sldId id="284" r:id="rId16"/>
    <p:sldId id="262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  <p:sldId id="272" r:id="rId26"/>
    <p:sldId id="273" r:id="rId27"/>
    <p:sldId id="263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_jWQqW6MEso" TargetMode="External"/><Relationship Id="rId2" Type="http://schemas.openxmlformats.org/officeDocument/2006/relationships/hyperlink" Target="http://www.youtube.com/watch?v=HUXhEzIuRhQ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youtube.com/watch?v=PGveInjwW6I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o1KHr-b-CA" TargetMode="External"/><Relationship Id="rId2" Type="http://schemas.openxmlformats.org/officeDocument/2006/relationships/hyperlink" Target="http://www.youtube.com/watch?v=9kjtgeydoUM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youtube.com/watch?v=H2amTjF_mkM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vorak1.jpg?uselang=cs" TargetMode="External"/><Relationship Id="rId2" Type="http://schemas.openxmlformats.org/officeDocument/2006/relationships/hyperlink" Target="http://commons.wikimedia.org/wiki/File:FriedrichSmetana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ommons.wikimedia.org/wiki/File:ZFibich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VY_32_INOVACE_10_27_Český romantismus I.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výchova/Český hudební romantismus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Charakteristika hudebního romantismu u nás. Žáci se seznámí s představiteli a jejich dílem. Poslechnou si ukázky.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IX.A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20.2.2013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Český hudební romantismus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618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539552" y="1844824"/>
            <a:ext cx="8280920" cy="1224136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Období celého 19. století.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3302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539552" y="1844824"/>
            <a:ext cx="8280920" cy="1224136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Období celého 19. století.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539552" y="3392416"/>
            <a:ext cx="8280920" cy="1260720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Do všech druhů umění přináší uvolnění klasicistních forem.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3302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539552" y="1844824"/>
            <a:ext cx="8280920" cy="1224136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Období celého 19. století.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539552" y="3392416"/>
            <a:ext cx="8280920" cy="1260720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Do všech druhů umění přináší uvolnění klasicistních forem.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539552" y="5048600"/>
            <a:ext cx="8280920" cy="1188712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Romantismus je ve znamení citovosti, fantazie.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5736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u nás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2990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u nás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Toto období je ve znamení snahy o obrodu českého jazyka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a české kultury.</a:t>
            </a:r>
          </a:p>
          <a:p>
            <a:endParaRPr lang="cs-CZ" sz="28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087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u nás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Toto období je ve znamení snahy o obrodu českého jazyka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a české kultury.</a:t>
            </a:r>
          </a:p>
          <a:p>
            <a:endParaRPr lang="cs-CZ" sz="28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To se projevuje také v hudbě.</a:t>
            </a:r>
          </a:p>
          <a:p>
            <a:endParaRPr lang="cs-CZ" sz="28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087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u nás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Toto období je ve znamení snahy o obrodu českého jazyka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a české kultury.</a:t>
            </a:r>
          </a:p>
          <a:p>
            <a:endParaRPr lang="cs-CZ" sz="28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To se projevuje také v hudbě.</a:t>
            </a:r>
          </a:p>
          <a:p>
            <a:endParaRPr lang="cs-CZ" sz="28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Skladatelé se snaží o vytvoření první české národní opery.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087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Škroup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2573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Škroup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83568" y="1844824"/>
            <a:ext cx="4176464" cy="25202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Autor jednoho z prvních pokusů vytvořit českou národní operu.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67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Škroup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83568" y="1844824"/>
            <a:ext cx="4176464" cy="25202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Autor jednoho z prvních pokusů vytvořit českou národní operu. 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995936" y="1772816"/>
            <a:ext cx="3096344" cy="108012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pěvohra </a:t>
            </a:r>
            <a:r>
              <a:rPr lang="cs-CZ" i="1" dirty="0" smtClean="0"/>
              <a:t>Dráteník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67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Škroup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83568" y="1844824"/>
            <a:ext cx="4176464" cy="25202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Autor jednoho z prvních pokusů vytvořit českou národní operu.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283968" y="3717032"/>
            <a:ext cx="4176464" cy="25202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Autor scénické hudby k Tylově hře </a:t>
            </a:r>
            <a:r>
              <a:rPr lang="cs-CZ" i="1" dirty="0" smtClean="0"/>
              <a:t>Fidlovačka.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995936" y="1772816"/>
            <a:ext cx="3096344" cy="108012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pěvohra </a:t>
            </a:r>
            <a:r>
              <a:rPr lang="cs-CZ" i="1" dirty="0" smtClean="0"/>
              <a:t>Dráteník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67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Škroup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83568" y="1844824"/>
            <a:ext cx="4176464" cy="25202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Autor jednoho z prvních pokusů vytvořit českou národní operu.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283968" y="3717032"/>
            <a:ext cx="4176464" cy="25202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Autor scénické hudby k Tylově hře </a:t>
            </a:r>
            <a:r>
              <a:rPr lang="cs-CZ" i="1" dirty="0" smtClean="0"/>
              <a:t>Fidlovačka.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995936" y="1772816"/>
            <a:ext cx="3096344" cy="108012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pěvohra </a:t>
            </a:r>
            <a:r>
              <a:rPr lang="cs-CZ" i="1" dirty="0" smtClean="0"/>
              <a:t>Dráteník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2123728" y="5301208"/>
            <a:ext cx="3096344" cy="108012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Zde zazněla píseň </a:t>
            </a:r>
          </a:p>
          <a:p>
            <a:pPr algn="ctr"/>
            <a:r>
              <a:rPr lang="cs-CZ" i="1" dirty="0" smtClean="0"/>
              <a:t>Kde domov můj.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67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představitelé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87724"/>
            <a:ext cx="3528392" cy="4118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2924944"/>
            <a:ext cx="312136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Bedřich Smetana</a:t>
            </a:r>
          </a:p>
          <a:p>
            <a:pPr algn="ctr"/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1824-1884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84368" y="2132856"/>
            <a:ext cx="887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2506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představitelé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16832"/>
            <a:ext cx="3055417" cy="4806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2420888"/>
            <a:ext cx="287610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Antonín Dvořák</a:t>
            </a:r>
          </a:p>
          <a:p>
            <a:pPr algn="ctr"/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1841-1904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28384" y="1484784"/>
            <a:ext cx="887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5496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představitelé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04864"/>
            <a:ext cx="3096344" cy="4412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2391271"/>
            <a:ext cx="2582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Zdeněk Fibich</a:t>
            </a:r>
          </a:p>
          <a:p>
            <a:pPr algn="ctr"/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1850-1900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28384" y="1844824"/>
            <a:ext cx="887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9413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Bedřich Smetana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467544" y="1808240"/>
            <a:ext cx="7992888" cy="612648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Narodil se v Litomyšli.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467544" y="4184504"/>
            <a:ext cx="7992888" cy="612648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/>
              <a:t>Jeho díla se vyrovnala světovým </a:t>
            </a:r>
            <a:r>
              <a:rPr lang="cs-CZ" dirty="0" smtClean="0"/>
              <a:t>skladatelům.</a:t>
            </a:r>
            <a:endParaRPr lang="cs-CZ" dirty="0"/>
          </a:p>
        </p:txBody>
      </p:sp>
      <p:sp>
        <p:nvSpPr>
          <p:cNvPr id="7" name="Vývojový diagram: zpoždění 6"/>
          <p:cNvSpPr/>
          <p:nvPr/>
        </p:nvSpPr>
        <p:spPr>
          <a:xfrm>
            <a:off x="467544" y="4976592"/>
            <a:ext cx="7992888" cy="612648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Autor prví české národní opery.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467544" y="5805264"/>
            <a:ext cx="7992888" cy="612648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Na konci svého života ohluchl.</a:t>
            </a:r>
            <a:endParaRPr lang="cs-CZ" dirty="0"/>
          </a:p>
        </p:txBody>
      </p:sp>
      <p:sp>
        <p:nvSpPr>
          <p:cNvPr id="9" name="Vývojový diagram: zpoždění 8"/>
          <p:cNvSpPr/>
          <p:nvPr/>
        </p:nvSpPr>
        <p:spPr>
          <a:xfrm>
            <a:off x="467544" y="3392416"/>
            <a:ext cx="7992888" cy="612648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/>
              <a:t>Klavírista, učitel, </a:t>
            </a:r>
            <a:r>
              <a:rPr lang="cs-CZ" dirty="0" smtClean="0"/>
              <a:t>dirigent.</a:t>
            </a:r>
            <a:endParaRPr lang="cs-CZ" dirty="0"/>
          </a:p>
        </p:txBody>
      </p:sp>
      <p:sp>
        <p:nvSpPr>
          <p:cNvPr id="10" name="Vývojový diagram: zpoždění 9"/>
          <p:cNvSpPr/>
          <p:nvPr/>
        </p:nvSpPr>
        <p:spPr>
          <a:xfrm>
            <a:off x="467544" y="2600328"/>
            <a:ext cx="7992888" cy="612648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/>
              <a:t>Zakladatel české moderní hudby.</a:t>
            </a:r>
          </a:p>
        </p:txBody>
      </p:sp>
    </p:spTree>
    <p:extLst>
      <p:ext uri="{BB962C8B-B14F-4D97-AF65-F5344CB8AC3E}">
        <p14:creationId xmlns:p14="http://schemas.microsoft.com/office/powerpoint/2010/main" val="302442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Bedřich Smetana - dílo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95536" y="1628800"/>
            <a:ext cx="3744416" cy="511256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Opery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932040" y="1628800"/>
            <a:ext cx="3744416" cy="511256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Symfonická</a:t>
            </a:r>
          </a:p>
          <a:p>
            <a:pPr algn="ctr"/>
            <a:r>
              <a:rPr lang="cs-CZ" dirty="0" smtClean="0"/>
              <a:t>báseň</a:t>
            </a:r>
          </a:p>
          <a:p>
            <a:pPr algn="ctr"/>
            <a:r>
              <a:rPr lang="cs-CZ" i="1" dirty="0" smtClean="0"/>
              <a:t>Má vlast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11560" y="2564904"/>
            <a:ext cx="1800200" cy="18002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Prodaná</a:t>
            </a:r>
          </a:p>
          <a:p>
            <a:pPr algn="ctr"/>
            <a:r>
              <a:rPr lang="cs-CZ" i="1" dirty="0" smtClean="0"/>
              <a:t>nevěsta</a:t>
            </a:r>
            <a:endParaRPr lang="cs-CZ" i="1" dirty="0"/>
          </a:p>
        </p:txBody>
      </p:sp>
      <p:sp>
        <p:nvSpPr>
          <p:cNvPr id="6" name="Ovál 5"/>
          <p:cNvSpPr/>
          <p:nvPr/>
        </p:nvSpPr>
        <p:spPr>
          <a:xfrm>
            <a:off x="2267744" y="3356992"/>
            <a:ext cx="1800200" cy="18002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Dalibor</a:t>
            </a:r>
          </a:p>
        </p:txBody>
      </p:sp>
      <p:sp>
        <p:nvSpPr>
          <p:cNvPr id="7" name="Ovál 6"/>
          <p:cNvSpPr/>
          <p:nvPr/>
        </p:nvSpPr>
        <p:spPr>
          <a:xfrm>
            <a:off x="827584" y="4509120"/>
            <a:ext cx="1800200" cy="18002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Libuše</a:t>
            </a:r>
          </a:p>
        </p:txBody>
      </p:sp>
      <p:sp>
        <p:nvSpPr>
          <p:cNvPr id="8" name="Ovál 7"/>
          <p:cNvSpPr/>
          <p:nvPr/>
        </p:nvSpPr>
        <p:spPr>
          <a:xfrm>
            <a:off x="5076056" y="3068960"/>
            <a:ext cx="1800200" cy="18002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Vltava</a:t>
            </a:r>
            <a:endParaRPr lang="cs-CZ" i="1" dirty="0"/>
          </a:p>
        </p:txBody>
      </p:sp>
      <p:sp>
        <p:nvSpPr>
          <p:cNvPr id="9" name="Ovál 8"/>
          <p:cNvSpPr/>
          <p:nvPr/>
        </p:nvSpPr>
        <p:spPr>
          <a:xfrm>
            <a:off x="6444208" y="4365104"/>
            <a:ext cx="1800200" cy="18002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Vyšehrad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029590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Bedřich Smetana - poslech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6113212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Prodaná nevěsta – Znám jednu dívku</a:t>
            </a:r>
          </a:p>
          <a:p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www.youtube.com/watch?v=HUXhEzIuRhQ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Má vlast – Vltava</a:t>
            </a:r>
          </a:p>
          <a:p>
            <a:endParaRPr lang="cs-CZ" dirty="0"/>
          </a:p>
          <a:p>
            <a:r>
              <a:rPr lang="cs-CZ" dirty="0">
                <a:hlinkClick r:id="rId3"/>
              </a:rPr>
              <a:t>http://www.youtube.com/watch?v=_</a:t>
            </a:r>
            <a:r>
              <a:rPr lang="cs-CZ" dirty="0" smtClean="0">
                <a:hlinkClick r:id="rId3"/>
              </a:rPr>
              <a:t>jWQqW6MEso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Má vlast – Vyšehrad</a:t>
            </a:r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www.youtube.com/watch?v=PGveInjwW6I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377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467544" y="2168280"/>
            <a:ext cx="8352928" cy="612648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Narodil se v Nelahozevsi.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467544" y="3896472"/>
            <a:ext cx="8352928" cy="612648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Českou hudbu rozšířil do celého světa.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467544" y="4725144"/>
            <a:ext cx="8352928" cy="612648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Svá díla dirigoval v Anglii, Německu a také v Rusku.</a:t>
            </a:r>
            <a:endParaRPr lang="cs-CZ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467544" y="5552656"/>
            <a:ext cx="8352928" cy="612648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/>
              <a:t>Byl pozván do New </a:t>
            </a:r>
            <a:r>
              <a:rPr lang="cs-CZ" dirty="0" err="1"/>
              <a:t>Yourku</a:t>
            </a:r>
            <a:r>
              <a:rPr lang="cs-CZ" dirty="0"/>
              <a:t>, aby zde vytvořil národní hudbu.</a:t>
            </a:r>
          </a:p>
        </p:txBody>
      </p:sp>
      <p:sp>
        <p:nvSpPr>
          <p:cNvPr id="8" name="Vývojový diagram: zpoždění 7"/>
          <p:cNvSpPr/>
          <p:nvPr/>
        </p:nvSpPr>
        <p:spPr>
          <a:xfrm>
            <a:off x="467544" y="3032376"/>
            <a:ext cx="8352928" cy="612648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Vyučil se řezníkem.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172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Dvořák - dílo</a:t>
            </a:r>
            <a:endParaRPr lang="cs-CZ" dirty="0"/>
          </a:p>
        </p:txBody>
      </p:sp>
      <p:sp>
        <p:nvSpPr>
          <p:cNvPr id="3" name="Výbuch 1 2"/>
          <p:cNvSpPr/>
          <p:nvPr/>
        </p:nvSpPr>
        <p:spPr>
          <a:xfrm>
            <a:off x="107504" y="1340768"/>
            <a:ext cx="5400600" cy="2952328"/>
          </a:xfrm>
          <a:prstGeom prst="irregularSeal1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opera </a:t>
            </a:r>
            <a:r>
              <a:rPr lang="cs-CZ" i="1" dirty="0" smtClean="0"/>
              <a:t>Rusalka</a:t>
            </a:r>
            <a:endParaRPr lang="cs-CZ" i="1" dirty="0"/>
          </a:p>
        </p:txBody>
      </p:sp>
      <p:sp>
        <p:nvSpPr>
          <p:cNvPr id="4" name="Výbuch 1 3"/>
          <p:cNvSpPr/>
          <p:nvPr/>
        </p:nvSpPr>
        <p:spPr>
          <a:xfrm>
            <a:off x="3779912" y="2708920"/>
            <a:ext cx="5400600" cy="2952328"/>
          </a:xfrm>
          <a:prstGeom prst="irregularSeal1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Symfonie </a:t>
            </a:r>
          </a:p>
          <a:p>
            <a:pPr algn="ctr"/>
            <a:r>
              <a:rPr lang="cs-CZ" i="1" dirty="0" smtClean="0"/>
              <a:t>Z Nového světa</a:t>
            </a:r>
            <a:endParaRPr lang="cs-CZ" i="1" dirty="0"/>
          </a:p>
        </p:txBody>
      </p:sp>
      <p:sp>
        <p:nvSpPr>
          <p:cNvPr id="5" name="Výbuch 1 4"/>
          <p:cNvSpPr/>
          <p:nvPr/>
        </p:nvSpPr>
        <p:spPr>
          <a:xfrm>
            <a:off x="-108520" y="3861048"/>
            <a:ext cx="5400600" cy="2952328"/>
          </a:xfrm>
          <a:prstGeom prst="irregularSeal1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Slovanské tance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321669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Dvořák - poslech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00808"/>
            <a:ext cx="675005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Opera Rusalka – árie Rusalky Měsíčku na nebi hlubokém</a:t>
            </a:r>
          </a:p>
          <a:p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www.youtube.com/watch?v=9kjtgeydoUM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Symfonie Z Nového světa – 4. věta</a:t>
            </a:r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www.youtube.com/watch?v=Eo1KHr-b-CA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Slovanský tanec č. 1</a:t>
            </a:r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www.youtube.com/watch?v=H2amTjF_mkM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4378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Zdeněk Fibich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467544" y="1628800"/>
            <a:ext cx="8568952" cy="1044696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Žák Bedřicha Smetany.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467544" y="2924944"/>
            <a:ext cx="8568952" cy="1044696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Proslavil se tvorbou melodramů.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467544" y="5624664"/>
            <a:ext cx="8568952" cy="1044696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Nejznámější dílo </a:t>
            </a:r>
            <a:r>
              <a:rPr lang="cs-CZ" i="1" dirty="0" smtClean="0"/>
              <a:t>Poem.</a:t>
            </a:r>
            <a:endParaRPr lang="cs-CZ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467544" y="4293096"/>
            <a:ext cx="8568952" cy="1044696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Melodram je hudební forma, </a:t>
            </a:r>
            <a:r>
              <a:rPr lang="cs-CZ" dirty="0"/>
              <a:t>k</a:t>
            </a:r>
            <a:r>
              <a:rPr lang="cs-CZ" dirty="0" smtClean="0"/>
              <a:t>de je recitace doprovázená hudbou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8500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události 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83568" y="1700808"/>
            <a:ext cx="4176464" cy="201622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1811 byla založena konzervatoř.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355976" y="2852936"/>
            <a:ext cx="4176464" cy="201622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1881 požár Národního divadla.</a:t>
            </a:r>
          </a:p>
          <a:p>
            <a:pPr algn="ctr"/>
            <a:r>
              <a:rPr lang="cs-CZ" dirty="0" smtClean="0"/>
              <a:t>1883 definitivní otevření Národního divadla.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691680" y="4581128"/>
            <a:ext cx="4176464" cy="201622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1896 byl založen orchestr</a:t>
            </a:r>
          </a:p>
          <a:p>
            <a:pPr algn="ctr"/>
            <a:r>
              <a:rPr lang="cs-CZ" dirty="0" smtClean="0"/>
              <a:t>Česká filharmonie.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1255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887101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1 </a:t>
            </a:r>
            <a:r>
              <a:rPr lang="cs-CZ" dirty="0" smtClean="0"/>
              <a:t>- </a:t>
            </a:r>
            <a:r>
              <a:rPr lang="cs-CZ" dirty="0">
                <a:hlinkClick r:id="rId2"/>
              </a:rPr>
              <a:t>http://commons.wikimedia.org/wiki/File:FriedrichSmetana.jpg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/>
              <a:t>2 </a:t>
            </a:r>
            <a:r>
              <a:rPr lang="cs-CZ" dirty="0" smtClean="0"/>
              <a:t>- </a:t>
            </a:r>
            <a:r>
              <a:rPr lang="cs-CZ" dirty="0">
                <a:hlinkClick r:id="rId3"/>
              </a:rPr>
              <a:t>http://commons.wikimedia.org/wiki/File:Dvorak1.jpg?uselang=cs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/>
              <a:t>3 </a:t>
            </a:r>
            <a:r>
              <a:rPr lang="cs-CZ" dirty="0" smtClean="0"/>
              <a:t>- </a:t>
            </a:r>
            <a:r>
              <a:rPr lang="cs-CZ" dirty="0">
                <a:hlinkClick r:id="rId4"/>
              </a:rPr>
              <a:t>http://commons.wikimedia.org/wiki/File:ZFibich.jpg?uselang=cs</a:t>
            </a:r>
            <a:endParaRPr lang="cs-CZ" dirty="0" smtClean="0"/>
          </a:p>
          <a:p>
            <a:r>
              <a:rPr lang="cs-CZ" dirty="0" smtClean="0"/>
              <a:t>Odkazy byly vloženy dne 19.2.2013.</a:t>
            </a:r>
          </a:p>
          <a:p>
            <a:r>
              <a:rPr lang="cs-CZ" dirty="0" smtClean="0"/>
              <a:t>Není-li uvedeno jinak, vlastní zdroje.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9303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106</TotalTime>
  <Words>543</Words>
  <Application>Microsoft Office PowerPoint</Application>
  <PresentationFormat>Předvádění na obrazovce (4:3)</PresentationFormat>
  <Paragraphs>191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Summer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Český hudební romantismus</vt:lpstr>
      <vt:lpstr>Romantismus</vt:lpstr>
      <vt:lpstr>Romantismus</vt:lpstr>
      <vt:lpstr>Romantismus</vt:lpstr>
      <vt:lpstr>Romantismus u nás</vt:lpstr>
      <vt:lpstr>Romantismus u nás</vt:lpstr>
      <vt:lpstr>Romantismus u nás</vt:lpstr>
      <vt:lpstr>Romantismus u nás</vt:lpstr>
      <vt:lpstr>František Škroup</vt:lpstr>
      <vt:lpstr>František Škroup</vt:lpstr>
      <vt:lpstr>František Škroup</vt:lpstr>
      <vt:lpstr>František Škroup</vt:lpstr>
      <vt:lpstr>František Škroup</vt:lpstr>
      <vt:lpstr>Hlavní představitelé </vt:lpstr>
      <vt:lpstr>Hlavní představitelé</vt:lpstr>
      <vt:lpstr>Hlavní představitelé</vt:lpstr>
      <vt:lpstr>Bedřich Smetana</vt:lpstr>
      <vt:lpstr>Bedřich Smetana - dílo</vt:lpstr>
      <vt:lpstr>Bedřich Smetana - poslech</vt:lpstr>
      <vt:lpstr>Antonín Dvořák</vt:lpstr>
      <vt:lpstr>Antonín Dvořák - dílo</vt:lpstr>
      <vt:lpstr>Antonín Dvořák - poslech</vt:lpstr>
      <vt:lpstr>Zdeněk Fibich</vt:lpstr>
      <vt:lpstr>Významné události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25</cp:revision>
  <dcterms:created xsi:type="dcterms:W3CDTF">2012-11-04T17:08:50Z</dcterms:created>
  <dcterms:modified xsi:type="dcterms:W3CDTF">2013-10-28T12:11:46Z</dcterms:modified>
</cp:coreProperties>
</file>