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2" r:id="rId5"/>
    <p:sldId id="259" r:id="rId6"/>
    <p:sldId id="263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D257D-AC29-4366-9013-41638EDB35A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A0E9-1530-4920-BFDD-DA9291BC86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D257D-AC29-4366-9013-41638EDB35A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A0E9-1530-4920-BFDD-DA9291BC86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D257D-AC29-4366-9013-41638EDB35A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A0E9-1530-4920-BFDD-DA9291BC860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D257D-AC29-4366-9013-41638EDB35A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A0E9-1530-4920-BFDD-DA9291BC86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D257D-AC29-4366-9013-41638EDB35A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A0E9-1530-4920-BFDD-DA9291BC86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D257D-AC29-4366-9013-41638EDB35A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A0E9-1530-4920-BFDD-DA9291BC86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D257D-AC29-4366-9013-41638EDB35A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A0E9-1530-4920-BFDD-DA9291BC86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D257D-AC29-4366-9013-41638EDB35A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A0E9-1530-4920-BFDD-DA9291BC860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4D257D-AC29-4366-9013-41638EDB35A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766A0E9-1530-4920-BFDD-DA9291BC860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D257D-AC29-4366-9013-41638EDB35A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A0E9-1530-4920-BFDD-DA9291BC86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D257D-AC29-4366-9013-41638EDB35A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A0E9-1530-4920-BFDD-DA9291BC86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4D257D-AC29-4366-9013-41638EDB35A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766A0E9-1530-4920-BFDD-DA9291BC860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325482.jpg" TargetMode="External"/><Relationship Id="rId2" Type="http://schemas.openxmlformats.org/officeDocument/2006/relationships/hyperlink" Target="http://www.koreniodlubana.cz/img/p/81-393-larg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travinymacek.cz/fotky19742/fotos/_vyr_893polar-zelenina-pod-svickovou-350g.jpg" TargetMode="External"/><Relationship Id="rId5" Type="http://schemas.openxmlformats.org/officeDocument/2006/relationships/hyperlink" Target="http://www.potravinymacek.cz/fotky19742/fotom/gen__vyr_443polar-jarni-smes-350g.jpg" TargetMode="External"/><Relationship Id="rId4" Type="http://schemas.openxmlformats.org/officeDocument/2006/relationships/hyperlink" Target="http://www.porsplus.cz/inshop/catalogue/products/pictures/Cesnek._pasta_800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155448"/>
            <a:ext cx="6851104" cy="1905400"/>
          </a:xfrm>
        </p:spPr>
        <p:txBody>
          <a:bodyPr>
            <a:normAutofit/>
          </a:bodyPr>
          <a:lstStyle/>
          <a:p>
            <a:r>
              <a:rPr lang="cs-CZ" sz="1600" cap="small" dirty="0">
                <a:solidFill>
                  <a:prstClr val="white"/>
                </a:solidFill>
                <a:latin typeface="Century Schoolbook"/>
              </a:rPr>
              <a:t>Střední průmyslová škola</a:t>
            </a:r>
            <a:br>
              <a:rPr lang="cs-CZ" sz="1600" cap="small" dirty="0">
                <a:solidFill>
                  <a:prstClr val="white"/>
                </a:solidFill>
                <a:latin typeface="Century Schoolbook"/>
              </a:rPr>
            </a:br>
            <a:r>
              <a:rPr lang="cs-CZ" sz="1600" cap="small" dirty="0">
                <a:solidFill>
                  <a:prstClr val="white"/>
                </a:solidFill>
                <a:latin typeface="Century Schoolbook"/>
              </a:rPr>
              <a:t>a Střední odborná škola gastronomie a služeb, Most, příspěvková organizace</a:t>
            </a:r>
            <a:r>
              <a:rPr lang="cs-CZ" sz="3200" b="0" dirty="0">
                <a:solidFill>
                  <a:prstClr val="white"/>
                </a:solidFill>
                <a:latin typeface="Calibri"/>
              </a:rPr>
              <a:t/>
            </a:r>
            <a:br>
              <a:rPr lang="cs-CZ" sz="3200" b="0" dirty="0">
                <a:solidFill>
                  <a:prstClr val="white"/>
                </a:solidFill>
                <a:latin typeface="Calibri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3"/>
            <a:ext cx="8229600" cy="4844008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r>
              <a:rPr lang="cs-CZ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dirty="0">
              <a:solidFill>
                <a:prstClr val="black"/>
              </a:solidFill>
              <a:latin typeface="Trebuchet MS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64307863"/>
              </p:ext>
            </p:extLst>
          </p:nvPr>
        </p:nvGraphicFramePr>
        <p:xfrm>
          <a:off x="539552" y="2348880"/>
          <a:ext cx="7488832" cy="3480841"/>
        </p:xfrm>
        <a:graphic>
          <a:graphicData uri="http://schemas.openxmlformats.org/drawingml/2006/table">
            <a:tbl>
              <a:tblPr/>
              <a:tblGrid>
                <a:gridCol w="2023702"/>
                <a:gridCol w="5465130"/>
              </a:tblGrid>
              <a:tr h="30397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422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_INOVACE_OV16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357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357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357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 O ZBOŽÍ 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357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VÝROBKY ZE ZELENINY – ZMRAZENÁ, SUŠENÁ ZELENINA A ZELENINA V SOLI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357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357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357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ÚNOR 2013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189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druhy zmrazené, sušené zeleniny  a zeleniny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naložené v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soli  v prodeji, jejich přejímkou, vadami a skladováním.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1.ročníku obor prodavač.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5250" y="6187701"/>
            <a:ext cx="3871913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4341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085184"/>
            <a:ext cx="8077200" cy="1772816"/>
          </a:xfrm>
        </p:spPr>
        <p:txBody>
          <a:bodyPr>
            <a:normAutofit fontScale="90000"/>
          </a:bodyPr>
          <a:lstStyle/>
          <a:p>
            <a:r>
              <a:rPr lang="cs-CZ" sz="4400" b="0" i="1" dirty="0" smtClean="0">
                <a:solidFill>
                  <a:schemeClr val="bg1"/>
                </a:solidFill>
              </a:rPr>
              <a:t>ZMRAZENÁ ZELENINA</a:t>
            </a:r>
            <a:br>
              <a:rPr lang="cs-CZ" sz="4400" b="0" i="1" dirty="0" smtClean="0">
                <a:solidFill>
                  <a:schemeClr val="bg1"/>
                </a:solidFill>
              </a:rPr>
            </a:br>
            <a:r>
              <a:rPr lang="cs-CZ" sz="4400" b="0" i="1" dirty="0" smtClean="0">
                <a:solidFill>
                  <a:schemeClr val="bg1"/>
                </a:solidFill>
              </a:rPr>
              <a:t>SUŠENÁ ZELENINA</a:t>
            </a:r>
            <a:br>
              <a:rPr lang="cs-CZ" sz="4400" b="0" i="1" dirty="0" smtClean="0">
                <a:solidFill>
                  <a:schemeClr val="bg1"/>
                </a:solidFill>
              </a:rPr>
            </a:br>
            <a:r>
              <a:rPr lang="cs-CZ" sz="4400" b="0" i="1" dirty="0" smtClean="0">
                <a:solidFill>
                  <a:schemeClr val="bg1"/>
                </a:solidFill>
              </a:rPr>
              <a:t>ZELENINA V SOLI</a:t>
            </a:r>
            <a:endParaRPr lang="cs-CZ" sz="4400" b="0" i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2392288"/>
          </a:xfrm>
        </p:spPr>
        <p:txBody>
          <a:bodyPr>
            <a:noAutofit/>
          </a:bodyPr>
          <a:lstStyle/>
          <a:p>
            <a:r>
              <a:rPr lang="cs-CZ" sz="6000" b="1" dirty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  <a:ea typeface="+mj-ea"/>
                <a:cs typeface="+mj-cs"/>
              </a:rPr>
              <a:t>VÝROBKY  </a:t>
            </a:r>
            <a:endParaRPr lang="cs-CZ" sz="6000" b="1" dirty="0" smtClean="0">
              <a:solidFill>
                <a:srgbClr val="4F81BD">
                  <a:satMod val="150000"/>
                </a:srgbClr>
              </a:solidFill>
              <a:latin typeface="Bodoni MT Black" pitchFamily="18" charset="0"/>
              <a:ea typeface="+mj-ea"/>
              <a:cs typeface="+mj-cs"/>
            </a:endParaRPr>
          </a:p>
          <a:p>
            <a:r>
              <a:rPr lang="cs-CZ" sz="6000" b="1" dirty="0" smtClean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  <a:ea typeface="+mj-ea"/>
                <a:cs typeface="+mj-cs"/>
              </a:rPr>
              <a:t>ZE  </a:t>
            </a:r>
          </a:p>
          <a:p>
            <a:r>
              <a:rPr lang="cs-CZ" sz="6000" b="1" dirty="0" smtClean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  <a:ea typeface="+mj-ea"/>
                <a:cs typeface="+mj-cs"/>
              </a:rPr>
              <a:t>ZELENINY</a:t>
            </a:r>
            <a:endParaRPr lang="cs-CZ" sz="6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92696"/>
            <a:ext cx="3466356" cy="3610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3257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439" y="0"/>
            <a:ext cx="2519561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ZMRAZENÁ  ZELENINA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339952"/>
          </a:xfrm>
        </p:spPr>
        <p:txBody>
          <a:bodyPr/>
          <a:lstStyle/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b="1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VÝROBKY ZMRAZENÉ ZELENINY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1600" b="1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800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Druhy v prodeji: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  <a:defRPr/>
            </a:pPr>
            <a:r>
              <a:rPr lang="cs-CZ" sz="2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jednodruhové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– špenát, mrkev, hrášek, rajčata, papriky, květák, růžičková kapusta, fazolové lusky….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  <a:defRPr/>
            </a:pP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  <a:defRPr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směsi – jarní směs, směs na svíčkovou, čínská směs, směs do polévky, směs s hráškem a kukuřicí, s mrkví a hráškem……. </a:t>
            </a:r>
            <a:endParaRPr lang="cs-CZ" sz="28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1521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>
                <a:solidFill>
                  <a:srgbClr val="F0AD00">
                    <a:satMod val="150000"/>
                  </a:srgbClr>
                </a:solidFill>
              </a:rPr>
              <a:t>ZMRAZENÁ  ZELENINA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b="1" i="1" u="sng" dirty="0">
                <a:solidFill>
                  <a:prstClr val="black"/>
                </a:solidFill>
                <a:latin typeface="Georgia"/>
              </a:rPr>
              <a:t>PŘEJÍMKA</a:t>
            </a:r>
            <a:r>
              <a:rPr lang="cs-CZ" sz="2700" dirty="0">
                <a:solidFill>
                  <a:prstClr val="black"/>
                </a:solidFill>
                <a:latin typeface="Georgia"/>
              </a:rPr>
              <a:t> – kontrolujeme:</a:t>
            </a: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dirty="0">
                <a:solidFill>
                  <a:prstClr val="black"/>
                </a:solidFill>
                <a:latin typeface="Georgia"/>
              </a:rPr>
              <a:t>                            neporušenost obalu, konzistenci</a:t>
            </a: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dirty="0">
                <a:solidFill>
                  <a:prstClr val="black"/>
                </a:solidFill>
                <a:latin typeface="Georgia"/>
              </a:rPr>
              <a:t>                            záruční </a:t>
            </a:r>
            <a:r>
              <a:rPr lang="cs-CZ" sz="2700" dirty="0" smtClean="0">
                <a:solidFill>
                  <a:prstClr val="black"/>
                </a:solidFill>
                <a:latin typeface="Georgia"/>
              </a:rPr>
              <a:t>lhůtu, cizí příměsi v </a:t>
            </a: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dirty="0">
                <a:solidFill>
                  <a:prstClr val="black"/>
                </a:solidFill>
                <a:latin typeface="Georgia"/>
              </a:rPr>
              <a:t> </a:t>
            </a:r>
            <a:r>
              <a:rPr lang="cs-CZ" sz="2700" dirty="0" smtClean="0">
                <a:solidFill>
                  <a:prstClr val="black"/>
                </a:solidFill>
                <a:latin typeface="Georgia"/>
              </a:rPr>
              <a:t>                        </a:t>
            </a:r>
            <a:r>
              <a:rPr lang="cs-CZ" sz="2700" dirty="0">
                <a:solidFill>
                  <a:prstClr val="black"/>
                </a:solidFill>
                <a:latin typeface="Georgia"/>
              </a:rPr>
              <a:t> </a:t>
            </a:r>
            <a:r>
              <a:rPr lang="cs-CZ" sz="2700" dirty="0" smtClean="0">
                <a:solidFill>
                  <a:prstClr val="black"/>
                </a:solidFill>
                <a:latin typeface="Georgia"/>
              </a:rPr>
              <a:t>  průhledných obalech</a:t>
            </a:r>
            <a:endParaRPr lang="cs-CZ" sz="2700" dirty="0">
              <a:solidFill>
                <a:prstClr val="black"/>
              </a:solidFill>
              <a:latin typeface="Georgia"/>
            </a:endParaRP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b="1" i="1" u="sng" dirty="0">
                <a:solidFill>
                  <a:prstClr val="black"/>
                </a:solidFill>
                <a:latin typeface="Georgia"/>
              </a:rPr>
              <a:t>VADY</a:t>
            </a:r>
            <a:r>
              <a:rPr lang="cs-CZ" sz="2700" dirty="0">
                <a:solidFill>
                  <a:prstClr val="black"/>
                </a:solidFill>
                <a:latin typeface="Georgia"/>
              </a:rPr>
              <a:t> – prošlá záruční lhůta, poničený obal, </a:t>
            </a: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dirty="0">
                <a:solidFill>
                  <a:prstClr val="black"/>
                </a:solidFill>
                <a:latin typeface="Georgia"/>
              </a:rPr>
              <a:t>                  záměna druhu, </a:t>
            </a:r>
            <a:r>
              <a:rPr lang="cs-CZ" sz="2700" dirty="0" smtClean="0">
                <a:solidFill>
                  <a:prstClr val="black"/>
                </a:solidFill>
                <a:latin typeface="Georgia"/>
              </a:rPr>
              <a:t>rozmrazené, cizí příměsi</a:t>
            </a:r>
            <a:endParaRPr lang="cs-CZ" sz="2700" dirty="0">
              <a:solidFill>
                <a:prstClr val="black"/>
              </a:solidFill>
              <a:latin typeface="Georgia"/>
            </a:endParaRP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endParaRPr lang="cs-CZ" sz="2700" dirty="0">
              <a:solidFill>
                <a:prstClr val="black"/>
              </a:solidFill>
              <a:latin typeface="Georgia"/>
            </a:endParaRP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b="1" i="1" u="sng" dirty="0">
                <a:solidFill>
                  <a:prstClr val="black"/>
                </a:solidFill>
                <a:latin typeface="Georgia"/>
              </a:rPr>
              <a:t>SKLADOVÁNÍ</a:t>
            </a:r>
            <a:r>
              <a:rPr lang="cs-CZ" sz="2700" dirty="0">
                <a:solidFill>
                  <a:prstClr val="black"/>
                </a:solidFill>
                <a:latin typeface="Georgia"/>
              </a:rPr>
              <a:t> – v mrazící lednici při nekolísavé  teplotě -18°C i nižší a při vlhkosti 90%</a:t>
            </a:r>
          </a:p>
          <a:p>
            <a:pPr marL="118872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48680"/>
            <a:ext cx="1524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8428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SUŠENÁ  ZELENINA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93640"/>
            <a:ext cx="8579296" cy="4307160"/>
          </a:xfrm>
        </p:spPr>
        <p:txBody>
          <a:bodyPr/>
          <a:lstStyle/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b="1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VÝROBKY SUŠENÉ ZELENINY</a:t>
            </a:r>
            <a:endParaRPr lang="cs-CZ" b="1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33412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+mj-lt"/>
              <a:buAutoNum type="arabicPeriod" startAt="4"/>
              <a:defRPr/>
            </a:pPr>
            <a:endParaRPr lang="cs-CZ" sz="1600" b="1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33412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800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Druhy v prodeji:</a:t>
            </a:r>
          </a:p>
          <a:p>
            <a:pPr marL="633412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33412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  <a:defRPr/>
            </a:pPr>
            <a:r>
              <a:rPr lang="cs-CZ" sz="2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jednodruhové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– cibule, česnek v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prášku…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33412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  <a:defRPr/>
            </a:pP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33412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  <a:defRPr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směsi -  Směs kořenové zeleniny 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(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mrkev, petržel, celer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20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1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KTERÉ ZNÁT DALŠÍ DRUHY SUŠENÉ ZELENINY?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150" y="188640"/>
            <a:ext cx="2857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355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SUŠENÁ  ZELENINA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435280" cy="4625609"/>
          </a:xfrm>
        </p:spPr>
        <p:txBody>
          <a:bodyPr>
            <a:normAutofit fontScale="92500" lnSpcReduction="10000"/>
          </a:bodyPr>
          <a:lstStyle/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b="1" i="1" u="sng" dirty="0">
                <a:solidFill>
                  <a:prstClr val="black"/>
                </a:solidFill>
                <a:latin typeface="Georgia"/>
              </a:rPr>
              <a:t>PŘEJÍMKA - </a:t>
            </a:r>
            <a:r>
              <a:rPr lang="cs-CZ" sz="2700" dirty="0">
                <a:solidFill>
                  <a:prstClr val="black"/>
                </a:solidFill>
                <a:latin typeface="Georgia"/>
              </a:rPr>
              <a:t> </a:t>
            </a:r>
            <a:r>
              <a:rPr lang="cs-CZ" sz="2700" i="1" u="sng" dirty="0">
                <a:solidFill>
                  <a:prstClr val="black"/>
                </a:solidFill>
                <a:latin typeface="Georgia"/>
              </a:rPr>
              <a:t>kontrolujeme:</a:t>
            </a: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dirty="0">
                <a:solidFill>
                  <a:prstClr val="black"/>
                </a:solidFill>
                <a:latin typeface="Georgia"/>
              </a:rPr>
              <a:t>                           – vzhled – neporušenost obalu, </a:t>
            </a:r>
            <a:r>
              <a:rPr lang="cs-CZ" sz="2700" dirty="0" smtClean="0">
                <a:solidFill>
                  <a:prstClr val="black"/>
                </a:solidFill>
                <a:latin typeface="Georgia"/>
              </a:rPr>
              <a:t>barva, tvar</a:t>
            </a:r>
            <a:endParaRPr lang="cs-CZ" sz="2700" dirty="0">
              <a:solidFill>
                <a:prstClr val="black"/>
              </a:solidFill>
              <a:latin typeface="Georgia"/>
            </a:endParaRP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dirty="0">
                <a:solidFill>
                  <a:prstClr val="black"/>
                </a:solidFill>
                <a:latin typeface="Georgia"/>
              </a:rPr>
              <a:t>                           -  záruční </a:t>
            </a:r>
            <a:r>
              <a:rPr lang="cs-CZ" sz="2700" dirty="0" smtClean="0">
                <a:solidFill>
                  <a:prstClr val="black"/>
                </a:solidFill>
                <a:latin typeface="Georgia"/>
              </a:rPr>
              <a:t>lhůtu, </a:t>
            </a:r>
            <a:endParaRPr lang="cs-CZ" sz="2700" dirty="0">
              <a:solidFill>
                <a:prstClr val="black"/>
              </a:solidFill>
              <a:latin typeface="Georgia"/>
            </a:endParaRP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dirty="0">
                <a:solidFill>
                  <a:prstClr val="black"/>
                </a:solidFill>
                <a:latin typeface="Georgia"/>
              </a:rPr>
              <a:t>                           -  </a:t>
            </a:r>
            <a:r>
              <a:rPr lang="cs-CZ" sz="2700" dirty="0" smtClean="0">
                <a:solidFill>
                  <a:prstClr val="black"/>
                </a:solidFill>
                <a:latin typeface="Georgia"/>
              </a:rPr>
              <a:t>celistvost druhů</a:t>
            </a: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b="1" i="1" u="sng" dirty="0" smtClean="0">
                <a:solidFill>
                  <a:prstClr val="black"/>
                </a:solidFill>
                <a:latin typeface="Georgia"/>
              </a:rPr>
              <a:t>VADY</a:t>
            </a:r>
            <a:r>
              <a:rPr lang="cs-CZ" sz="2700" b="1" i="1" u="sng" dirty="0">
                <a:solidFill>
                  <a:prstClr val="black"/>
                </a:solidFill>
                <a:latin typeface="Georgia"/>
              </a:rPr>
              <a:t>:</a:t>
            </a:r>
            <a:r>
              <a:rPr lang="cs-CZ" sz="2700" dirty="0">
                <a:solidFill>
                  <a:prstClr val="black"/>
                </a:solidFill>
                <a:latin typeface="Georgia"/>
              </a:rPr>
              <a:t>  prošlá záruční </a:t>
            </a:r>
            <a:r>
              <a:rPr lang="cs-CZ" sz="2700" dirty="0" smtClean="0">
                <a:solidFill>
                  <a:prstClr val="black"/>
                </a:solidFill>
                <a:latin typeface="Georgia"/>
              </a:rPr>
              <a:t>lhůta, poničený obal</a:t>
            </a:r>
            <a:r>
              <a:rPr lang="cs-CZ" sz="2700" dirty="0">
                <a:solidFill>
                  <a:prstClr val="black"/>
                </a:solidFill>
                <a:latin typeface="Georgia"/>
              </a:rPr>
              <a:t>, </a:t>
            </a:r>
            <a:endParaRPr lang="cs-CZ" sz="2700" dirty="0" smtClean="0">
              <a:solidFill>
                <a:prstClr val="black"/>
              </a:solidFill>
              <a:latin typeface="Georgia"/>
            </a:endParaRP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dirty="0">
                <a:solidFill>
                  <a:prstClr val="black"/>
                </a:solidFill>
                <a:latin typeface="Georgia"/>
              </a:rPr>
              <a:t> </a:t>
            </a:r>
            <a:r>
              <a:rPr lang="cs-CZ" sz="2700" dirty="0" smtClean="0">
                <a:solidFill>
                  <a:prstClr val="black"/>
                </a:solidFill>
                <a:latin typeface="Georgia"/>
              </a:rPr>
              <a:t>                záměna druhu, rozdrcené, rozdrobené</a:t>
            </a: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dirty="0">
                <a:solidFill>
                  <a:prstClr val="black"/>
                </a:solidFill>
                <a:latin typeface="Georgia"/>
              </a:rPr>
              <a:t> </a:t>
            </a:r>
            <a:r>
              <a:rPr lang="cs-CZ" sz="2700" dirty="0" smtClean="0">
                <a:solidFill>
                  <a:prstClr val="black"/>
                </a:solidFill>
                <a:latin typeface="Georgia"/>
              </a:rPr>
              <a:t>                druhy zeleniny </a:t>
            </a:r>
            <a:endParaRPr lang="cs-CZ" sz="2700" dirty="0">
              <a:solidFill>
                <a:prstClr val="black"/>
              </a:solidFill>
              <a:latin typeface="Georgia"/>
            </a:endParaRP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b="1" i="1" u="sng" dirty="0">
                <a:solidFill>
                  <a:prstClr val="black"/>
                </a:solidFill>
                <a:latin typeface="Georgia"/>
              </a:rPr>
              <a:t>SKLADOVÁNÍ: </a:t>
            </a:r>
            <a:r>
              <a:rPr lang="cs-CZ" sz="2700" dirty="0">
                <a:solidFill>
                  <a:prstClr val="black"/>
                </a:solidFill>
                <a:latin typeface="Georgia"/>
              </a:rPr>
              <a:t>v čistých, dobře větratelných,   </a:t>
            </a: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dirty="0">
                <a:solidFill>
                  <a:prstClr val="black"/>
                </a:solidFill>
                <a:latin typeface="Georgia"/>
              </a:rPr>
              <a:t>                                  suchých a chladných skladech,</a:t>
            </a: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700" dirty="0">
                <a:solidFill>
                  <a:prstClr val="black"/>
                </a:solidFill>
                <a:latin typeface="Georgia"/>
              </a:rPr>
              <a:t>                                  chráníme před hlodavci a sluncem. </a:t>
            </a:r>
            <a:endParaRPr lang="cs-CZ" sz="2700" b="1" i="1" u="sng" dirty="0">
              <a:solidFill>
                <a:prstClr val="black"/>
              </a:solidFill>
              <a:latin typeface="Georgia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098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55448"/>
            <a:ext cx="9036496" cy="1252728"/>
          </a:xfrm>
        </p:spPr>
        <p:txBody>
          <a:bodyPr>
            <a:normAutofit fontScale="90000"/>
          </a:bodyPr>
          <a:lstStyle/>
          <a:p>
            <a:r>
              <a:rPr lang="cs-CZ" i="1" dirty="0" smtClean="0"/>
              <a:t>ZELENINA KONZERVOVANÁ DO SOLI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75191"/>
            <a:ext cx="9036496" cy="4625609"/>
          </a:xfrm>
        </p:spPr>
        <p:txBody>
          <a:bodyPr>
            <a:normAutofit fontScale="92500" lnSpcReduction="10000"/>
          </a:bodyPr>
          <a:lstStyle/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b="1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ZELENINOVÉ VÝROBKY V  SOLI   -                  </a:t>
            </a:r>
            <a:r>
              <a:rPr lang="cs-CZ" b="1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racionální výživy nežádoucí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1600" b="1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400" b="1" i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DRUHY V PRODEJI:</a:t>
            </a: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11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  <a:defRPr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Česneková 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pasta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11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8150" lvl="0" indent="-319088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  <a:defRPr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Mladý kopr v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soli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800" b="1" i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PŘEJÍMKA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– hodnotíme vzhled – obal, barva, konzistence,</a:t>
            </a:r>
          </a:p>
          <a:p>
            <a:pPr marL="119062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-  záruční lhůta</a:t>
            </a: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800" b="1" i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SKLADOVÁNÍ - </a:t>
            </a:r>
            <a:r>
              <a:rPr lang="cs-CZ" sz="2500" dirty="0">
                <a:solidFill>
                  <a:prstClr val="black"/>
                </a:solidFill>
                <a:latin typeface="Georgia"/>
              </a:rPr>
              <a:t>v čistých, dobře větratelných,   </a:t>
            </a: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500" dirty="0">
                <a:solidFill>
                  <a:prstClr val="black"/>
                </a:solidFill>
                <a:latin typeface="Georgia"/>
              </a:rPr>
              <a:t>                                  suchých a chladných skladech,</a:t>
            </a:r>
          </a:p>
          <a:p>
            <a:pPr marL="0" lv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2500" dirty="0">
                <a:solidFill>
                  <a:prstClr val="black"/>
                </a:solidFill>
                <a:latin typeface="Georgia"/>
              </a:rPr>
              <a:t>                                  chráníme </a:t>
            </a:r>
            <a:r>
              <a:rPr lang="cs-CZ" sz="2500" dirty="0" smtClean="0">
                <a:solidFill>
                  <a:prstClr val="black"/>
                </a:solidFill>
                <a:latin typeface="Georgia"/>
              </a:rPr>
              <a:t>před sluncem</a:t>
            </a:r>
            <a:endParaRPr lang="cs-CZ" sz="2800" b="1" i="1" u="sng" dirty="0" smtClean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96752"/>
            <a:ext cx="19431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1239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ZDROJE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ZBOŽÍZNALSTVÍ potravinářského zboží pro 2. ročník středních odborných učilišť  a integrovaných středních škol učebního oboru prodavač – prodavačka, zaměření pro potravinářské zboží a pro smíšené </a:t>
            </a:r>
            <a:r>
              <a:rPr lang="cs-CZ" sz="1200" i="1" dirty="0" smtClean="0">
                <a:solidFill>
                  <a:prstClr val="black"/>
                </a:solidFill>
                <a:latin typeface="Georgia"/>
              </a:rPr>
              <a:t>zboží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vydalo  nakladatelství a vydavatelství IQ 147, </a:t>
            </a:r>
            <a:r>
              <a:rPr lang="cs-CZ" sz="1200" dirty="0" smtClean="0">
                <a:solidFill>
                  <a:prstClr val="black"/>
                </a:solidFill>
                <a:latin typeface="Georgia"/>
              </a:rPr>
              <a:t>1996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www.koreniodlubana.cz/img/p/81-393-large.jpg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officeimg.vo.msecnd.net/en-us/images/MH900325482.jpg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http://www.porsplus.cz/inshop/catalogue/products/pictures/Cesnek._</a:t>
            </a:r>
            <a:r>
              <a:rPr lang="cs-CZ" sz="1600" dirty="0" smtClean="0">
                <a:hlinkClick r:id="rId4"/>
              </a:rPr>
              <a:t>pasta_800g.jpg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http://www.potravinymacek.cz/fotky19742/fotom/gen__</a:t>
            </a:r>
            <a:r>
              <a:rPr lang="cs-CZ" sz="1600" dirty="0" smtClean="0">
                <a:hlinkClick r:id="rId5"/>
              </a:rPr>
              <a:t>vyr_443polar-jarni-smes-350g.jpg</a:t>
            </a:r>
            <a:endParaRPr lang="cs-CZ" sz="1600" dirty="0" smtClean="0"/>
          </a:p>
          <a:p>
            <a:r>
              <a:rPr lang="cs-CZ" sz="1600">
                <a:hlinkClick r:id="rId6"/>
              </a:rPr>
              <a:t>http://www.potravinymacek.cz/fotky19742/fotos</a:t>
            </a:r>
            <a:r>
              <a:rPr lang="cs-CZ" sz="1600">
                <a:hlinkClick r:id="rId6"/>
              </a:rPr>
              <a:t>/_</a:t>
            </a:r>
            <a:r>
              <a:rPr lang="cs-CZ" sz="1600" smtClean="0">
                <a:hlinkClick r:id="rId6"/>
              </a:rPr>
              <a:t>vyr_893polar-zelenina-pod-svickovou-350g.jpg</a:t>
            </a:r>
            <a:endParaRPr lang="cs-CZ" sz="160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8653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48</TotalTime>
  <Words>429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Modul</vt:lpstr>
      <vt:lpstr>Střední průmyslová škola a Střední odborná škola gastronomie a služeb, Most, příspěvková organizace </vt:lpstr>
      <vt:lpstr>ZMRAZENÁ ZELENINA SUŠENÁ ZELENINA ZELENINA V SOLI</vt:lpstr>
      <vt:lpstr>ZMRAZENÁ  ZELENINA</vt:lpstr>
      <vt:lpstr>ZMRAZENÁ  ZELENINA</vt:lpstr>
      <vt:lpstr>SUŠENÁ  ZELENINA</vt:lpstr>
      <vt:lpstr>SUŠENÁ  ZELENINA</vt:lpstr>
      <vt:lpstr>ZELENINA KONZERVOVANÁ DO SOLI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10</cp:revision>
  <dcterms:created xsi:type="dcterms:W3CDTF">2013-10-26T22:17:00Z</dcterms:created>
  <dcterms:modified xsi:type="dcterms:W3CDTF">2013-10-28T14:23:06Z</dcterms:modified>
</cp:coreProperties>
</file>