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1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F521C285-5BEC-4CAD-9179-74EF632B22C7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7F9D2FD9-2291-4FCE-AD5B-9157ECEA04F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521C285-5BEC-4CAD-9179-74EF632B22C7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F9D2FD9-2291-4FCE-AD5B-9157ECEA04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521C285-5BEC-4CAD-9179-74EF632B22C7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7F9D2FD9-2291-4FCE-AD5B-9157ECEA04F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521C285-5BEC-4CAD-9179-74EF632B22C7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F9D2FD9-2291-4FCE-AD5B-9157ECEA04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521C285-5BEC-4CAD-9179-74EF632B22C7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F9D2FD9-2291-4FCE-AD5B-9157ECEA04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521C285-5BEC-4CAD-9179-74EF632B22C7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F9D2FD9-2291-4FCE-AD5B-9157ECEA04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521C285-5BEC-4CAD-9179-74EF632B22C7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F9D2FD9-2291-4FCE-AD5B-9157ECEA04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521C285-5BEC-4CAD-9179-74EF632B22C7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F9D2FD9-2291-4FCE-AD5B-9157ECEA04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521C285-5BEC-4CAD-9179-74EF632B22C7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F9D2FD9-2291-4FCE-AD5B-9157ECEA04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521C285-5BEC-4CAD-9179-74EF632B22C7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F9D2FD9-2291-4FCE-AD5B-9157ECEA04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F521C285-5BEC-4CAD-9179-74EF632B22C7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F9D2FD9-2291-4FCE-AD5B-9157ECEA04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F521C285-5BEC-4CAD-9179-74EF632B22C7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7F9D2FD9-2291-4FCE-AD5B-9157ECEA04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img.vo.msecnd.net/en-us/images/MH900177942.jpg" TargetMode="External"/><Relationship Id="rId2" Type="http://schemas.openxmlformats.org/officeDocument/2006/relationships/hyperlink" Target="http://officeimg.vo.msecnd.net/en-us/images/MH900424373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officeimg.vo.msecnd.net/en-us/images/MH90033128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7704" y="320040"/>
            <a:ext cx="5788496" cy="1452776"/>
          </a:xfrm>
        </p:spPr>
        <p:txBody>
          <a:bodyPr>
            <a:normAutofit/>
          </a:bodyPr>
          <a:lstStyle/>
          <a:p>
            <a:pPr lvl="0">
              <a:spcBef>
                <a:spcPct val="20000"/>
              </a:spcBef>
            </a:pPr>
            <a:r>
              <a:rPr lang="cs-CZ" sz="1600" cap="small" dirty="0">
                <a:ln>
                  <a:noFill/>
                </a:ln>
                <a:solidFill>
                  <a:srgbClr val="575F6D"/>
                </a:solidFill>
                <a:latin typeface="Century Schoolbook"/>
                <a:ea typeface="+mn-ea"/>
                <a:cs typeface="+mn-cs"/>
              </a:rPr>
              <a:t>Střední průmyslová škola</a:t>
            </a:r>
            <a:br>
              <a:rPr lang="cs-CZ" sz="1600" cap="small" dirty="0">
                <a:ln>
                  <a:noFill/>
                </a:ln>
                <a:solidFill>
                  <a:srgbClr val="575F6D"/>
                </a:solidFill>
                <a:latin typeface="Century Schoolbook"/>
                <a:ea typeface="+mn-ea"/>
                <a:cs typeface="+mn-cs"/>
              </a:rPr>
            </a:br>
            <a:r>
              <a:rPr lang="cs-CZ" sz="1600" cap="small" dirty="0">
                <a:ln>
                  <a:noFill/>
                </a:ln>
                <a:solidFill>
                  <a:srgbClr val="575F6D"/>
                </a:solidFill>
                <a:latin typeface="Century Schoolbook"/>
                <a:ea typeface="+mn-ea"/>
                <a:cs typeface="+mn-cs"/>
              </a:rPr>
              <a:t>a Střední odborná škola gastronomie a služeb, Most, příspěvková organizace</a:t>
            </a:r>
            <a:r>
              <a:rPr lang="cs-CZ" sz="3200" b="0" cap="none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rPr>
              <a:t/>
            </a:r>
            <a:br>
              <a:rPr lang="cs-CZ" sz="3200" b="0" cap="none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60909"/>
            <a:ext cx="7239000" cy="5094827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>
                <a:solidFill>
                  <a:prstClr val="black"/>
                </a:solidFill>
                <a:latin typeface="Calibri"/>
                <a:ea typeface="+mj-ea"/>
                <a:cs typeface="+mj-cs"/>
              </a:rPr>
              <a:t>DIGITÁLNÍ UČEBNÍ MATERIÁL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76672"/>
            <a:ext cx="933450" cy="884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6" name="Group 7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622869061"/>
              </p:ext>
            </p:extLst>
          </p:nvPr>
        </p:nvGraphicFramePr>
        <p:xfrm>
          <a:off x="611560" y="2204864"/>
          <a:ext cx="7488832" cy="3645394"/>
        </p:xfrm>
        <a:graphic>
          <a:graphicData uri="http://schemas.openxmlformats.org/drawingml/2006/table">
            <a:tbl>
              <a:tblPr/>
              <a:tblGrid>
                <a:gridCol w="2023702"/>
                <a:gridCol w="5465130"/>
              </a:tblGrid>
              <a:tr h="268139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4378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VY_12</a:t>
                      </a:r>
                      <a:r>
                        <a:rPr lang="cs-CZ" sz="1200" baseline="0" dirty="0" smtClean="0"/>
                        <a:t> </a:t>
                      </a:r>
                      <a:r>
                        <a:rPr lang="cs-CZ" sz="1200" dirty="0" smtClean="0"/>
                        <a:t>_INOVACE_OV17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6761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5640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ODBORNÝ VÝCVIK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6761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Tematická oblast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NAUKA  O ZBOŽÍ 1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6761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BRAMBORY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5640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1.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6761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Jaroslava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Kapalínová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5640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ÚNOR 2013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6452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Žáci se seznámí s druhy bramborů v prodeji, jejich vadami a skladováním.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Materiál je určen pro žáky 1.ročníku </a:t>
                      </a:r>
                      <a:r>
                        <a:rPr kumimoji="0" lang="cs-CZ" sz="1200" b="0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obor </a:t>
                      </a:r>
                      <a:r>
                        <a:rPr kumimoji="0" lang="cs-CZ" sz="1200" b="0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</a:t>
                      </a:r>
                      <a:r>
                        <a:rPr kumimoji="0" lang="cs-CZ" sz="1200" b="0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prodavač.</a:t>
                      </a:r>
                      <a:endParaRPr kumimoji="0" lang="cs-CZ" sz="12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1381" y="6021288"/>
            <a:ext cx="4792663" cy="652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07471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03648" y="533400"/>
            <a:ext cx="7068620" cy="2868168"/>
          </a:xfrm>
        </p:spPr>
        <p:txBody>
          <a:bodyPr/>
          <a:lstStyle/>
          <a:p>
            <a:pPr algn="l"/>
            <a:r>
              <a:rPr lang="cs-CZ" sz="8000" dirty="0">
                <a:ln w="500">
                  <a:solidFill>
                    <a:srgbClr val="B13F9A">
                      <a:shade val="20000"/>
                      <a:satMod val="120000"/>
                    </a:srgbClr>
                  </a:solidFill>
                </a:ln>
                <a:solidFill>
                  <a:srgbClr val="00B050"/>
                </a:solidFill>
                <a:latin typeface="Algerian" pitchFamily="82" charset="0"/>
              </a:rPr>
              <a:t>BRAMBORY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789040"/>
            <a:ext cx="2587848" cy="25878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60618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7200" dirty="0">
                <a:ln w="500">
                  <a:solidFill>
                    <a:srgbClr val="B13F9A">
                      <a:shade val="20000"/>
                      <a:satMod val="120000"/>
                    </a:srgbClr>
                  </a:solidFill>
                </a:ln>
                <a:solidFill>
                  <a:srgbClr val="00B050"/>
                </a:solidFill>
                <a:latin typeface="Algerian" pitchFamily="82" charset="0"/>
              </a:rPr>
              <a:t>BRAMBORY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73050" lvl="0" indent="-273050" fontAlgn="base">
              <a:spcAft>
                <a:spcPct val="0"/>
              </a:spcAft>
              <a:buClr>
                <a:srgbClr val="B13F9A"/>
              </a:buClr>
              <a:buFont typeface="Wingdings 2" pitchFamily="18" charset="2"/>
              <a:buChar char=""/>
            </a:pPr>
            <a:r>
              <a:rPr lang="cs-CZ" sz="28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jsou to hlízy z čeledi lilkovitých</a:t>
            </a:r>
          </a:p>
          <a:p>
            <a:pPr marL="273050" lvl="0" indent="-273050" fontAlgn="base">
              <a:spcAft>
                <a:spcPct val="0"/>
              </a:spcAft>
              <a:buClr>
                <a:srgbClr val="B13F9A"/>
              </a:buClr>
              <a:buFont typeface="Wingdings 2" pitchFamily="18" charset="2"/>
              <a:buChar char=""/>
            </a:pPr>
            <a:endParaRPr lang="cs-CZ" sz="28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273050" lvl="0" indent="-273050" fontAlgn="base">
              <a:spcAft>
                <a:spcPct val="0"/>
              </a:spcAft>
              <a:buClr>
                <a:srgbClr val="B13F9A"/>
              </a:buClr>
              <a:buFont typeface="Wingdings 2" pitchFamily="18" charset="2"/>
              <a:buChar char=""/>
            </a:pPr>
            <a:r>
              <a:rPr lang="cs-CZ" sz="2800" b="1" u="sng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Tržní druhy</a:t>
            </a: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 marL="273050" lvl="0" indent="-273050" fontAlgn="base">
              <a:spcAft>
                <a:spcPct val="0"/>
              </a:spcAft>
              <a:buClr>
                <a:srgbClr val="B13F9A"/>
              </a:buClr>
              <a:buFont typeface="Wingdings" pitchFamily="2" charset="2"/>
              <a:buChar char="Ø"/>
            </a:pPr>
            <a:r>
              <a:rPr lang="cs-CZ" sz="28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konzumní brambory </a:t>
            </a:r>
            <a:r>
              <a:rPr lang="cs-CZ" sz="2800" b="1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– rané, polorané</a:t>
            </a:r>
          </a:p>
          <a:p>
            <a:pPr marL="273050" lvl="0" indent="-273050" fontAlgn="base">
              <a:spcAft>
                <a:spcPct val="0"/>
              </a:spcAft>
              <a:buClr>
                <a:srgbClr val="B13F9A"/>
              </a:buClr>
              <a:buFont typeface="Wingdings" pitchFamily="2" charset="2"/>
              <a:buChar char="Ø"/>
            </a:pPr>
            <a:r>
              <a:rPr lang="cs-CZ" sz="28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konzumní brambory– </a:t>
            </a:r>
            <a:r>
              <a:rPr lang="cs-CZ" sz="2800" b="1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pozdní /neprané i prané</a:t>
            </a:r>
            <a:r>
              <a:rPr lang="cs-CZ" sz="28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/</a:t>
            </a:r>
          </a:p>
          <a:p>
            <a:pPr marL="273050" lvl="0" indent="-273050" fontAlgn="base">
              <a:spcAft>
                <a:spcPct val="0"/>
              </a:spcAft>
              <a:buClr>
                <a:srgbClr val="B13F9A"/>
              </a:buClr>
              <a:buFont typeface="Wingdings" pitchFamily="2" charset="2"/>
              <a:buChar char="Ø"/>
            </a:pPr>
            <a:r>
              <a:rPr lang="cs-CZ" sz="28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konzumní brambory – </a:t>
            </a:r>
            <a:r>
              <a:rPr lang="cs-CZ" sz="2800" b="1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loupané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907115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7200" dirty="0">
                <a:ln w="500">
                  <a:solidFill>
                    <a:srgbClr val="B13F9A">
                      <a:shade val="20000"/>
                      <a:satMod val="120000"/>
                    </a:srgbClr>
                  </a:solidFill>
                </a:ln>
                <a:solidFill>
                  <a:srgbClr val="00B050"/>
                </a:solidFill>
                <a:latin typeface="Algerian" pitchFamily="82" charset="0"/>
              </a:rPr>
              <a:t>BRAMBORY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73050" lvl="0" indent="-273050" fontAlgn="base">
              <a:spcAft>
                <a:spcPct val="0"/>
              </a:spcAft>
              <a:buClr>
                <a:srgbClr val="B13F9A"/>
              </a:buClr>
              <a:buFont typeface="Wingdings 2" pitchFamily="18" charset="2"/>
              <a:buChar char=""/>
            </a:pPr>
            <a:r>
              <a:rPr lang="cs-CZ" sz="2800" b="1" u="sng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Podle tvaru hlíz se rozdělují:</a:t>
            </a:r>
          </a:p>
          <a:p>
            <a:pPr marL="273050" lvl="0" indent="-273050" fontAlgn="base">
              <a:spcAft>
                <a:spcPct val="0"/>
              </a:spcAft>
              <a:buClr>
                <a:srgbClr val="B13F9A"/>
              </a:buClr>
              <a:buFont typeface="Wingdings 2" pitchFamily="18" charset="2"/>
              <a:buChar char=""/>
            </a:pPr>
            <a:endParaRPr lang="cs-CZ" sz="2800" b="1" u="sng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273050" lvl="0" indent="-273050" fontAlgn="base">
              <a:spcAft>
                <a:spcPct val="0"/>
              </a:spcAft>
              <a:buClr>
                <a:srgbClr val="B13F9A"/>
              </a:buClr>
              <a:buFont typeface="Wingdings" pitchFamily="2" charset="2"/>
              <a:buChar char="Ø"/>
            </a:pP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kulovité, </a:t>
            </a:r>
            <a:r>
              <a:rPr lang="cs-CZ" sz="28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kulovitooválné</a:t>
            </a:r>
            <a:endParaRPr lang="cs-CZ" sz="28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273050" lvl="0" indent="-273050" fontAlgn="base">
              <a:spcAft>
                <a:spcPct val="0"/>
              </a:spcAft>
              <a:buClr>
                <a:srgbClr val="B13F9A"/>
              </a:buClr>
              <a:buFont typeface="Wingdings" pitchFamily="2" charset="2"/>
              <a:buChar char="Ø"/>
            </a:pP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oválné vejčitého tvaru</a:t>
            </a:r>
          </a:p>
          <a:p>
            <a:pPr marL="273050" lvl="0" indent="-273050" fontAlgn="base">
              <a:spcAft>
                <a:spcPct val="0"/>
              </a:spcAft>
              <a:buClr>
                <a:srgbClr val="B13F9A"/>
              </a:buClr>
              <a:buFont typeface="Wingdings" pitchFamily="2" charset="2"/>
              <a:buChar char="Ø"/>
            </a:pP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ledvinky, ledvinovitého tvaru</a:t>
            </a:r>
          </a:p>
          <a:p>
            <a:pPr marL="273050" lvl="0" indent="-273050" fontAlgn="base">
              <a:spcAft>
                <a:spcPct val="0"/>
              </a:spcAft>
              <a:buClr>
                <a:srgbClr val="B13F9A"/>
              </a:buClr>
              <a:buFont typeface="Wingdings" pitchFamily="2" charset="2"/>
              <a:buChar char="Ø"/>
            </a:pP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podlouhlé hlízy</a:t>
            </a:r>
          </a:p>
          <a:p>
            <a:pPr marL="273050" lvl="0" indent="-273050" fontAlgn="base">
              <a:spcAft>
                <a:spcPct val="0"/>
              </a:spcAft>
              <a:buClr>
                <a:srgbClr val="B13F9A"/>
              </a:buClr>
              <a:buFont typeface="Wingdings" pitchFamily="2" charset="2"/>
              <a:buChar char="Ø"/>
            </a:pP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rohlíčky dlouhé, nesouměrné, jednostranně zahnuté</a:t>
            </a:r>
          </a:p>
          <a:p>
            <a:pPr marL="273050" lvl="0" indent="-273050" fontAlgn="base">
              <a:spcAft>
                <a:spcPct val="0"/>
              </a:spcAft>
              <a:buClr>
                <a:srgbClr val="B13F9A"/>
              </a:buClr>
              <a:buFont typeface="Wingdings" pitchFamily="2" charset="2"/>
              <a:buChar char="Ø"/>
            </a:pPr>
            <a:endParaRPr lang="cs-CZ" sz="28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55208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7200" dirty="0">
                <a:ln w="500">
                  <a:solidFill>
                    <a:srgbClr val="B13F9A">
                      <a:shade val="20000"/>
                      <a:satMod val="120000"/>
                    </a:srgbClr>
                  </a:solidFill>
                </a:ln>
                <a:solidFill>
                  <a:srgbClr val="00B050"/>
                </a:solidFill>
                <a:latin typeface="Algerian" pitchFamily="82" charset="0"/>
              </a:rPr>
              <a:t>BRAMBORY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73050" lvl="0" indent="-273050" eaLnBrk="0" fontAlgn="base" hangingPunct="0">
              <a:spcAft>
                <a:spcPct val="0"/>
              </a:spcAft>
              <a:buClr>
                <a:srgbClr val="B13F9A"/>
              </a:buClr>
              <a:buFont typeface="Wingdings 2" pitchFamily="18" charset="2"/>
              <a:buChar char=""/>
            </a:pPr>
            <a:r>
              <a:rPr lang="cs-CZ" sz="2800" b="1" u="sng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Rozdělení podle barvy dužniny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B13F9A"/>
              </a:buClr>
              <a:buFont typeface="Wingdings 2" pitchFamily="18" charset="2"/>
              <a:buChar char=""/>
            </a:pPr>
            <a:endParaRPr lang="cs-CZ" sz="2800" b="1" u="sng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B13F9A"/>
              </a:buClr>
              <a:buFont typeface="Wingdings" pitchFamily="2" charset="2"/>
              <a:buChar char="Ø"/>
            </a:pPr>
            <a:r>
              <a:rPr lang="cs-CZ" sz="28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bělomasé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B13F9A"/>
              </a:buClr>
              <a:buFont typeface="Wingdings" pitchFamily="2" charset="2"/>
              <a:buChar char="Ø"/>
            </a:pPr>
            <a:endParaRPr lang="cs-CZ" sz="2800" i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B13F9A"/>
              </a:buClr>
              <a:buFont typeface="Wingdings" pitchFamily="2" charset="2"/>
              <a:buChar char="Ø"/>
            </a:pPr>
            <a:r>
              <a:rPr lang="cs-CZ" sz="28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žlutomasé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901641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7200" dirty="0">
                <a:ln w="500">
                  <a:solidFill>
                    <a:srgbClr val="B13F9A">
                      <a:shade val="20000"/>
                      <a:satMod val="120000"/>
                    </a:srgbClr>
                  </a:solidFill>
                </a:ln>
                <a:solidFill>
                  <a:srgbClr val="00B050"/>
                </a:solidFill>
                <a:latin typeface="Algerian" pitchFamily="82" charset="0"/>
              </a:rPr>
              <a:t>BRAMBORY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73050" lvl="0" indent="-273050" eaLnBrk="0" fontAlgn="base" hangingPunct="0">
              <a:spcAft>
                <a:spcPct val="0"/>
              </a:spcAft>
              <a:buClr>
                <a:srgbClr val="B13F9A"/>
              </a:buClr>
              <a:buFont typeface="Wingdings 2" pitchFamily="18" charset="2"/>
              <a:buChar char=""/>
            </a:pPr>
            <a:r>
              <a:rPr lang="cs-CZ" sz="2800" b="1" u="sng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Rozdělení podle účelu: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B13F9A"/>
              </a:buClr>
              <a:buFont typeface="Wingdings 2" pitchFamily="18" charset="2"/>
              <a:buChar char=""/>
            </a:pPr>
            <a:endParaRPr lang="cs-CZ" sz="2800" b="1" u="sng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B13F9A"/>
              </a:buClr>
              <a:buFont typeface="Wingdings" pitchFamily="2" charset="2"/>
              <a:buChar char="Ø"/>
            </a:pPr>
            <a:r>
              <a:rPr lang="cs-CZ" sz="28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stolní  /konzumní/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B13F9A"/>
              </a:buClr>
              <a:buFont typeface="Wingdings" pitchFamily="2" charset="2"/>
              <a:buChar char="Ø"/>
            </a:pPr>
            <a:endParaRPr lang="cs-CZ" sz="2800" i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B13F9A"/>
              </a:buClr>
              <a:buFont typeface="Wingdings" pitchFamily="2" charset="2"/>
              <a:buChar char="Ø"/>
            </a:pPr>
            <a:r>
              <a:rPr lang="cs-CZ" sz="28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průmyslové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B13F9A"/>
              </a:buClr>
              <a:buFont typeface="Wingdings" pitchFamily="2" charset="2"/>
              <a:buChar char="Ø"/>
            </a:pPr>
            <a:endParaRPr lang="cs-CZ" sz="2800" i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B13F9A"/>
              </a:buClr>
              <a:buFont typeface="Wingdings" pitchFamily="2" charset="2"/>
              <a:buChar char="Ø"/>
            </a:pPr>
            <a:r>
              <a:rPr lang="cs-CZ" sz="28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sadbové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B13F9A"/>
              </a:buClr>
              <a:buFont typeface="Wingdings" pitchFamily="2" charset="2"/>
              <a:buChar char="Ø"/>
            </a:pPr>
            <a:endParaRPr lang="cs-CZ" sz="2800" i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B13F9A"/>
              </a:buClr>
              <a:buFont typeface="Wingdings" pitchFamily="2" charset="2"/>
              <a:buChar char="Ø"/>
            </a:pPr>
            <a:r>
              <a:rPr lang="cs-CZ" sz="28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krmné 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429000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829487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7200" dirty="0">
                <a:ln w="500">
                  <a:solidFill>
                    <a:srgbClr val="B13F9A">
                      <a:shade val="20000"/>
                      <a:satMod val="120000"/>
                    </a:srgbClr>
                  </a:solidFill>
                </a:ln>
                <a:solidFill>
                  <a:srgbClr val="00B050"/>
                </a:solidFill>
                <a:latin typeface="Algerian" pitchFamily="82" charset="0"/>
              </a:rPr>
              <a:t>BRAMBORY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VARNÉ TYPY:</a:t>
            </a:r>
          </a:p>
          <a:p>
            <a:pPr marL="0" indent="0">
              <a:buNone/>
            </a:pPr>
            <a:endParaRPr lang="cs-CZ" sz="1200" dirty="0" smtClean="0"/>
          </a:p>
          <a:p>
            <a:r>
              <a:rPr lang="cs-CZ" dirty="0" smtClean="0"/>
              <a:t> A – </a:t>
            </a:r>
            <a:r>
              <a:rPr lang="cs-CZ" u="sng" dirty="0" smtClean="0"/>
              <a:t>pevné, salátové </a:t>
            </a:r>
            <a:r>
              <a:rPr lang="cs-CZ" dirty="0" smtClean="0"/>
              <a:t>– použití k přípravě bramborového salátu, vařené jako příloha</a:t>
            </a:r>
          </a:p>
          <a:p>
            <a:r>
              <a:rPr lang="cs-CZ" dirty="0"/>
              <a:t> </a:t>
            </a:r>
            <a:r>
              <a:rPr lang="cs-CZ" dirty="0" smtClean="0"/>
              <a:t>B – </a:t>
            </a:r>
            <a:r>
              <a:rPr lang="cs-CZ" i="1" u="sng" dirty="0" smtClean="0"/>
              <a:t>polopevné, </a:t>
            </a:r>
            <a:r>
              <a:rPr lang="cs-CZ" i="1" u="sng" dirty="0" err="1" smtClean="0"/>
              <a:t>polomoučnaté</a:t>
            </a:r>
            <a:r>
              <a:rPr lang="cs-CZ" i="1" u="sng" dirty="0" smtClean="0"/>
              <a:t> </a:t>
            </a:r>
            <a:r>
              <a:rPr lang="cs-CZ" i="1" dirty="0" smtClean="0"/>
              <a:t>– použití jako příloha, do polévek, na </a:t>
            </a:r>
            <a:r>
              <a:rPr lang="cs-CZ" dirty="0" smtClean="0"/>
              <a:t>loupačku a do těst</a:t>
            </a:r>
          </a:p>
          <a:p>
            <a:r>
              <a:rPr lang="cs-CZ" dirty="0"/>
              <a:t> </a:t>
            </a:r>
            <a:r>
              <a:rPr lang="cs-CZ" dirty="0" smtClean="0"/>
              <a:t>C – </a:t>
            </a:r>
            <a:r>
              <a:rPr lang="cs-CZ" u="sng" dirty="0" smtClean="0"/>
              <a:t>rozsýpavé, moučné </a:t>
            </a:r>
            <a:r>
              <a:rPr lang="cs-CZ" dirty="0" smtClean="0"/>
              <a:t>– použití na placky, kaši, knedlíky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01344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7200" dirty="0">
                <a:ln w="500">
                  <a:solidFill>
                    <a:srgbClr val="B13F9A">
                      <a:shade val="20000"/>
                      <a:satMod val="120000"/>
                    </a:srgbClr>
                  </a:solidFill>
                </a:ln>
                <a:solidFill>
                  <a:srgbClr val="00B050"/>
                </a:solidFill>
                <a:latin typeface="Algerian" pitchFamily="82" charset="0"/>
              </a:rPr>
              <a:t>BRAMBORY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73050" lvl="0" indent="-273050" eaLnBrk="0" fontAlgn="base" hangingPunct="0">
              <a:spcAft>
                <a:spcPct val="0"/>
              </a:spcAft>
              <a:buClr>
                <a:srgbClr val="B13F9A"/>
              </a:buClr>
              <a:buFont typeface="Wingdings 2" pitchFamily="18" charset="2"/>
              <a:buChar char=""/>
            </a:pPr>
            <a:r>
              <a:rPr lang="cs-CZ" sz="2800" b="1" u="sng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JAKOST 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B13F9A"/>
              </a:buClr>
              <a:buFont typeface="Wingdings" pitchFamily="2" charset="2"/>
              <a:buChar char="Ø"/>
            </a:pPr>
            <a:r>
              <a:rPr lang="cs-CZ" sz="28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posuzuje se velikost hlíz, čerstvost, zralost, čistota, délka, 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B13F9A"/>
              </a:buClr>
              <a:buNone/>
            </a:pPr>
            <a:endParaRPr lang="cs-CZ" sz="28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B13F9A"/>
              </a:buClr>
              <a:buFont typeface="Wingdings" pitchFamily="2" charset="2"/>
              <a:buChar char="q"/>
            </a:pPr>
            <a:r>
              <a:rPr lang="cs-CZ" sz="2800" b="1" u="sng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VADY: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B13F9A"/>
              </a:buClr>
              <a:buFont typeface="Wingdings" pitchFamily="2" charset="2"/>
              <a:buChar char="Ø"/>
            </a:pPr>
            <a:r>
              <a:rPr lang="cs-CZ" sz="28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hniloba, plíseň, strupovitost, zapaření, namrznutí, nasekané hlízy, mechanicky poškozené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77999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7200" dirty="0">
                <a:ln w="500">
                  <a:solidFill>
                    <a:srgbClr val="B13F9A">
                      <a:shade val="20000"/>
                      <a:satMod val="120000"/>
                    </a:srgbClr>
                  </a:solidFill>
                </a:ln>
                <a:solidFill>
                  <a:srgbClr val="00B050"/>
                </a:solidFill>
                <a:latin typeface="Algerian" pitchFamily="82" charset="0"/>
              </a:rPr>
              <a:t>BRAMBORY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73050" lvl="0" indent="-273050" eaLnBrk="0" fontAlgn="base" hangingPunct="0">
              <a:spcAft>
                <a:spcPct val="0"/>
              </a:spcAft>
              <a:buClr>
                <a:srgbClr val="B13F9A"/>
              </a:buClr>
              <a:buFont typeface="Wingdings 2" pitchFamily="18" charset="2"/>
              <a:buChar char=""/>
            </a:pPr>
            <a:r>
              <a:rPr lang="cs-CZ" sz="3600" b="1" u="sng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skladování :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B13F9A"/>
              </a:buClr>
              <a:buNone/>
            </a:pPr>
            <a:endParaRPr lang="cs-CZ" sz="2400" b="1" u="sng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B13F9A"/>
              </a:buClr>
              <a:buFont typeface="Wingdings" pitchFamily="2" charset="2"/>
              <a:buChar char="Ø"/>
            </a:pPr>
            <a:r>
              <a:rPr lang="cs-CZ" sz="24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nejvhodnější vlhkost je   </a:t>
            </a:r>
            <a:r>
              <a:rPr lang="cs-CZ" sz="2400" b="1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85- 90 %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B13F9A"/>
              </a:buClr>
              <a:buFont typeface="Wingdings" pitchFamily="2" charset="2"/>
              <a:buChar char="Ø"/>
            </a:pPr>
            <a:r>
              <a:rPr lang="cs-CZ" sz="24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doporučená teplota rané brambory  </a:t>
            </a:r>
            <a:r>
              <a:rPr lang="cs-CZ" sz="2400" b="1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10 – 15 ºC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B13F9A"/>
              </a:buClr>
              <a:buFont typeface="Wingdings" pitchFamily="2" charset="2"/>
              <a:buChar char="Ø"/>
            </a:pPr>
            <a:r>
              <a:rPr lang="cs-CZ" sz="24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doporuč.  teplota  pozdní brambory    </a:t>
            </a:r>
            <a:r>
              <a:rPr lang="cs-CZ" sz="2400" b="1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4 -   7ºC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B13F9A"/>
              </a:buClr>
              <a:buFont typeface="Wingdings" pitchFamily="2" charset="2"/>
              <a:buChar char="Ø"/>
            </a:pPr>
            <a:r>
              <a:rPr lang="cs-CZ" sz="24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chránit  před živočišnými škůdci /myši/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B13F9A"/>
              </a:buClr>
              <a:buFont typeface="Wingdings" pitchFamily="2" charset="2"/>
              <a:buChar char="Ø"/>
            </a:pPr>
            <a:r>
              <a:rPr lang="cs-CZ" sz="24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odděleně  od  aromatického zboží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B13F9A"/>
              </a:buClr>
              <a:buFont typeface="Wingdings" pitchFamily="2" charset="2"/>
              <a:buChar char="Ø"/>
            </a:pPr>
            <a:r>
              <a:rPr lang="cs-CZ" sz="24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chránit před mrazem /sládnou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53894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7200" dirty="0">
                <a:ln w="500">
                  <a:solidFill>
                    <a:srgbClr val="B13F9A">
                      <a:shade val="20000"/>
                      <a:satMod val="120000"/>
                    </a:srgbClr>
                  </a:solidFill>
                </a:ln>
                <a:solidFill>
                  <a:srgbClr val="00B050"/>
                </a:solidFill>
                <a:latin typeface="Algerian" pitchFamily="82" charset="0"/>
              </a:rPr>
              <a:t>BRAMBORY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73050" lvl="0" indent="-273050" fontAlgn="base">
              <a:spcAft>
                <a:spcPct val="0"/>
              </a:spcAft>
              <a:buClr>
                <a:srgbClr val="B13F9A"/>
              </a:buClr>
              <a:buFont typeface="Wingdings 2" pitchFamily="18" charset="2"/>
              <a:buChar char=""/>
            </a:pPr>
            <a:r>
              <a:rPr lang="cs-CZ" sz="2800" b="1" u="sng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jako průmyslová surovina:</a:t>
            </a:r>
          </a:p>
          <a:p>
            <a:pPr marL="273050" lvl="0" indent="-273050" fontAlgn="base">
              <a:spcAft>
                <a:spcPct val="0"/>
              </a:spcAft>
              <a:buClr>
                <a:srgbClr val="B13F9A"/>
              </a:buClr>
              <a:buFont typeface="Wingdings 2" pitchFamily="18" charset="2"/>
              <a:buChar char=""/>
            </a:pPr>
            <a:endParaRPr lang="cs-CZ" sz="2800" b="1" u="sng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273050" lvl="0" indent="-273050" fontAlgn="base">
              <a:spcAft>
                <a:spcPct val="0"/>
              </a:spcAft>
              <a:buClr>
                <a:srgbClr val="B13F9A"/>
              </a:buClr>
              <a:buFont typeface="Wingdings" pitchFamily="2" charset="2"/>
              <a:buChar char="Ø"/>
            </a:pPr>
            <a:r>
              <a:rPr lang="cs-CZ" sz="28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líh</a:t>
            </a:r>
          </a:p>
          <a:p>
            <a:pPr marL="273050" lvl="0" indent="-273050" fontAlgn="base">
              <a:spcAft>
                <a:spcPct val="0"/>
              </a:spcAft>
              <a:buClr>
                <a:srgbClr val="B13F9A"/>
              </a:buClr>
              <a:buFont typeface="Wingdings" pitchFamily="2" charset="2"/>
              <a:buChar char="Ø"/>
            </a:pPr>
            <a:r>
              <a:rPr lang="cs-CZ" sz="28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škrob</a:t>
            </a:r>
          </a:p>
          <a:p>
            <a:pPr marL="273050" lvl="0" indent="-273050" fontAlgn="base">
              <a:spcAft>
                <a:spcPct val="0"/>
              </a:spcAft>
              <a:buClr>
                <a:srgbClr val="B13F9A"/>
              </a:buClr>
              <a:buFont typeface="Wingdings" pitchFamily="2" charset="2"/>
              <a:buChar char="Ø"/>
            </a:pPr>
            <a:r>
              <a:rPr lang="cs-CZ" sz="28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polotovary v prášku / </a:t>
            </a:r>
            <a:r>
              <a:rPr lang="cs-CZ" sz="2800" b="1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bramborová kaše, bramborové knedlíky, placky, vdolečky</a:t>
            </a:r>
            <a:r>
              <a:rPr lang="cs-CZ" sz="28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b="1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bramborák, apod</a:t>
            </a:r>
            <a:r>
              <a:rPr lang="cs-CZ" sz="28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./</a:t>
            </a:r>
          </a:p>
          <a:p>
            <a:pPr marL="273050" lvl="0" indent="-273050" fontAlgn="base">
              <a:spcAft>
                <a:spcPct val="0"/>
              </a:spcAft>
              <a:buClr>
                <a:srgbClr val="B13F9A"/>
              </a:buClr>
              <a:buFont typeface="Wingdings" pitchFamily="2" charset="2"/>
              <a:buChar char="Ø"/>
            </a:pPr>
            <a:r>
              <a:rPr lang="cs-CZ" sz="28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smažené brambůrky</a:t>
            </a:r>
          </a:p>
          <a:p>
            <a:pPr marL="273050" lvl="0" indent="-273050" fontAlgn="base">
              <a:spcAft>
                <a:spcPct val="0"/>
              </a:spcAft>
              <a:buClr>
                <a:srgbClr val="B13F9A"/>
              </a:buClr>
              <a:buFont typeface="Wingdings" pitchFamily="2" charset="2"/>
              <a:buChar char="Ø"/>
            </a:pPr>
            <a:r>
              <a:rPr lang="cs-CZ" sz="28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mražené bramborové hranolky …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412776"/>
            <a:ext cx="1728192" cy="17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446573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7200" dirty="0" smtClean="0">
                <a:solidFill>
                  <a:srgbClr val="00B050"/>
                </a:solidFill>
                <a:latin typeface="Algerian" pitchFamily="82" charset="0"/>
              </a:rPr>
              <a:t>OPAKOVÁNÍ</a:t>
            </a:r>
            <a:endParaRPr lang="cs-CZ" sz="7200" dirty="0">
              <a:solidFill>
                <a:srgbClr val="00B05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7239000" cy="4610912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Které znáte tržní druhy brambor?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Co se vyrábí z brambor?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Jak správně skladujeme brambory?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Jak se označují brambory v obchodě podle použití v kuchyni?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Při přejímce brambor dáváme pozor hlavně na……….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206909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7200" dirty="0" smtClean="0">
                <a:solidFill>
                  <a:srgbClr val="00B050"/>
                </a:solidFill>
                <a:latin typeface="Algerian" pitchFamily="82" charset="0"/>
              </a:rPr>
              <a:t>ZDROJE</a:t>
            </a:r>
            <a:endParaRPr lang="cs-CZ" sz="7200" dirty="0">
              <a:solidFill>
                <a:srgbClr val="00B05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SzTx/>
              <a:buNone/>
            </a:pPr>
            <a:r>
              <a:rPr lang="cs-CZ" sz="1200" dirty="0">
                <a:solidFill>
                  <a:prstClr val="black"/>
                </a:solidFill>
                <a:latin typeface="Georgia"/>
              </a:rPr>
              <a:t>Josef </a:t>
            </a:r>
            <a:r>
              <a:rPr lang="cs-CZ" sz="1200" dirty="0" err="1">
                <a:solidFill>
                  <a:prstClr val="black"/>
                </a:solidFill>
                <a:latin typeface="Georgia"/>
              </a:rPr>
              <a:t>Kavina</a:t>
            </a:r>
            <a:r>
              <a:rPr lang="cs-CZ" sz="1200" dirty="0">
                <a:solidFill>
                  <a:prstClr val="black"/>
                </a:solidFill>
                <a:latin typeface="Georgia"/>
              </a:rPr>
              <a:t>, </a:t>
            </a:r>
            <a:r>
              <a:rPr lang="cs-CZ" sz="1200" i="1" dirty="0">
                <a:solidFill>
                  <a:prstClr val="black"/>
                </a:solidFill>
                <a:latin typeface="Georgia"/>
              </a:rPr>
              <a:t>ZBOŽÍZNALSTVÍ potravinářského zboží pro 2. ročník středních odborných učilišť  a integrovaných středních škol učebního oboru prodavač – prodavačka, zaměření pro potravinářské zboží a pro smíšené zboží, </a:t>
            </a:r>
            <a:r>
              <a:rPr lang="cs-CZ" sz="1200" dirty="0">
                <a:solidFill>
                  <a:prstClr val="black"/>
                </a:solidFill>
                <a:latin typeface="Georgia"/>
              </a:rPr>
              <a:t>vydalo  nakladatelství a vydavatelství IQ 147, 1996</a:t>
            </a:r>
          </a:p>
          <a:p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officeimg.vo.msecnd.net/en-us/images/MH900424373.jpg</a:t>
            </a:r>
            <a:endParaRPr lang="cs-CZ" sz="1600" dirty="0" smtClean="0"/>
          </a:p>
          <a:p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officeimg.vo.msecnd.net/en-us/images/MH900177942.jpg</a:t>
            </a:r>
            <a:endParaRPr lang="cs-CZ" sz="1600" dirty="0" smtClean="0"/>
          </a:p>
          <a:p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officeimg.vo.msecnd.net/en-us/images/MH900331282.jpg</a:t>
            </a:r>
            <a:endParaRPr lang="cs-CZ" sz="1600" dirty="0" smtClean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153225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81</TotalTime>
  <Words>391</Words>
  <Application>Microsoft Office PowerPoint</Application>
  <PresentationFormat>Předvádění na obrazovce (4:3)</PresentationFormat>
  <Paragraphs>97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Bohatý</vt:lpstr>
      <vt:lpstr>Střední průmyslová škola a Střední odborná škola gastronomie a služeb, Most, příspěvková organizace </vt:lpstr>
      <vt:lpstr>BRAMBORY</vt:lpstr>
      <vt:lpstr>BRAMBORY</vt:lpstr>
      <vt:lpstr>BRAMBORY</vt:lpstr>
      <vt:lpstr>BRAMBORY</vt:lpstr>
      <vt:lpstr>BRAMBORY</vt:lpstr>
      <vt:lpstr>BRAMBORY</vt:lpstr>
      <vt:lpstr>BRAMBORY</vt:lpstr>
      <vt:lpstr>BRAMBORY</vt:lpstr>
      <vt:lpstr>BRAMBORY</vt:lpstr>
      <vt:lpstr>OPAKOVÁNÍ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Pepe</cp:lastModifiedBy>
  <cp:revision>5</cp:revision>
  <dcterms:created xsi:type="dcterms:W3CDTF">2013-10-23T12:46:32Z</dcterms:created>
  <dcterms:modified xsi:type="dcterms:W3CDTF">2013-10-28T14:24:17Z</dcterms:modified>
</cp:coreProperties>
</file>