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7" r:id="rId9"/>
    <p:sldId id="269" r:id="rId10"/>
    <p:sldId id="264" r:id="rId11"/>
    <p:sldId id="265" r:id="rId12"/>
    <p:sldId id="266" r:id="rId13"/>
    <p:sldId id="268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B27D46-95C2-4F50-ACB9-6501526E82E5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2A7265-34EC-45EE-9552-9CE649EF8D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A7265-34EC-45EE-9552-9CE649EF8D1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8DD2CEF-FFD5-404F-9363-FC5067618274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6B8EB78-12CD-4BF0-A6CC-7224E3B095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6/Mistletoe.jpg" TargetMode="External"/><Relationship Id="rId13" Type="http://schemas.openxmlformats.org/officeDocument/2006/relationships/hyperlink" Target="http://upload.wikimedia.org/wikipedia/commons/8/8e/Ccross.svg" TargetMode="External"/><Relationship Id="rId3" Type="http://schemas.openxmlformats.org/officeDocument/2006/relationships/hyperlink" Target="http://upload.wikimedia.org/wikipedia/commons/f/f9/600px_Verde_e_Bianco_(Strisce)2_con_canguro.png" TargetMode="External"/><Relationship Id="rId7" Type="http://schemas.openxmlformats.org/officeDocument/2006/relationships/hyperlink" Target="http://upload.wikimedia.org/wikipedia/commons/2/20/Stone_sculpture_of_celtic_hero.jpg" TargetMode="External"/><Relationship Id="rId12" Type="http://schemas.openxmlformats.org/officeDocument/2006/relationships/hyperlink" Target="http://upload.wikimedia.org/wikipedia/commons/f/fb/Beechwood_Cemetery_2010_(3).jpg" TargetMode="External"/><Relationship Id="rId17" Type="http://schemas.openxmlformats.org/officeDocument/2006/relationships/hyperlink" Target="http://en.wikipedia.org/wiki/Main_Page" TargetMode="External"/><Relationship Id="rId2" Type="http://schemas.openxmlformats.org/officeDocument/2006/relationships/hyperlink" Target="http://upload.wikimedia.org/wikipedia/commons/1/1f/Celts_in_Europe.png" TargetMode="External"/><Relationship Id="rId16" Type="http://schemas.openxmlformats.org/officeDocument/2006/relationships/hyperlink" Target="http://upload.wikimedia.org/wikipedia/commons/3/38/Spouted_bronze_flag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5/Val_Star%C3%A9ho_Hradiska,_Mal%C3%A9_Hradisko,_okres_Prost%C4%9Bjov.jpg?uselang=cs" TargetMode="External"/><Relationship Id="rId11" Type="http://schemas.openxmlformats.org/officeDocument/2006/relationships/hyperlink" Target="http://upload.wikimedia.org/wikipedia/commons/f/f1/An_Arch_Druid_in_His_Judicial_Habit.jpg" TargetMode="External"/><Relationship Id="rId5" Type="http://schemas.openxmlformats.org/officeDocument/2006/relationships/hyperlink" Target="http://commons.wikimedia.org/wiki/File:IMG_0112a_Stradonice_m.jpg" TargetMode="External"/><Relationship Id="rId15" Type="http://schemas.openxmlformats.org/officeDocument/2006/relationships/hyperlink" Target="http://upload.wikimedia.org/wikipedia/commons/7/76/Celtic_Gold-plated_Disc,_Auvers-sur-Oise,_Val-d'Oise.jpg" TargetMode="External"/><Relationship Id="rId10" Type="http://schemas.openxmlformats.org/officeDocument/2006/relationships/hyperlink" Target="http://upload.wikimedia.org/wikipedia/commons/6/63/Maeve&amp;druid.jpg" TargetMode="External"/><Relationship Id="rId4" Type="http://schemas.openxmlformats.org/officeDocument/2006/relationships/hyperlink" Target="http://upload.wikimedia.org/wikipedia/commons/f/f3/Plume-oppidum.jpg" TargetMode="External"/><Relationship Id="rId9" Type="http://schemas.openxmlformats.org/officeDocument/2006/relationships/hyperlink" Target="http://upload.wikimedia.org/wikipedia/commons/d/d1/Quercus_petraea_02.jpg" TargetMode="External"/><Relationship Id="rId14" Type="http://schemas.openxmlformats.org/officeDocument/2006/relationships/hyperlink" Target="http://upload.wikimedia.org/wikipedia/commons/1/12/Silver_cauldr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980728"/>
            <a:ext cx="7406640" cy="1472184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/>
              <a:t>Keltové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924944"/>
            <a:ext cx="7406640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Keltové na našem území.</a:t>
            </a:r>
          </a:p>
          <a:p>
            <a:pPr algn="ctr"/>
            <a:r>
              <a:rPr lang="cs-CZ" sz="4000" dirty="0" smtClean="0"/>
              <a:t>Keltská mystika.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301208"/>
            <a:ext cx="6214564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60648"/>
            <a:ext cx="8100392" cy="554461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800" b="1" dirty="0" smtClean="0"/>
              <a:t>Základní škola T. G. Masaryka a Mateřská škola </a:t>
            </a:r>
            <a:r>
              <a:rPr lang="cs-CZ" sz="2800" b="1" dirty="0" err="1" smtClean="0"/>
              <a:t>Poříčany</a:t>
            </a:r>
            <a:r>
              <a:rPr lang="cs-CZ" sz="2800" b="1" dirty="0" smtClean="0"/>
              <a:t>, okr. </a:t>
            </a:r>
            <a:r>
              <a:rPr lang="cs-CZ" sz="2800" b="1" dirty="0" smtClean="0"/>
              <a:t>Kolín</a:t>
            </a:r>
          </a:p>
          <a:p>
            <a:pPr algn="ctr">
              <a:buNone/>
            </a:pPr>
            <a:endParaRPr lang="cs-CZ" sz="2800" dirty="0" smtClean="0"/>
          </a:p>
          <a:p>
            <a:r>
              <a:rPr lang="cs-CZ" sz="1600" b="1" smtClean="0"/>
              <a:t>VY_INOVACE_D_03 </a:t>
            </a:r>
            <a:r>
              <a:rPr lang="cs-CZ" sz="1600" b="1" dirty="0" smtClean="0"/>
              <a:t>KELTOVÉ</a:t>
            </a:r>
            <a:endParaRPr lang="cs-CZ" sz="1600" dirty="0" smtClean="0"/>
          </a:p>
          <a:p>
            <a:r>
              <a:rPr lang="cs-CZ" sz="1600" b="1" dirty="0" smtClean="0"/>
              <a:t>Číslo projektu: CZ.1.07./1.4.00/21.3085</a:t>
            </a:r>
            <a:endParaRPr lang="cs-CZ" sz="1600" dirty="0" smtClean="0"/>
          </a:p>
          <a:p>
            <a:pPr>
              <a:lnSpc>
                <a:spcPct val="150000"/>
              </a:lnSpc>
              <a:buNone/>
            </a:pPr>
            <a:endParaRPr lang="cs-CZ" sz="16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Téma </a:t>
            </a:r>
            <a:r>
              <a:rPr lang="cs-CZ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hodiny: </a:t>
            </a:r>
            <a:r>
              <a:rPr lang="cs-CZ" sz="1600" b="1" dirty="0" smtClean="0"/>
              <a:t>Keltové na našem území.</a:t>
            </a:r>
          </a:p>
          <a:p>
            <a:pPr>
              <a:lnSpc>
                <a:spcPct val="150000"/>
              </a:lnSpc>
            </a:pPr>
            <a:r>
              <a:rPr lang="cs-CZ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Předmět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</a:t>
            </a:r>
            <a:r>
              <a:rPr lang="cs-CZ" sz="1600" b="1" dirty="0" smtClean="0"/>
              <a:t> Dějepis</a:t>
            </a:r>
          </a:p>
          <a:p>
            <a:pPr>
              <a:lnSpc>
                <a:spcPct val="150000"/>
              </a:lnSpc>
            </a:pPr>
            <a:r>
              <a:rPr lang="cs-CZ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Ročník:</a:t>
            </a:r>
            <a:r>
              <a:rPr lang="cs-CZ" sz="1600" b="1" dirty="0" smtClean="0"/>
              <a:t> Šestý</a:t>
            </a:r>
          </a:p>
          <a:p>
            <a:pPr>
              <a:lnSpc>
                <a:spcPct val="150000"/>
              </a:lnSpc>
            </a:pPr>
            <a:r>
              <a:rPr lang="cs-CZ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Klíčová slova</a:t>
            </a: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600" b="1" dirty="0" smtClean="0"/>
              <a:t>Keltové, oppidum, druid. </a:t>
            </a:r>
          </a:p>
          <a:p>
            <a:pPr>
              <a:lnSpc>
                <a:spcPct val="150000"/>
              </a:lnSpc>
            </a:pPr>
            <a:r>
              <a:rPr lang="cs-CZ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sz="1600" b="1" dirty="0" smtClean="0"/>
              <a:t>Mgr. Jana </a:t>
            </a:r>
            <a:r>
              <a:rPr lang="cs-CZ" sz="1600" b="1" dirty="0" err="1" smtClean="0"/>
              <a:t>Cmárová</a:t>
            </a:r>
            <a:endParaRPr lang="cs-CZ" sz="1600" b="1" dirty="0" smtClean="0"/>
          </a:p>
          <a:p>
            <a:pPr>
              <a:lnSpc>
                <a:spcPct val="150000"/>
              </a:lnSpc>
            </a:pPr>
            <a:r>
              <a:rPr lang="cs-CZ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Datum: </a:t>
            </a:r>
            <a:r>
              <a:rPr lang="cs-CZ" sz="1600" b="1" dirty="0" smtClean="0"/>
              <a:t>13. 11. 2011</a:t>
            </a:r>
          </a:p>
          <a:p>
            <a:pPr>
              <a:lnSpc>
                <a:spcPct val="150000"/>
              </a:lnSpc>
            </a:pPr>
            <a:r>
              <a:rPr lang="cs-CZ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Ověření ve výuce</a:t>
            </a: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600" b="1" dirty="0" smtClean="0"/>
              <a:t>14. 11. 2011</a:t>
            </a:r>
            <a:endParaRPr lang="cs-CZ" sz="1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5733256"/>
            <a:ext cx="5904656" cy="957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67744" y="764704"/>
            <a:ext cx="5184576" cy="92333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Doba železná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0"/>
            <a:ext cx="8028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Opakování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 rot="1873438">
            <a:off x="3354544" y="2550974"/>
            <a:ext cx="587686" cy="1301255"/>
          </a:xfrm>
          <a:prstGeom prst="down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20136959">
            <a:off x="6038536" y="2628181"/>
            <a:ext cx="587686" cy="1301255"/>
          </a:xfrm>
          <a:prstGeom prst="down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2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datace: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?           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1916832"/>
            <a:ext cx="3168352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(800 př. n. l – 0)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4149080"/>
            <a:ext cx="3960440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Starší doba železná</a:t>
            </a:r>
            <a:endParaRPr lang="cs-CZ" sz="3200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4149080"/>
            <a:ext cx="4139952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Mladší doba železná</a:t>
            </a:r>
            <a:endParaRPr lang="cs-CZ" sz="3200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013176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Doba     ?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Naleziště:    ?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5085184"/>
            <a:ext cx="4067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Doba     ?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Naleziště:    ?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99792" y="5013176"/>
            <a:ext cx="2304256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Halštatská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5661248"/>
            <a:ext cx="1656184" cy="5232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Hallstatt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9744" y="5085184"/>
            <a:ext cx="2304256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Laténská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668344" y="5733256"/>
            <a:ext cx="1656184" cy="5232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La </a:t>
            </a:r>
            <a:r>
              <a:rPr lang="cs-CZ" sz="28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Téne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 animBg="1"/>
      <p:bldP spid="11" grpId="0" animBg="1"/>
      <p:bldP spid="13" grpId="0" animBg="1"/>
      <p:bldP spid="14" grpId="0"/>
      <p:bldP spid="15" grpId="0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7339" y="1412776"/>
            <a:ext cx="7635141" cy="5327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88640"/>
            <a:ext cx="7668344" cy="151216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 období doby laténské žila ve střední Evropě první etnická skupina –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KELTOVÉ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1916832"/>
            <a:ext cx="5004048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tx1"/>
                </a:solidFill>
              </a:rPr>
              <a:t>J</a:t>
            </a:r>
            <a:r>
              <a:rPr lang="cs-CZ" b="1" dirty="0" smtClean="0">
                <a:solidFill>
                  <a:schemeClr val="tx1"/>
                </a:solidFill>
              </a:rPr>
              <a:t>ádro halštatské kultury 6. století př. n.l. </a:t>
            </a:r>
            <a:r>
              <a:rPr lang="cs-CZ" b="1" dirty="0">
                <a:solidFill>
                  <a:schemeClr val="tx1"/>
                </a:solidFill>
              </a:rPr>
              <a:t>    </a:t>
            </a:r>
            <a:r>
              <a:rPr lang="cs-CZ" b="1" dirty="0" smtClean="0">
                <a:solidFill>
                  <a:schemeClr val="tx1"/>
                </a:solidFill>
              </a:rPr>
              <a:t> 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4716016" y="2348880"/>
            <a:ext cx="1296144" cy="18722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499992" y="6309320"/>
            <a:ext cx="446449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tx1"/>
                </a:solidFill>
              </a:rPr>
              <a:t>M</a:t>
            </a:r>
            <a:r>
              <a:rPr lang="es-ES" b="1" dirty="0" smtClean="0">
                <a:solidFill>
                  <a:schemeClr val="tx1"/>
                </a:solidFill>
              </a:rPr>
              <a:t>aximální expanze ve 3. století př. n. l.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flipH="1" flipV="1">
            <a:off x="3779912" y="4725144"/>
            <a:ext cx="2736304" cy="15841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8640"/>
            <a:ext cx="7848872" cy="129614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Keltové se usadili v naší zemi při některých řekách.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772816"/>
            <a:ext cx="7848872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Podle keltského kmene </a:t>
            </a:r>
            <a:r>
              <a:rPr lang="cs-CZ" sz="32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Bojů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dostaly české země latinský název </a:t>
            </a:r>
            <a:r>
              <a:rPr lang="cs-CZ" sz="3200" i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Boiohaemum</a:t>
            </a:r>
            <a:r>
              <a:rPr lang="cs-CZ" sz="32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- </a:t>
            </a:r>
            <a:r>
              <a:rPr lang="cs-CZ" sz="32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Bohemia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3717032"/>
            <a:ext cx="7776864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Jaké české výrobky s názvem Bohemia znáš?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3717032"/>
            <a:ext cx="118762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7624" y="5229200"/>
            <a:ext cx="374441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Bohemia Chips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Bohemia Sekt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5805264"/>
            <a:ext cx="1255069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788024" y="5229200"/>
            <a:ext cx="374441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Bohemia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</a:rPr>
              <a:t>Glass</a:t>
            </a:r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</a:rPr>
              <a:t>Bohemians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1905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60648"/>
            <a:ext cx="7498080" cy="115212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Keltové budovali </a:t>
            </a:r>
            <a:r>
              <a:rPr lang="cs-CZ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opevněná hradiště – OPPIDA.</a:t>
            </a:r>
            <a:endParaRPr lang="cs-CZ" b="1" u="sng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03569" y="1556791"/>
            <a:ext cx="7643517" cy="5426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836712"/>
            <a:ext cx="3564396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043608" y="188640"/>
            <a:ext cx="7776864" cy="58477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česká oppida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3995936" y="1772816"/>
            <a:ext cx="1080120" cy="504056"/>
          </a:xfrm>
          <a:prstGeom prst="right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1772816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Stradonice</a:t>
            </a:r>
            <a:r>
              <a:rPr lang="cs-CZ" sz="28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u Berouna</a:t>
            </a:r>
            <a:endParaRPr lang="cs-CZ" sz="2800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852936"/>
            <a:ext cx="3635388" cy="2423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Šipka doprava 9"/>
          <p:cNvSpPr/>
          <p:nvPr/>
        </p:nvSpPr>
        <p:spPr>
          <a:xfrm rot="10800000">
            <a:off x="3851920" y="3645024"/>
            <a:ext cx="1080120" cy="504056"/>
          </a:xfrm>
          <a:prstGeom prst="right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645024"/>
            <a:ext cx="3707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Závist u Zbraslavi </a:t>
            </a:r>
            <a:endParaRPr lang="cs-CZ" sz="2800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3995936" y="5733256"/>
            <a:ext cx="1080120" cy="504056"/>
          </a:xfrm>
          <a:prstGeom prst="right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5733256"/>
            <a:ext cx="3707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Staré Hradisko na Moravě</a:t>
            </a:r>
            <a:endParaRPr lang="cs-CZ" sz="2800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365104"/>
            <a:ext cx="3449960" cy="2294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10" grpId="0" animBg="1"/>
      <p:bldP spid="11" grpId="0"/>
      <p:bldP spid="12" grpId="0" animBg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-43751"/>
            <a:ext cx="5616624" cy="6995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588224" y="908720"/>
            <a:ext cx="2304256" cy="403187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Kamenná hlava keltského muže ze svatyně v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Mšeckých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Žehrovicích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u Slaného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85010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Keltské umění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2850507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1520" y="3789040"/>
            <a:ext cx="3528392" cy="95410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ronzový disk (pozlacený)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85911" y="3501008"/>
            <a:ext cx="2458089" cy="3356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196752"/>
            <a:ext cx="331071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3995936" y="2708920"/>
            <a:ext cx="1656184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Kotlík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74752" y="3861048"/>
            <a:ext cx="1831343" cy="2780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2843808" y="6021288"/>
            <a:ext cx="1440160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Džbán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3501008"/>
            <a:ext cx="1872208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Zrcátko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76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79512" y="4581128"/>
            <a:ext cx="760224" cy="22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1043608" y="638132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6273225"/>
            <a:ext cx="1440160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Meč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9" grpId="0" animBg="1"/>
      <p:bldP spid="11" grpId="0" animBg="1"/>
      <p:bldP spid="7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7498080" cy="634082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Keltská mystika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80728"/>
            <a:ext cx="7632848" cy="115212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Keltové uctívali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přírodní síly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hledali své bohy v přírodních objektech a jevech. 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2564904"/>
            <a:ext cx="597666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Posvátnou rostlinou bylo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jmelí.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3717032"/>
            <a:ext cx="5832648" cy="10772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Jako posvátná zvířata uctívali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jelena, koně a kohouta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 l="37120" t="11389" b="24073"/>
          <a:stretch>
            <a:fillRect/>
          </a:stretch>
        </p:blipFill>
        <p:spPr bwMode="auto">
          <a:xfrm>
            <a:off x="395536" y="3356992"/>
            <a:ext cx="2088232" cy="28577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869160"/>
            <a:ext cx="2391339" cy="1793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827584" y="5877272"/>
            <a:ext cx="561662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3200" noProof="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Posvátným stromem byl </a:t>
            </a:r>
            <a:r>
              <a:rPr lang="cs-CZ" sz="3200" b="1" noProof="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dub.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052736"/>
            <a:ext cx="3810000" cy="559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60648"/>
            <a:ext cx="7848872" cy="108012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Zvláštní postavení ve společnosti zaujímali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DRUIDOVÉ.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492896"/>
            <a:ext cx="3498330" cy="436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139952" y="1556792"/>
            <a:ext cx="4824536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Druidové byli </a:t>
            </a:r>
            <a:r>
              <a:rPr lang="cs-CZ" sz="28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keltští duchovní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zabývali se věštěním, kouzly a astrologií.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498080" cy="79208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Keltský stromový horoskop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124744"/>
            <a:ext cx="7704856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Jednotlivé stromy symbolizují podobně jako v klasickém horoskopu vlastnosti, které mají lidé narození v tomto období. </a:t>
            </a:r>
          </a:p>
          <a:p>
            <a:endParaRPr lang="cs-CZ" dirty="0"/>
          </a:p>
        </p:txBody>
      </p:sp>
      <p:sp>
        <p:nvSpPr>
          <p:cNvPr id="9241" name="Rectangle 2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9242" name="Picture 2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881" y="2996952"/>
            <a:ext cx="2587770" cy="3861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4" name="Picture 2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068960"/>
            <a:ext cx="2677588" cy="37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extovéPole 32"/>
          <p:cNvSpPr txBox="1"/>
          <p:nvPr/>
        </p:nvSpPr>
        <p:spPr>
          <a:xfrm>
            <a:off x="3419872" y="3573016"/>
            <a:ext cx="2592288" cy="255454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Typický </a:t>
            </a:r>
          </a:p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keltský symbol</a:t>
            </a:r>
          </a:p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– </a:t>
            </a:r>
          </a:p>
          <a:p>
            <a:pPr algn="ctr"/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eltský kříž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3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0"/>
            <a:ext cx="749808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Keltové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20688"/>
            <a:ext cx="8568952" cy="62373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V období doby laténské přichází do Evropy </a:t>
            </a:r>
            <a:r>
              <a:rPr lang="cs-CZ" sz="2800" b="1" u="sng" dirty="0" smtClean="0"/>
              <a:t>Keltové </a:t>
            </a:r>
            <a:r>
              <a:rPr lang="cs-CZ" sz="2800" dirty="0" smtClean="0"/>
              <a:t>(bojovníci a řemeslníci).</a:t>
            </a:r>
          </a:p>
          <a:p>
            <a:pPr>
              <a:buNone/>
            </a:pPr>
            <a:r>
              <a:rPr lang="cs-CZ" sz="2800" dirty="0" smtClean="0"/>
              <a:t>U nás </a:t>
            </a:r>
            <a:r>
              <a:rPr lang="cs-CZ" sz="2800" u="sng" dirty="0" smtClean="0"/>
              <a:t>keltský kmen Bójů</a:t>
            </a:r>
            <a:r>
              <a:rPr lang="cs-CZ" sz="2800" dirty="0" smtClean="0"/>
              <a:t>. (od něj název Bohemia) </a:t>
            </a:r>
          </a:p>
          <a:p>
            <a:pPr>
              <a:buNone/>
            </a:pPr>
            <a:r>
              <a:rPr lang="cs-CZ" sz="2800" b="1" u="sng" dirty="0" smtClean="0"/>
              <a:t>Oppida</a:t>
            </a:r>
            <a:r>
              <a:rPr lang="cs-CZ" sz="2800" u="sng" dirty="0" smtClean="0"/>
              <a:t> - keltská hradiště  </a:t>
            </a:r>
          </a:p>
          <a:p>
            <a:pPr>
              <a:buNone/>
            </a:pPr>
            <a:r>
              <a:rPr lang="cs-CZ" sz="2800" dirty="0" smtClean="0"/>
              <a:t>Nejznámější: - Závist </a:t>
            </a:r>
          </a:p>
          <a:p>
            <a:pPr>
              <a:buNone/>
            </a:pPr>
            <a:r>
              <a:rPr lang="cs-CZ" sz="2800" dirty="0" smtClean="0"/>
              <a:t>                      - </a:t>
            </a:r>
            <a:r>
              <a:rPr lang="cs-CZ" sz="2800" dirty="0" err="1" smtClean="0"/>
              <a:t>Stradonice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smtClean="0"/>
              <a:t>                      - Staré Hradisko u Prostějova; </a:t>
            </a:r>
          </a:p>
          <a:p>
            <a:pPr>
              <a:buNone/>
            </a:pPr>
            <a:r>
              <a:rPr lang="cs-CZ" sz="2800" b="1" u="sng" dirty="0" smtClean="0"/>
              <a:t>Druidové</a:t>
            </a:r>
            <a:r>
              <a:rPr lang="cs-CZ" sz="2800" u="sng" dirty="0" smtClean="0"/>
              <a:t> - kněží</a:t>
            </a:r>
            <a:r>
              <a:rPr lang="cs-CZ" sz="2800" dirty="0" smtClean="0"/>
              <a:t>, posvátná zvířata, rostliny -  dub, jmelí.</a:t>
            </a:r>
          </a:p>
          <a:p>
            <a:pPr>
              <a:buNone/>
            </a:pPr>
            <a:r>
              <a:rPr lang="cs-CZ" sz="2800" dirty="0" smtClean="0"/>
              <a:t>Používají: hrnčířský kruh, rotační mlýnek.</a:t>
            </a:r>
          </a:p>
          <a:p>
            <a:pPr>
              <a:buNone/>
            </a:pPr>
            <a:r>
              <a:rPr lang="cs-CZ" sz="2800" dirty="0" smtClean="0"/>
              <a:t>Konec 1. století př. n. l. - vytlačení Keltů z našeho území (útoky Germánů ze severu a Římanů z jihu).</a:t>
            </a:r>
          </a:p>
          <a:p>
            <a:pPr>
              <a:buNone/>
            </a:pPr>
            <a:r>
              <a:rPr lang="cs-CZ" sz="2800" dirty="0" smtClean="0"/>
              <a:t>Konec doby laténské.</a:t>
            </a:r>
          </a:p>
          <a:p>
            <a:pPr>
              <a:buNone/>
            </a:pPr>
            <a:endParaRPr lang="cs-CZ" sz="28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052736"/>
            <a:ext cx="7746064" cy="5805264"/>
          </a:xfrm>
        </p:spPr>
        <p:txBody>
          <a:bodyPr anchor="t">
            <a:normAutofit fontScale="92500"/>
          </a:bodyPr>
          <a:lstStyle/>
          <a:p>
            <a:r>
              <a:rPr lang="cs-CZ" sz="1400" dirty="0" smtClean="0">
                <a:hlinkClick r:id="rId2"/>
              </a:rPr>
              <a:t>http://upload.wikimedia.org/wikipedia/commons/1/1f/Celts_in_Europe.png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http://upload.wikimedia.org/wikipedia/commons/f/f9/600px_Verde_e_Bianco_%28Strisce%292_con_canguro.png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http://upload.wikimedia.org/wikipedia/commons/f/f3/Plume-oppidum.jpg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http://commons.wikimedia.org/wiki/File:IMG_0112a_Stradonice_m.jpg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http://upload.wikimedia.org/wikipedia/commons/b/b5/Val_Star%C3%A9ho_Hradiska%2C_Mal%C3%A9_Hradisko%2C_okres_Prost%C4%9Bjov.jpg?uselang=cs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http://upload.wikimedia.org/wikipedia/commons/2/20/Stone_sculpture_of_celtic_hero.jpg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http://upload.wikimedia.org/wikipedia/commons/f/f6/Mistletoe.jpg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http://upload.wikimedia.org/wikipedia/commons/d/d1/Quercus_petraea_02.jpg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http://upload.wikimedia.org/wikipedia/commons/6/63/Maeve%26druid.jpg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http://upload.wikimedia.org/wikipedia/commons/f/f1/An_Arch_Druid_in_His_Judicial_Habit.jpg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http://upload.wikimedia.org/wikipedia/commons/f/fb/Beechwood_Cemetery_2010_%283%29.jpg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http://upload.wikimedia.org/wikipedia/commons/8/8e/Ccross.svg</a:t>
            </a:r>
            <a:endParaRPr lang="cs-CZ" sz="1400" dirty="0" smtClean="0"/>
          </a:p>
          <a:p>
            <a:r>
              <a:rPr lang="cs-CZ" sz="1400" dirty="0" smtClean="0"/>
              <a:t>http://upload.wikimedia.org/wikipedia/commons/d/d7/Romano- </a:t>
            </a:r>
            <a:r>
              <a:rPr lang="cs-CZ" sz="1400" dirty="0" err="1" smtClean="0"/>
              <a:t>Celtic</a:t>
            </a:r>
            <a:r>
              <a:rPr lang="cs-CZ" sz="1400" dirty="0" smtClean="0"/>
              <a:t>_</a:t>
            </a:r>
            <a:r>
              <a:rPr lang="cs-CZ" sz="1400" dirty="0" err="1" smtClean="0"/>
              <a:t>mirror</a:t>
            </a:r>
            <a:r>
              <a:rPr lang="cs-CZ" sz="1400" dirty="0" smtClean="0"/>
              <a:t>_%28Desborough%29.jpg</a:t>
            </a:r>
          </a:p>
          <a:p>
            <a:r>
              <a:rPr lang="cs-CZ" sz="1400" dirty="0" smtClean="0">
                <a:hlinkClick r:id="rId14"/>
              </a:rPr>
              <a:t>http://upload.wikimedia.org/wikipedia/commons/1/12/Silver_cauldron.jpg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http://upload.wikimedia.org/wikipedia/commons/7/76/Celtic_Gold-plated_Disc%2C_Auvers-sur-Oise%2C_Val-d%27Oise.jpg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http://upload.wikimedia.org/wikipedia/commons/3/38/Spouted_bronze_flagon.jpg</a:t>
            </a:r>
            <a:endParaRPr lang="cs-CZ" sz="1400" dirty="0" smtClean="0"/>
          </a:p>
          <a:p>
            <a:r>
              <a:rPr lang="cs-CZ" sz="1400" dirty="0" smtClean="0"/>
              <a:t>http://upload.wikimedia.org/wikipedia/commons/f/f3/Celtic_sword_and_scabbard_circa_60_BCE.jpg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0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17"/>
              </a:rPr>
              <a:t> http://en.wikipedia.org/wiki/Main_Page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6926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278</TotalTime>
  <Words>477</Words>
  <Application>Microsoft Office PowerPoint</Application>
  <PresentationFormat>Předvádění na obrazovce (4:3)</PresentationFormat>
  <Paragraphs>102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Keltové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Keltské umění</vt:lpstr>
      <vt:lpstr>Keltská mystika</vt:lpstr>
      <vt:lpstr>Snímek 11</vt:lpstr>
      <vt:lpstr>Keltský stromový horoskop</vt:lpstr>
      <vt:lpstr>Keltové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Keltové</dc:title>
  <dc:creator>Jana Cmárová</dc:creator>
  <cp:lastModifiedBy>Jana Cmárová</cp:lastModifiedBy>
  <cp:revision>9</cp:revision>
  <dcterms:created xsi:type="dcterms:W3CDTF">2011-11-13T12:02:42Z</dcterms:created>
  <dcterms:modified xsi:type="dcterms:W3CDTF">2012-02-21T07:09:19Z</dcterms:modified>
</cp:coreProperties>
</file>