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65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70" d="100"/>
          <a:sy n="70" d="100"/>
        </p:scale>
        <p:origin x="-9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oto-CarBattery.jpg" TargetMode="External"/><Relationship Id="rId7" Type="http://schemas.openxmlformats.org/officeDocument/2006/relationships/hyperlink" Target="http://cs.wikipedia.org/wiki/Lithium-iontov%C3%BD_akumul%C3%A1tor" TargetMode="External"/><Relationship Id="rId2" Type="http://schemas.openxmlformats.org/officeDocument/2006/relationships/hyperlink" Target="http://cs.wikipedia.org/wiki/Olov%C4%9Bn%C3%BD_akumul%C3%A1to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kku_AA_LR6_Mignon.jpg" TargetMode="External"/><Relationship Id="rId5" Type="http://schemas.openxmlformats.org/officeDocument/2006/relationships/hyperlink" Target="http://cs.wikipedia.org/wiki/Nikl-metal_hydridov%C3%BD_akumul%C3%A1tor" TargetMode="External"/><Relationship Id="rId4" Type="http://schemas.openxmlformats.org/officeDocument/2006/relationships/hyperlink" Target="http://cs.wikipedia.org/wiki/Nikl-kadmiov%C3%BD_akumul%C3%A1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769848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VY_32_INOVACE_14_CH8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Akumulátory</a:t>
                      </a:r>
                      <a:r>
                        <a:rPr lang="cs-CZ" baseline="0" dirty="0" smtClean="0"/>
                        <a:t> – přehled, péče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Akumulátory – přehled, péče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Akumulátor je sekundární článek poskytující elektrický proud</a:t>
            </a:r>
          </a:p>
          <a:p>
            <a:r>
              <a:rPr lang="cs-CZ" dirty="0" smtClean="0"/>
              <a:t>Sekundární znamená, že i po nalití elektrolytu nevznikne napětí, článek se musí nabít</a:t>
            </a:r>
          </a:p>
          <a:p>
            <a:r>
              <a:rPr lang="cs-CZ" dirty="0" smtClean="0"/>
              <a:t>Oproti obyčejnému (galvanickému) článku umožňuje vedení elektrochemické reakce oběma směry</a:t>
            </a:r>
          </a:p>
          <a:p>
            <a:pPr lvl="1"/>
            <a:r>
              <a:rPr lang="cs-CZ" dirty="0" smtClean="0"/>
              <a:t>Nabíjení</a:t>
            </a:r>
          </a:p>
          <a:p>
            <a:pPr lvl="1"/>
            <a:r>
              <a:rPr lang="cs-CZ" dirty="0" smtClean="0"/>
              <a:t>Vybíjení</a:t>
            </a:r>
          </a:p>
          <a:p>
            <a:r>
              <a:rPr lang="cs-CZ" dirty="0"/>
              <a:t>Akumulátory jsou oproti článkům schopny dávat obrovské proudy (až stovky ampér)</a:t>
            </a:r>
          </a:p>
          <a:p>
            <a:pPr marL="457200" lvl="1" indent="0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Olověný akumulátor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27504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Elektrody jsou olověné, elektrolytem je kyselina sírová</a:t>
            </a:r>
          </a:p>
          <a:p>
            <a:r>
              <a:rPr lang="cs-CZ" dirty="0" smtClean="0"/>
              <a:t>Nejpoužívanější zdroje stejnosměrného napětí</a:t>
            </a:r>
          </a:p>
          <a:p>
            <a:r>
              <a:rPr lang="cs-CZ" dirty="0" smtClean="0"/>
              <a:t>Relativně levné, dobře zpracovaná technologie</a:t>
            </a:r>
          </a:p>
          <a:p>
            <a:r>
              <a:rPr lang="cs-CZ" dirty="0" smtClean="0"/>
              <a:t>Mají vysoký výkon – startování automobilu (jiné by se prakticky nedaly použít)</a:t>
            </a:r>
          </a:p>
          <a:p>
            <a:r>
              <a:rPr lang="cs-CZ" dirty="0" smtClean="0"/>
              <a:t>Nevýhodou je jejich vysoká váha, toxické olovo a kyselina, malá odolnost vůči zkratu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60848"/>
            <a:ext cx="2511688" cy="2401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70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Ni-Cd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/>
              <a:t>Vyrábí se jednak se zaplavenými elektrodami a kapalným elektrolytem (velké staniční baterie) a jednak jako hermetizovaný (akumulátory do přístrojů jako jsou akumulátorové </a:t>
            </a:r>
            <a:r>
              <a:rPr lang="cs-CZ" sz="2000" dirty="0" smtClean="0"/>
              <a:t>vrtačky)</a:t>
            </a:r>
          </a:p>
          <a:p>
            <a:pPr marL="0" indent="0">
              <a:buNone/>
            </a:pPr>
            <a:r>
              <a:rPr lang="cs-CZ" sz="2000" b="1" dirty="0" smtClean="0"/>
              <a:t>Nevýhody</a:t>
            </a:r>
          </a:p>
          <a:p>
            <a:r>
              <a:rPr lang="cs-CZ" sz="2000" dirty="0"/>
              <a:t>Trpí paměťovým efektem</a:t>
            </a:r>
          </a:p>
          <a:p>
            <a:r>
              <a:rPr lang="cs-CZ" sz="2000" dirty="0"/>
              <a:t>Nevýhodou je nižší </a:t>
            </a:r>
            <a:r>
              <a:rPr lang="cs-CZ" sz="2000" dirty="0" smtClean="0"/>
              <a:t>kapacita</a:t>
            </a:r>
            <a:endParaRPr lang="cs-CZ" sz="2000" b="1" dirty="0"/>
          </a:p>
          <a:p>
            <a:r>
              <a:rPr lang="cs-CZ" sz="2000" dirty="0"/>
              <a:t>Dražší</a:t>
            </a:r>
          </a:p>
          <a:p>
            <a:r>
              <a:rPr lang="cs-CZ" sz="2000" dirty="0"/>
              <a:t>Nižší napětí článků, zároveň velký rozdíl mezi nabíjecím napětím a konečným vybíjecím napětím</a:t>
            </a:r>
          </a:p>
          <a:p>
            <a:r>
              <a:rPr lang="cs-CZ" sz="2000" dirty="0"/>
              <a:t>Nelze zjišťovat stupeň nabití měřením hustoty </a:t>
            </a:r>
            <a:r>
              <a:rPr lang="cs-CZ" sz="2000" dirty="0" smtClean="0"/>
              <a:t>elektrolytu</a:t>
            </a:r>
          </a:p>
          <a:p>
            <a:r>
              <a:rPr lang="cs-CZ" sz="2000" dirty="0" smtClean="0"/>
              <a:t>Napětí pouze 1,2V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Výhody (oproti olověným)</a:t>
            </a:r>
          </a:p>
          <a:p>
            <a:r>
              <a:rPr lang="cs-CZ" sz="2000" dirty="0" smtClean="0"/>
              <a:t>Odolnější </a:t>
            </a:r>
            <a:r>
              <a:rPr lang="cs-CZ" sz="2000" dirty="0"/>
              <a:t>proti přebíjení a </a:t>
            </a:r>
            <a:r>
              <a:rPr lang="cs-CZ" sz="2000" dirty="0" err="1" smtClean="0"/>
              <a:t>podvybití</a:t>
            </a:r>
            <a:endParaRPr lang="cs-CZ" sz="2000" dirty="0"/>
          </a:p>
          <a:p>
            <a:r>
              <a:rPr lang="cs-CZ" sz="2000" dirty="0"/>
              <a:t>Delší životnost, robustnější.</a:t>
            </a:r>
          </a:p>
          <a:p>
            <a:r>
              <a:rPr lang="cs-CZ" sz="2000" dirty="0"/>
              <a:t>Možnost nabíjet vyššími proudy</a:t>
            </a:r>
          </a:p>
          <a:p>
            <a:r>
              <a:rPr lang="cs-CZ" sz="2000" dirty="0"/>
              <a:t>Mohou být skladovány vybité.</a:t>
            </a:r>
          </a:p>
          <a:p>
            <a:r>
              <a:rPr lang="cs-CZ" sz="2000" dirty="0"/>
              <a:t>Pracují dobře i za nízkých teplot (při vybití olověného akumulátoru poklesne hustota kyseliny a může dojít k zamrznutí a poškození</a:t>
            </a:r>
            <a:r>
              <a:rPr lang="cs-CZ" sz="2000" dirty="0" smtClean="0"/>
              <a:t>)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123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Ni-</a:t>
            </a:r>
            <a:r>
              <a:rPr lang="cs-CZ" dirty="0" err="1" smtClean="0"/>
              <a:t>Mh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698976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Oproti </a:t>
            </a:r>
            <a:r>
              <a:rPr lang="cs-CZ" sz="2000" dirty="0" err="1" smtClean="0"/>
              <a:t>NiCd</a:t>
            </a:r>
            <a:r>
              <a:rPr lang="cs-CZ" sz="2000" dirty="0" smtClean="0"/>
              <a:t> má cca dvojnásobnou kapacitu</a:t>
            </a:r>
          </a:p>
          <a:p>
            <a:r>
              <a:rPr lang="cs-CZ" sz="2000" dirty="0" smtClean="0"/>
              <a:t>Omezení je jeho napětí – pouze 1,2V</a:t>
            </a:r>
          </a:p>
          <a:p>
            <a:r>
              <a:rPr lang="cs-CZ" sz="2000" dirty="0" smtClean="0"/>
              <a:t>Nevýhody </a:t>
            </a:r>
          </a:p>
          <a:p>
            <a:pPr lvl="1"/>
            <a:r>
              <a:rPr lang="cs-CZ" sz="1600" dirty="0" smtClean="0"/>
              <a:t>Silné samovybíjení</a:t>
            </a:r>
          </a:p>
          <a:p>
            <a:pPr lvl="1"/>
            <a:r>
              <a:rPr lang="cs-CZ" sz="1600" dirty="0"/>
              <a:t>Při nízkých teplotách (5°C a méně) se baterie začínají "blokovat" (zdá se, že nemají energii, ale při ohřátí se zase </a:t>
            </a:r>
            <a:r>
              <a:rPr lang="cs-CZ" sz="1600" dirty="0" smtClean="0"/>
              <a:t>vrátí)</a:t>
            </a:r>
          </a:p>
          <a:p>
            <a:pPr lvl="1"/>
            <a:r>
              <a:rPr lang="cs-CZ" sz="1600" dirty="0"/>
              <a:t>n</a:t>
            </a:r>
            <a:r>
              <a:rPr lang="cs-CZ" sz="1600" dirty="0" smtClean="0"/>
              <a:t>apětí </a:t>
            </a:r>
            <a:r>
              <a:rPr lang="cs-CZ" sz="1600" dirty="0"/>
              <a:t>je pak pouze 1,2V, což může být pro některé elektronické přístroje </a:t>
            </a:r>
            <a:r>
              <a:rPr lang="cs-CZ" sz="1600" dirty="0" smtClean="0"/>
              <a:t>nedostatečné</a:t>
            </a:r>
          </a:p>
          <a:p>
            <a:r>
              <a:rPr lang="cs-CZ" sz="2000" dirty="0" smtClean="0"/>
              <a:t>Výhody </a:t>
            </a:r>
            <a:endParaRPr lang="cs-CZ" sz="2000" dirty="0"/>
          </a:p>
          <a:p>
            <a:pPr lvl="1"/>
            <a:r>
              <a:rPr lang="cs-CZ" sz="1600" dirty="0" smtClean="0"/>
              <a:t>dokáže </a:t>
            </a:r>
            <a:r>
              <a:rPr lang="cs-CZ" sz="1600" dirty="0"/>
              <a:t>dodávat relativně vysoké </a:t>
            </a:r>
            <a:r>
              <a:rPr lang="cs-CZ" sz="1600" dirty="0" smtClean="0"/>
              <a:t>proudy</a:t>
            </a:r>
          </a:p>
          <a:p>
            <a:pPr lvl="1"/>
            <a:r>
              <a:rPr lang="cs-CZ" sz="1600" dirty="0" smtClean="0"/>
              <a:t>má </a:t>
            </a:r>
            <a:r>
              <a:rPr lang="cs-CZ" sz="1600" dirty="0"/>
              <a:t>dlouhou </a:t>
            </a:r>
            <a:r>
              <a:rPr lang="cs-CZ" sz="1600" dirty="0" smtClean="0"/>
              <a:t>životnost</a:t>
            </a:r>
          </a:p>
          <a:p>
            <a:pPr lvl="1"/>
            <a:r>
              <a:rPr lang="cs-CZ" sz="1600" dirty="0" smtClean="0"/>
              <a:t>malé </a:t>
            </a:r>
            <a:r>
              <a:rPr lang="cs-CZ" sz="1600" dirty="0"/>
              <a:t>pořizovací </a:t>
            </a:r>
            <a:r>
              <a:rPr lang="cs-CZ" sz="1600" dirty="0" smtClean="0"/>
              <a:t>náklady</a:t>
            </a:r>
          </a:p>
          <a:p>
            <a:pPr lvl="1"/>
            <a:r>
              <a:rPr lang="cs-CZ" sz="1600" dirty="0" smtClean="0"/>
              <a:t>možnost </a:t>
            </a:r>
            <a:r>
              <a:rPr lang="cs-CZ" sz="1600" dirty="0" err="1"/>
              <a:t>rychlonabíjení</a:t>
            </a:r>
            <a:r>
              <a:rPr lang="cs-CZ" sz="1600" dirty="0"/>
              <a:t> bez většího </a:t>
            </a:r>
            <a:r>
              <a:rPr lang="cs-CZ" sz="1600" dirty="0" smtClean="0"/>
              <a:t>poškození</a:t>
            </a:r>
          </a:p>
          <a:p>
            <a:pPr lvl="1"/>
            <a:r>
              <a:rPr lang="cs-CZ" sz="1600" dirty="0" smtClean="0"/>
              <a:t>napětí </a:t>
            </a:r>
            <a:r>
              <a:rPr lang="cs-CZ" sz="1600" dirty="0"/>
              <a:t>1,2V v podstatě během vybíjení </a:t>
            </a:r>
            <a:r>
              <a:rPr lang="cs-CZ" sz="1600" dirty="0" smtClean="0"/>
              <a:t>neklesá</a:t>
            </a:r>
          </a:p>
          <a:p>
            <a:pPr lvl="1"/>
            <a:r>
              <a:rPr lang="cs-CZ" sz="1600" dirty="0" smtClean="0"/>
              <a:t>Netrpí tolik paměťovým efektem, jako </a:t>
            </a:r>
            <a:r>
              <a:rPr lang="cs-CZ" sz="1600" dirty="0" err="1" smtClean="0"/>
              <a:t>NiCd</a:t>
            </a:r>
            <a:endParaRPr lang="cs-CZ" sz="1600" dirty="0" smtClean="0"/>
          </a:p>
          <a:p>
            <a:pPr lvl="1"/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68760"/>
            <a:ext cx="2805113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20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</a:t>
            </a:r>
            <a:r>
              <a:rPr lang="cs-CZ" dirty="0" smtClean="0"/>
              <a:t>-ion, </a:t>
            </a:r>
            <a:r>
              <a:rPr lang="cs-CZ" dirty="0" err="1" smtClean="0"/>
              <a:t>Li-pol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256584"/>
          </a:xfrm>
        </p:spPr>
        <p:txBody>
          <a:bodyPr>
            <a:normAutofit fontScale="70000" lnSpcReduction="20000"/>
          </a:bodyPr>
          <a:lstStyle/>
          <a:p>
            <a:r>
              <a:rPr lang="cs-CZ" sz="2300" b="1" dirty="0"/>
              <a:t>Lithium-iontová baterie</a:t>
            </a:r>
            <a:r>
              <a:rPr lang="cs-CZ" sz="2300" dirty="0"/>
              <a:t> (zkráceně </a:t>
            </a:r>
            <a:r>
              <a:rPr lang="cs-CZ" sz="2300" b="1" dirty="0" err="1"/>
              <a:t>Li</a:t>
            </a:r>
            <a:r>
              <a:rPr lang="cs-CZ" sz="2300" b="1" dirty="0"/>
              <a:t>-Ion</a:t>
            </a:r>
            <a:r>
              <a:rPr lang="cs-CZ" sz="2300" dirty="0"/>
              <a:t> baterie) je </a:t>
            </a:r>
            <a:r>
              <a:rPr lang="cs-CZ" sz="2300" dirty="0" smtClean="0"/>
              <a:t>druh nabíjitelné</a:t>
            </a:r>
            <a:r>
              <a:rPr lang="cs-CZ" sz="2300" dirty="0"/>
              <a:t> baterie běžně používané </a:t>
            </a:r>
            <a:r>
              <a:rPr lang="cs-CZ" sz="2300" dirty="0" smtClean="0"/>
              <a:t>ve</a:t>
            </a:r>
            <a:r>
              <a:rPr lang="cs-CZ" sz="2300" dirty="0"/>
              <a:t> spotřebitelské </a:t>
            </a:r>
            <a:r>
              <a:rPr lang="cs-CZ" sz="2300" dirty="0" smtClean="0"/>
              <a:t>elektronice</a:t>
            </a:r>
          </a:p>
          <a:p>
            <a:r>
              <a:rPr lang="cs-CZ" sz="2300" dirty="0" smtClean="0"/>
              <a:t>kvůli </a:t>
            </a:r>
            <a:r>
              <a:rPr lang="cs-CZ" sz="2300" dirty="0"/>
              <a:t>vysoké hustotě energie vzhledem k objemu se výborně hodí pro přenosná </a:t>
            </a:r>
            <a:r>
              <a:rPr lang="cs-CZ" sz="2300" dirty="0" smtClean="0"/>
              <a:t>zařízení</a:t>
            </a:r>
          </a:p>
          <a:p>
            <a:r>
              <a:rPr lang="cs-CZ" sz="2300" dirty="0"/>
              <a:t>v</a:t>
            </a:r>
            <a:r>
              <a:rPr lang="cs-CZ" sz="2300" dirty="0" smtClean="0"/>
              <a:t> </a:t>
            </a:r>
            <a:r>
              <a:rPr lang="cs-CZ" sz="2300" dirty="0"/>
              <a:t>současnosti je to v této oblasti asi nejvíce používaný </a:t>
            </a:r>
            <a:r>
              <a:rPr lang="cs-CZ" sz="2300" dirty="0" smtClean="0"/>
              <a:t>typ</a:t>
            </a:r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r>
              <a:rPr lang="cs-CZ" sz="2000" b="1" dirty="0"/>
              <a:t>Výhody</a:t>
            </a:r>
          </a:p>
          <a:p>
            <a:r>
              <a:rPr lang="cs-CZ" sz="2000" dirty="0"/>
              <a:t>Může být vyrobena v různých tvarech.</a:t>
            </a:r>
          </a:p>
          <a:p>
            <a:r>
              <a:rPr lang="cs-CZ" sz="2000" dirty="0"/>
              <a:t>Velmi vysoká hustota energie – 200 Wh/kg, 530 Wh/l – třikrát vyšší hodnota než starší typy jako </a:t>
            </a:r>
            <a:r>
              <a:rPr lang="cs-CZ" sz="2000" dirty="0" smtClean="0"/>
              <a:t>Ni-MH</a:t>
            </a:r>
            <a:endParaRPr lang="cs-CZ" sz="2000" dirty="0"/>
          </a:p>
          <a:p>
            <a:r>
              <a:rPr lang="cs-CZ" sz="2000" dirty="0" smtClean="0"/>
              <a:t>Téměř </a:t>
            </a:r>
            <a:r>
              <a:rPr lang="cs-CZ" sz="2000" dirty="0"/>
              <a:t>žádné samovybíjení (do 5 %).</a:t>
            </a:r>
          </a:p>
          <a:p>
            <a:r>
              <a:rPr lang="cs-CZ" sz="2000" dirty="0"/>
              <a:t>Nemá paměťový </a:t>
            </a:r>
            <a:r>
              <a:rPr lang="cs-CZ" sz="2000" dirty="0" smtClean="0"/>
              <a:t>efekt</a:t>
            </a:r>
            <a:endParaRPr lang="cs-CZ" sz="2000" dirty="0"/>
          </a:p>
          <a:p>
            <a:r>
              <a:rPr lang="cs-CZ" sz="2000" dirty="0"/>
              <a:t>Není ji třeba </a:t>
            </a:r>
            <a:r>
              <a:rPr lang="cs-CZ" sz="2000" i="1" dirty="0"/>
              <a:t>formovat</a:t>
            </a:r>
            <a:r>
              <a:rPr lang="cs-CZ" sz="2000"/>
              <a:t> </a:t>
            </a:r>
            <a:r>
              <a:rPr lang="cs-CZ" sz="2000" smtClean="0"/>
              <a:t> </a:t>
            </a:r>
            <a:r>
              <a:rPr lang="cs-CZ" sz="2000" dirty="0"/>
              <a:t>– několikrát nabíjet a vybíjet před prvním použitím.</a:t>
            </a:r>
          </a:p>
          <a:p>
            <a:r>
              <a:rPr lang="cs-CZ" sz="2000" dirty="0"/>
              <a:t>Vysoké nominální napětí: 3,7 V</a:t>
            </a:r>
          </a:p>
          <a:p>
            <a:r>
              <a:rPr lang="cs-CZ" sz="2000" dirty="0"/>
              <a:t>Životnost 500–2000 nabíjecích cyklů.</a:t>
            </a:r>
          </a:p>
          <a:p>
            <a:pPr marL="0" indent="0">
              <a:buNone/>
            </a:pPr>
            <a:r>
              <a:rPr lang="cs-CZ" sz="2000" b="1" dirty="0" smtClean="0"/>
              <a:t>Nevýhody</a:t>
            </a:r>
            <a:endParaRPr lang="cs-CZ" sz="2000" b="1" dirty="0"/>
          </a:p>
          <a:p>
            <a:r>
              <a:rPr lang="cs-CZ" sz="2000" dirty="0"/>
              <a:t>Baterie stárne, tedy ztrácí maximální kapacitu nehledě na to, jestli je nebo není používána (již od výroby). Rychlost tohoto stárnutí se zvyšuje s vyšší teplotou, vyšším stavem nabití, a vyšším vybíjecím proudem/zatížením.</a:t>
            </a:r>
          </a:p>
          <a:p>
            <a:r>
              <a:rPr lang="cs-CZ" sz="2000" dirty="0"/>
              <a:t>Nebezpečí výbuchu nebo vznícení.</a:t>
            </a:r>
          </a:p>
          <a:p>
            <a:r>
              <a:rPr lang="cs-CZ" sz="2000" dirty="0"/>
              <a:t>Nelze snadno koupit pouze články bez čipu, tím pádem jsou dražší.</a:t>
            </a:r>
          </a:p>
          <a:p>
            <a:r>
              <a:rPr lang="cs-CZ" sz="2000" dirty="0"/>
              <a:t>Vadí jí úplné vybití. Když se dostane pod napětí 2,8 V, je velmi těžké ji znovu „obživit“.</a:t>
            </a:r>
          </a:p>
          <a:p>
            <a:r>
              <a:rPr lang="cs-CZ" sz="2000" dirty="0"/>
              <a:t>Proto baterie, která je dlouhou dobu ponechána vybitá, může „umřít“ (</a:t>
            </a:r>
            <a:r>
              <a:rPr lang="cs-CZ" sz="2000" dirty="0" err="1"/>
              <a:t>samovybít</a:t>
            </a:r>
            <a:r>
              <a:rPr lang="cs-CZ" sz="2000" dirty="0"/>
              <a:t> se pod přípustnou hodnotu).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0069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cs.wikipedia.org/wiki/Olov%C4%9Bn%C3%BD_akumul%C3%A1tor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cs.wikipedia.org/wiki/Soubor:Photo-CarBattery.jpg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cs.wikipedia.org/wiki/Nikl-kadmiov%C3%BD_akumul%C3%A1tor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http://cs.wikipedia.org/wiki/Nikl-metal_hydridov%C3%BD_akumul%C3%A1tor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cs.wikipedia.org/wiki/Soubor:Akku_AA_LR6_Mignon.jpg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http://cs.wikipedia.org/wiki/Lithium-iontov%C3%BD_akumul%C3%A1tor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380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Akumulátory – přehled, péče</vt:lpstr>
      <vt:lpstr>Obecná definice</vt:lpstr>
      <vt:lpstr>Olověný akumulátor</vt:lpstr>
      <vt:lpstr>Ni-Cd</vt:lpstr>
      <vt:lpstr>Ni-Mh</vt:lpstr>
      <vt:lpstr>Li-ion, Li-pol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45</cp:revision>
  <dcterms:created xsi:type="dcterms:W3CDTF">2012-02-05T17:57:02Z</dcterms:created>
  <dcterms:modified xsi:type="dcterms:W3CDTF">2012-03-15T21:07:52Z</dcterms:modified>
</cp:coreProperties>
</file>