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9" r:id="rId2"/>
    <p:sldId id="256" r:id="rId3"/>
    <p:sldId id="258" r:id="rId4"/>
    <p:sldId id="262" r:id="rId5"/>
    <p:sldId id="265" r:id="rId6"/>
    <p:sldId id="266" r:id="rId7"/>
    <p:sldId id="267" r:id="rId8"/>
    <p:sldId id="264" r:id="rId9"/>
    <p:sldId id="268" r:id="rId10"/>
    <p:sldId id="263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98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F0950F-3C51-4FA3-B22B-C45C02D6ABDF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4FD7A-25C1-49C9-886F-41B0BBA5A9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476744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F0950F-3C51-4FA3-B22B-C45C02D6ABDF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4FD7A-25C1-49C9-886F-41B0BBA5A9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218910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F0950F-3C51-4FA3-B22B-C45C02D6ABDF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4FD7A-25C1-49C9-886F-41B0BBA5A9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45444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F0950F-3C51-4FA3-B22B-C45C02D6ABDF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4FD7A-25C1-49C9-886F-41B0BBA5A9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183269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F0950F-3C51-4FA3-B22B-C45C02D6ABDF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4FD7A-25C1-49C9-886F-41B0BBA5A9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0223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F0950F-3C51-4FA3-B22B-C45C02D6ABDF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4FD7A-25C1-49C9-886F-41B0BBA5A9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23612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F0950F-3C51-4FA3-B22B-C45C02D6ABDF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4FD7A-25C1-49C9-886F-41B0BBA5A9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44280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F0950F-3C51-4FA3-B22B-C45C02D6ABDF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4FD7A-25C1-49C9-886F-41B0BBA5A9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39714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F0950F-3C51-4FA3-B22B-C45C02D6ABDF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4FD7A-25C1-49C9-886F-41B0BBA5A9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4300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F0950F-3C51-4FA3-B22B-C45C02D6ABDF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4FD7A-25C1-49C9-886F-41B0BBA5A9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852218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F0950F-3C51-4FA3-B22B-C45C02D6ABDF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4FD7A-25C1-49C9-886F-41B0BBA5A9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93550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0F0950F-3C51-4FA3-B22B-C45C02D6ABDF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E4FD7A-25C1-49C9-886F-41B0BBA5A9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460992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Or_Venezuela.jpg" TargetMode="External"/><Relationship Id="rId7" Type="http://schemas.openxmlformats.org/officeDocument/2006/relationships/hyperlink" Target="http://cs.wikipedia.org/wiki/Soubor:Iron_electrolytic_and_1cm3_cube.jpg" TargetMode="External"/><Relationship Id="rId2" Type="http://schemas.openxmlformats.org/officeDocument/2006/relationships/hyperlink" Target="http://cs.wikipedia.org/wiki/Soubor:ZincMetalUSGOV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7/78/Eros-piccadilly-circus.jpg" TargetMode="External"/><Relationship Id="rId5" Type="http://schemas.openxmlformats.org/officeDocument/2006/relationships/hyperlink" Target="http://cs.wikipedia.org/wiki/Soubor:Kupra_tubo.jpg" TargetMode="External"/><Relationship Id="rId4" Type="http://schemas.openxmlformats.org/officeDocument/2006/relationships/hyperlink" Target="http://cs.wikipedia.org/wiki/Soubor:SilverUSGOV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1720" y="5229200"/>
            <a:ext cx="5407152" cy="1045464"/>
          </a:xfrm>
          <a:prstGeom prst="rect">
            <a:avLst/>
          </a:prstGeom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2963810"/>
              </p:ext>
            </p:extLst>
          </p:nvPr>
        </p:nvGraphicFramePr>
        <p:xfrm>
          <a:off x="647564" y="1412776"/>
          <a:ext cx="7848872" cy="22250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225125"/>
                <a:gridCol w="5623747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Základní škola Kolín V., Mnichovická 62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Mgr.</a:t>
                      </a:r>
                      <a:r>
                        <a:rPr lang="cs-CZ" baseline="0" dirty="0" smtClean="0"/>
                        <a:t> Jiří Mejda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Datum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23. 1.</a:t>
                      </a:r>
                      <a:r>
                        <a:rPr lang="cs-CZ" baseline="0" dirty="0" smtClean="0"/>
                        <a:t> 2012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VY_32_INOVACE_01_CH8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Koroze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Osmý</a:t>
                      </a:r>
                      <a:endParaRPr lang="cs-CZ" dirty="0" smtClean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928742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Koroze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8. třída</a:t>
            </a:r>
            <a:endParaRPr lang="cs-CZ" dirty="0"/>
          </a:p>
        </p:txBody>
      </p:sp>
      <p:sp>
        <p:nvSpPr>
          <p:cNvPr id="4" name="TextovéPole 5"/>
          <p:cNvSpPr txBox="1"/>
          <p:nvPr/>
        </p:nvSpPr>
        <p:spPr>
          <a:xfrm>
            <a:off x="1043608" y="5013176"/>
            <a:ext cx="68407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Anotace: Materiál je připraven jako materiál pro sdílení ve školní síti pro samostudium nebo pro prezentaci na projektoru.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48235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Koroze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Jev, při kterém degradují kovy vlivem meteorologických jevů nebo průchodem elektrického proudu</a:t>
            </a:r>
          </a:p>
          <a:p>
            <a:r>
              <a:rPr lang="cs-CZ" dirty="0" smtClean="0"/>
              <a:t>Je způsobena elektrochemickými jevy</a:t>
            </a:r>
          </a:p>
        </p:txBody>
      </p:sp>
    </p:spTree>
    <p:extLst>
      <p:ext uri="{BB962C8B-B14F-4D97-AF65-F5344CB8AC3E}">
        <p14:creationId xmlns:p14="http://schemas.microsoft.com/office/powerpoint/2010/main" val="6558705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Rozdíl korozí jednotlivých kovů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Železo</a:t>
            </a:r>
          </a:p>
          <a:p>
            <a:pPr lvl="1">
              <a:buFont typeface="Wingdings" pitchFamily="2" charset="2"/>
              <a:buChar char="ü"/>
            </a:pPr>
            <a:r>
              <a:rPr lang="cs-CZ" sz="2400" dirty="0"/>
              <a:t>Barva</a:t>
            </a:r>
            <a:r>
              <a:rPr lang="cs-CZ" sz="2400" dirty="0" smtClean="0"/>
              <a:t> oranžovohnědá</a:t>
            </a:r>
          </a:p>
          <a:p>
            <a:pPr lvl="1">
              <a:buFont typeface="Wingdings" pitchFamily="2" charset="2"/>
              <a:buChar char="ü"/>
            </a:pPr>
            <a:r>
              <a:rPr lang="cs-CZ" sz="2400" dirty="0"/>
              <a:t>Odlupuje se </a:t>
            </a:r>
            <a:endParaRPr lang="cs-CZ" sz="2400" dirty="0" smtClean="0"/>
          </a:p>
          <a:p>
            <a:pPr lvl="1">
              <a:buFont typeface="Wingdings" pitchFamily="2" charset="2"/>
              <a:buChar char="ü"/>
            </a:pPr>
            <a:r>
              <a:rPr lang="cs-CZ" sz="2400" dirty="0" smtClean="0"/>
              <a:t>Jde do hloubky materiálu</a:t>
            </a:r>
          </a:p>
          <a:p>
            <a:pPr lvl="1">
              <a:buFont typeface="Wingdings" pitchFamily="2" charset="2"/>
              <a:buChar char="ü"/>
            </a:pPr>
            <a:r>
              <a:rPr lang="cs-CZ" sz="2400" dirty="0" smtClean="0"/>
              <a:t>Musíme železné předměty chránit</a:t>
            </a:r>
            <a:endParaRPr lang="cs-CZ" sz="1600" dirty="0" smtClean="0"/>
          </a:p>
          <a:p>
            <a:pPr lvl="2">
              <a:buFont typeface="Wingdings" pitchFamily="2" charset="2"/>
              <a:buChar char="ü"/>
            </a:pPr>
            <a:r>
              <a:rPr lang="cs-CZ" sz="2000" dirty="0" smtClean="0"/>
              <a:t>Nátěrem</a:t>
            </a:r>
          </a:p>
          <a:p>
            <a:pPr lvl="2">
              <a:buFont typeface="Wingdings" pitchFamily="2" charset="2"/>
              <a:buChar char="ü"/>
            </a:pPr>
            <a:r>
              <a:rPr lang="cs-CZ" sz="2000" dirty="0" smtClean="0"/>
              <a:t>Olejováním</a:t>
            </a:r>
          </a:p>
          <a:p>
            <a:pPr lvl="2">
              <a:buFont typeface="Wingdings" pitchFamily="2" charset="2"/>
              <a:buChar char="ü"/>
            </a:pPr>
            <a:r>
              <a:rPr lang="cs-CZ" sz="2000" dirty="0" smtClean="0"/>
              <a:t>Pokovováním</a:t>
            </a:r>
            <a:endParaRPr lang="cs-CZ" sz="2000" dirty="0"/>
          </a:p>
          <a:p>
            <a:pPr lvl="2">
              <a:buFont typeface="Wingdings" pitchFamily="2" charset="2"/>
              <a:buChar char="ü"/>
            </a:pPr>
            <a:endParaRPr lang="cs-CZ" sz="2000" dirty="0" smtClean="0"/>
          </a:p>
        </p:txBody>
      </p:sp>
      <p:pic>
        <p:nvPicPr>
          <p:cNvPr id="6146" name="Picture 2" descr="Soubor:Iron electrolytic and 1cm3 cub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4077072"/>
            <a:ext cx="4149735" cy="25832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http://www.mazdaclub.cz/graphics/articles/36/images/full/koroze-oceli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1340768"/>
            <a:ext cx="2550828" cy="2016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554987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Rozdíl korozí jednotlivých kovů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4042792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Hliník</a:t>
            </a:r>
          </a:p>
          <a:p>
            <a:pPr lvl="1">
              <a:buFont typeface="Wingdings" pitchFamily="2" charset="2"/>
              <a:buChar char="ü"/>
            </a:pPr>
            <a:r>
              <a:rPr lang="cs-CZ" sz="2400" dirty="0"/>
              <a:t>Barva</a:t>
            </a:r>
            <a:r>
              <a:rPr lang="cs-CZ" sz="2400" dirty="0" smtClean="0"/>
              <a:t> bílá</a:t>
            </a:r>
          </a:p>
          <a:p>
            <a:pPr lvl="1">
              <a:buFont typeface="Wingdings" pitchFamily="2" charset="2"/>
              <a:buChar char="ü"/>
            </a:pPr>
            <a:r>
              <a:rPr lang="cs-CZ" sz="2400" dirty="0" smtClean="0"/>
              <a:t>Vlivem vzdušného kyslíku a vlhkosti</a:t>
            </a:r>
          </a:p>
          <a:p>
            <a:pPr lvl="1">
              <a:buFont typeface="Wingdings" pitchFamily="2" charset="2"/>
              <a:buChar char="ü"/>
            </a:pPr>
            <a:r>
              <a:rPr lang="cs-CZ" sz="2400" dirty="0" smtClean="0"/>
              <a:t>Povrchová</a:t>
            </a:r>
          </a:p>
          <a:p>
            <a:pPr lvl="1">
              <a:buFont typeface="Wingdings" pitchFamily="2" charset="2"/>
              <a:buChar char="ü"/>
            </a:pPr>
            <a:r>
              <a:rPr lang="cs-CZ" sz="2400" dirty="0" smtClean="0"/>
              <a:t>Tvoří pasivační vrstvu</a:t>
            </a:r>
          </a:p>
          <a:p>
            <a:pPr lvl="1">
              <a:buFont typeface="Wingdings" pitchFamily="2" charset="2"/>
              <a:buChar char="ü"/>
            </a:pPr>
            <a:r>
              <a:rPr lang="cs-CZ" sz="2400" dirty="0" smtClean="0"/>
              <a:t>Nehodí se k pokovování</a:t>
            </a:r>
            <a:endParaRPr lang="cs-CZ" sz="2000" dirty="0"/>
          </a:p>
          <a:p>
            <a:pPr marL="457200" lvl="1" indent="0">
              <a:buNone/>
            </a:pPr>
            <a:endParaRPr lang="cs-CZ" sz="2400" dirty="0" smtClean="0"/>
          </a:p>
        </p:txBody>
      </p:sp>
      <p:pic>
        <p:nvPicPr>
          <p:cNvPr id="5122" name="Picture 2" descr="Soubor:Eros-piccadilly-circus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1487012"/>
            <a:ext cx="3312368" cy="4911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503503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Rozdíl korozí jednotlivých kovů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556792"/>
            <a:ext cx="4752528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Zinek</a:t>
            </a:r>
          </a:p>
          <a:p>
            <a:pPr lvl="1">
              <a:buFont typeface="Wingdings" pitchFamily="2" charset="2"/>
              <a:buChar char="ü"/>
            </a:pPr>
            <a:r>
              <a:rPr lang="cs-CZ" sz="2400" dirty="0"/>
              <a:t>Barva</a:t>
            </a:r>
            <a:r>
              <a:rPr lang="cs-CZ" sz="2400" dirty="0" smtClean="0"/>
              <a:t> šedá</a:t>
            </a:r>
          </a:p>
          <a:p>
            <a:pPr lvl="1">
              <a:buFont typeface="Wingdings" pitchFamily="2" charset="2"/>
              <a:buChar char="ü"/>
            </a:pPr>
            <a:r>
              <a:rPr lang="cs-CZ" sz="2400" dirty="0" smtClean="0"/>
              <a:t>Vlivem vzdušného kyslíku a vlhkosti</a:t>
            </a:r>
          </a:p>
          <a:p>
            <a:pPr lvl="1">
              <a:buFont typeface="Wingdings" pitchFamily="2" charset="2"/>
              <a:buChar char="ü"/>
            </a:pPr>
            <a:r>
              <a:rPr lang="cs-CZ" sz="2400" dirty="0" smtClean="0"/>
              <a:t>Povrchová</a:t>
            </a:r>
          </a:p>
          <a:p>
            <a:pPr lvl="1">
              <a:buFont typeface="Wingdings" pitchFamily="2" charset="2"/>
              <a:buChar char="ü"/>
            </a:pPr>
            <a:r>
              <a:rPr lang="cs-CZ" sz="2400" dirty="0" smtClean="0"/>
              <a:t>Tvoří pasivační vrstvu</a:t>
            </a:r>
          </a:p>
          <a:p>
            <a:pPr lvl="1">
              <a:buFont typeface="Wingdings" pitchFamily="2" charset="2"/>
              <a:buChar char="ü"/>
            </a:pPr>
            <a:r>
              <a:rPr lang="cs-CZ" sz="2400" dirty="0" smtClean="0"/>
              <a:t>Hodí se k pokovování – pozinkovaný plech, </a:t>
            </a:r>
            <a:r>
              <a:rPr lang="cs-CZ" sz="2400" dirty="0" err="1" smtClean="0"/>
              <a:t>pozink</a:t>
            </a:r>
            <a:r>
              <a:rPr lang="cs-CZ" sz="2400" dirty="0" smtClean="0"/>
              <a:t> trubky, pozinkované </a:t>
            </a:r>
            <a:r>
              <a:rPr lang="cs-CZ" sz="2400" dirty="0" err="1" smtClean="0"/>
              <a:t>autokaroserie</a:t>
            </a:r>
            <a:endParaRPr lang="cs-CZ" sz="2000" dirty="0"/>
          </a:p>
          <a:p>
            <a:pPr marL="457200" lvl="1" indent="0">
              <a:buNone/>
            </a:pPr>
            <a:endParaRPr lang="cs-CZ" sz="2400" dirty="0" smtClean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1124744"/>
            <a:ext cx="4001844" cy="30060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395664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Rozdíl korozí jednotlivých kovů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4978896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Měď</a:t>
            </a:r>
          </a:p>
          <a:p>
            <a:pPr lvl="1">
              <a:buFont typeface="Wingdings" pitchFamily="2" charset="2"/>
              <a:buChar char="ü"/>
            </a:pPr>
            <a:r>
              <a:rPr lang="cs-CZ" sz="2400" dirty="0"/>
              <a:t>Barva</a:t>
            </a:r>
            <a:r>
              <a:rPr lang="cs-CZ" sz="2400" dirty="0" smtClean="0"/>
              <a:t> zelená</a:t>
            </a:r>
          </a:p>
          <a:p>
            <a:pPr lvl="1">
              <a:buFont typeface="Wingdings" pitchFamily="2" charset="2"/>
              <a:buChar char="ü"/>
            </a:pPr>
            <a:r>
              <a:rPr lang="cs-CZ" sz="2400" dirty="0" smtClean="0"/>
              <a:t>Vlivem vzdušného kyslíku a vlhkosti</a:t>
            </a:r>
          </a:p>
          <a:p>
            <a:pPr lvl="1">
              <a:buFont typeface="Wingdings" pitchFamily="2" charset="2"/>
              <a:buChar char="ü"/>
            </a:pPr>
            <a:r>
              <a:rPr lang="cs-CZ" sz="2400" dirty="0" smtClean="0"/>
              <a:t>Povrchová</a:t>
            </a:r>
          </a:p>
          <a:p>
            <a:pPr lvl="1">
              <a:buFont typeface="Wingdings" pitchFamily="2" charset="2"/>
              <a:buChar char="ü"/>
            </a:pPr>
            <a:r>
              <a:rPr lang="cs-CZ" sz="2400" dirty="0" smtClean="0"/>
              <a:t>Tvoří pasivační vrstvu - měděnku</a:t>
            </a:r>
          </a:p>
          <a:p>
            <a:pPr lvl="1">
              <a:buFont typeface="Wingdings" pitchFamily="2" charset="2"/>
              <a:buChar char="ü"/>
            </a:pPr>
            <a:r>
              <a:rPr lang="cs-CZ" sz="2400" dirty="0" smtClean="0"/>
              <a:t>Z mědi se vyrábí střešní krytiny, pivovarnické kotle, trubky k topení</a:t>
            </a:r>
            <a:endParaRPr lang="cs-CZ" sz="2000" dirty="0"/>
          </a:p>
          <a:p>
            <a:pPr marL="457200" lvl="1" indent="0">
              <a:buNone/>
            </a:pPr>
            <a:endParaRPr lang="cs-CZ" sz="2400" dirty="0" smtClean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1412776"/>
            <a:ext cx="4021088" cy="21019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737157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Rozdíl korozí jednotlivých kovů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Stříbro</a:t>
            </a:r>
          </a:p>
          <a:p>
            <a:pPr lvl="1">
              <a:buFont typeface="Wingdings" pitchFamily="2" charset="2"/>
              <a:buChar char="ü"/>
            </a:pPr>
            <a:r>
              <a:rPr lang="cs-CZ" sz="2400" dirty="0"/>
              <a:t>Barva</a:t>
            </a:r>
            <a:r>
              <a:rPr lang="cs-CZ" sz="2400" dirty="0" smtClean="0"/>
              <a:t> hnědočerná</a:t>
            </a:r>
          </a:p>
          <a:p>
            <a:pPr lvl="1">
              <a:buFont typeface="Wingdings" pitchFamily="2" charset="2"/>
              <a:buChar char="ü"/>
            </a:pPr>
            <a:r>
              <a:rPr lang="cs-CZ" sz="2400" dirty="0" smtClean="0"/>
              <a:t>Vlivem vzdušného sulfanu</a:t>
            </a:r>
          </a:p>
          <a:p>
            <a:pPr lvl="1">
              <a:buFont typeface="Wingdings" pitchFamily="2" charset="2"/>
              <a:buChar char="ü"/>
            </a:pPr>
            <a:r>
              <a:rPr lang="cs-CZ" sz="2400" dirty="0" smtClean="0"/>
              <a:t>Povrchová</a:t>
            </a:r>
            <a:endParaRPr lang="cs-CZ" sz="2400" dirty="0"/>
          </a:p>
          <a:p>
            <a:pPr lvl="1">
              <a:buFont typeface="Wingdings" pitchFamily="2" charset="2"/>
              <a:buChar char="ü"/>
            </a:pPr>
            <a:r>
              <a:rPr lang="cs-CZ" sz="2400" dirty="0" smtClean="0"/>
              <a:t>Stříbrem se </a:t>
            </a:r>
            <a:r>
              <a:rPr lang="cs-CZ" sz="2400" dirty="0" err="1" smtClean="0"/>
              <a:t>pokovovává</a:t>
            </a:r>
            <a:endParaRPr lang="cs-CZ" sz="20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3717032"/>
            <a:ext cx="3429000" cy="2305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520450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Rozdíl korozí jednotlivých kovů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268760"/>
            <a:ext cx="4392488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Zlato</a:t>
            </a:r>
          </a:p>
          <a:p>
            <a:pPr lvl="1">
              <a:buFont typeface="Wingdings" pitchFamily="2" charset="2"/>
              <a:buChar char="ü"/>
            </a:pPr>
            <a:r>
              <a:rPr lang="cs-CZ" sz="2400" dirty="0" smtClean="0"/>
              <a:t>Nekoroduje</a:t>
            </a:r>
          </a:p>
          <a:p>
            <a:pPr lvl="1">
              <a:buFont typeface="Wingdings" pitchFamily="2" charset="2"/>
              <a:buChar char="ü"/>
            </a:pPr>
            <a:r>
              <a:rPr lang="cs-CZ" sz="2400" dirty="0" smtClean="0"/>
              <a:t>Používá se k pokovování nebo výrobě předmětů</a:t>
            </a:r>
          </a:p>
          <a:p>
            <a:pPr lvl="2">
              <a:buFont typeface="Wingdings" pitchFamily="2" charset="2"/>
              <a:buChar char="ü"/>
            </a:pPr>
            <a:r>
              <a:rPr lang="cs-CZ" sz="2000" dirty="0" smtClean="0"/>
              <a:t>Pozlacování bižuterie, kontaktů v elektronice</a:t>
            </a:r>
          </a:p>
          <a:p>
            <a:pPr lvl="1">
              <a:buFont typeface="Wingdings" pitchFamily="2" charset="2"/>
              <a:buChar char="ü"/>
            </a:pPr>
            <a:r>
              <a:rPr lang="cs-CZ" sz="2400" dirty="0" smtClean="0"/>
              <a:t>Antialergické</a:t>
            </a:r>
          </a:p>
          <a:p>
            <a:pPr lvl="2">
              <a:buFont typeface="Wingdings" pitchFamily="2" charset="2"/>
              <a:buChar char="ü"/>
            </a:pPr>
            <a:r>
              <a:rPr lang="cs-CZ" sz="1600" dirty="0" smtClean="0"/>
              <a:t>Protetika (zuby, kloubní náhrady, kostní spojení)</a:t>
            </a:r>
          </a:p>
          <a:p>
            <a:pPr marL="914400" lvl="2" indent="0">
              <a:buNone/>
            </a:pPr>
            <a:endParaRPr lang="cs-CZ" sz="1600" dirty="0"/>
          </a:p>
        </p:txBody>
      </p:sp>
      <p:pic>
        <p:nvPicPr>
          <p:cNvPr id="1028" name="Picture 4" descr="http://upload.wikimedia.org/wikipedia/commons/8/87/Or_Venezuela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1700808"/>
            <a:ext cx="2867598" cy="3002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379310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>
                <a:hlinkClick r:id="rId2"/>
              </a:rPr>
              <a:t>http://</a:t>
            </a:r>
            <a:r>
              <a:rPr lang="cs-CZ" sz="2400" dirty="0" smtClean="0">
                <a:hlinkClick r:id="rId2"/>
              </a:rPr>
              <a:t>cs.wikipedia.org/wiki/Soubor:ZincMetalUSGOV.jpg</a:t>
            </a:r>
            <a:endParaRPr lang="cs-CZ" sz="2400" dirty="0" smtClean="0"/>
          </a:p>
          <a:p>
            <a:r>
              <a:rPr lang="cs-CZ" sz="2400" dirty="0">
                <a:hlinkClick r:id="rId3"/>
              </a:rPr>
              <a:t>http://</a:t>
            </a:r>
            <a:r>
              <a:rPr lang="cs-CZ" sz="2400" dirty="0" smtClean="0">
                <a:hlinkClick r:id="rId3"/>
              </a:rPr>
              <a:t>cs.wikipedia.org/wiki/Soubor:Or_Venezuela.jpg</a:t>
            </a:r>
            <a:endParaRPr lang="cs-CZ" sz="2400" dirty="0" smtClean="0"/>
          </a:p>
          <a:p>
            <a:r>
              <a:rPr lang="cs-CZ" sz="2400" dirty="0">
                <a:hlinkClick r:id="rId4"/>
              </a:rPr>
              <a:t>http://</a:t>
            </a:r>
            <a:r>
              <a:rPr lang="cs-CZ" sz="2400" dirty="0" smtClean="0">
                <a:hlinkClick r:id="rId4"/>
              </a:rPr>
              <a:t>cs.wikipedia.org/wiki/Soubor:SilverUSGOV.jpg</a:t>
            </a:r>
            <a:endParaRPr lang="cs-CZ" sz="2400" dirty="0" smtClean="0"/>
          </a:p>
          <a:p>
            <a:r>
              <a:rPr lang="cs-CZ" sz="2400" dirty="0">
                <a:hlinkClick r:id="rId5"/>
              </a:rPr>
              <a:t>http://</a:t>
            </a:r>
            <a:r>
              <a:rPr lang="cs-CZ" sz="2400" dirty="0" smtClean="0">
                <a:hlinkClick r:id="rId5"/>
              </a:rPr>
              <a:t>cs.wikipedia.org/wiki/Soubor:Kupra_tubo.jpg</a:t>
            </a:r>
            <a:endParaRPr lang="cs-CZ" sz="2400" dirty="0" smtClean="0"/>
          </a:p>
          <a:p>
            <a:r>
              <a:rPr lang="cs-CZ" sz="2400" dirty="0">
                <a:hlinkClick r:id="rId6"/>
              </a:rPr>
              <a:t>http://</a:t>
            </a:r>
            <a:r>
              <a:rPr lang="cs-CZ" sz="2400" dirty="0" smtClean="0">
                <a:hlinkClick r:id="rId6"/>
              </a:rPr>
              <a:t>upload.wikimedia.org/wikipedia/commons/7/78/Eros-piccadilly-circus.jpg</a:t>
            </a:r>
            <a:endParaRPr lang="cs-CZ" sz="2400" dirty="0" smtClean="0"/>
          </a:p>
          <a:p>
            <a:r>
              <a:rPr lang="cs-CZ" sz="2400" dirty="0">
                <a:hlinkClick r:id="rId7"/>
              </a:rPr>
              <a:t>http://</a:t>
            </a:r>
            <a:r>
              <a:rPr lang="cs-CZ" sz="2400" dirty="0" smtClean="0">
                <a:hlinkClick r:id="rId7"/>
              </a:rPr>
              <a:t>cs.wikipedia.org/wiki/Soubor:Iron_electrolytic_and_1cm3_cube.jpg</a:t>
            </a:r>
            <a:endParaRPr lang="cs-CZ" sz="2400" dirty="0" smtClean="0"/>
          </a:p>
          <a:p>
            <a:endParaRPr lang="cs-CZ" sz="2400" dirty="0" smtClean="0"/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7510179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193</TotalTime>
  <Words>231</Words>
  <Application>Microsoft Office PowerPoint</Application>
  <PresentationFormat>Předvádění na obrazovce (4:3)</PresentationFormat>
  <Paragraphs>68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Koroze</vt:lpstr>
      <vt:lpstr>Koroze</vt:lpstr>
      <vt:lpstr>Rozdíl korozí jednotlivých kovů</vt:lpstr>
      <vt:lpstr>Rozdíl korozí jednotlivých kovů</vt:lpstr>
      <vt:lpstr>Rozdíl korozí jednotlivých kovů</vt:lpstr>
      <vt:lpstr>Rozdíl korozí jednotlivých kovů</vt:lpstr>
      <vt:lpstr>Rozdíl korozí jednotlivých kovů</vt:lpstr>
      <vt:lpstr>Rozdíl korozí jednotlivých kovů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Využití vzduchu</dc:title>
  <dc:creator>006</dc:creator>
  <cp:lastModifiedBy>Aleš Polívka</cp:lastModifiedBy>
  <cp:revision>26</cp:revision>
  <dcterms:created xsi:type="dcterms:W3CDTF">2012-02-05T17:57:02Z</dcterms:created>
  <dcterms:modified xsi:type="dcterms:W3CDTF">2012-03-15T21:08:48Z</dcterms:modified>
</cp:coreProperties>
</file>