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1" r:id="rId3"/>
    <p:sldId id="257" r:id="rId4"/>
    <p:sldId id="258" r:id="rId5"/>
    <p:sldId id="260" r:id="rId6"/>
    <p:sldId id="261" r:id="rId7"/>
    <p:sldId id="263" r:id="rId8"/>
    <p:sldId id="265" r:id="rId9"/>
    <p:sldId id="266" r:id="rId10"/>
    <p:sldId id="268" r:id="rId11"/>
    <p:sldId id="269" r:id="rId12"/>
    <p:sldId id="25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DB52-3BAF-4C91-BC4D-46E7EE118021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B93412A-A31D-4715-8BCC-17E9BF450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DB52-3BAF-4C91-BC4D-46E7EE118021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B93412A-A31D-4715-8BCC-17E9BF450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DB52-3BAF-4C91-BC4D-46E7EE118021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3412A-A31D-4715-8BCC-17E9BF4507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DB52-3BAF-4C91-BC4D-46E7EE118021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3412A-A31D-4715-8BCC-17E9BF450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DB52-3BAF-4C91-BC4D-46E7EE118021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B93412A-A31D-4715-8BCC-17E9BF4507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DB52-3BAF-4C91-BC4D-46E7EE118021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3412A-A31D-4715-8BCC-17E9BF450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DB52-3BAF-4C91-BC4D-46E7EE118021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3412A-A31D-4715-8BCC-17E9BF450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DB52-3BAF-4C91-BC4D-46E7EE118021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3412A-A31D-4715-8BCC-17E9BF450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DB52-3BAF-4C91-BC4D-46E7EE118021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3412A-A31D-4715-8BCC-17E9BF4507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DB52-3BAF-4C91-BC4D-46E7EE118021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3412A-A31D-4715-8BCC-17E9BF450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BDB52-3BAF-4C91-BC4D-46E7EE118021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93412A-A31D-4715-8BCC-17E9BF450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84BDB52-3BAF-4C91-BC4D-46E7EE118021}" type="datetimeFigureOut">
              <a:rPr lang="cs-CZ" smtClean="0"/>
              <a:pPr/>
              <a:t>29.10.2013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B93412A-A31D-4715-8BCC-17E9BF4507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d/Kostel_v_Poricanech.jpg" TargetMode="External"/><Relationship Id="rId3" Type="http://schemas.openxmlformats.org/officeDocument/2006/relationships/hyperlink" Target="http://commons.wikimedia.org/wiki/File:Castlewoodscenic.JPG?uselang=cs" TargetMode="External"/><Relationship Id="rId7" Type="http://schemas.openxmlformats.org/officeDocument/2006/relationships/hyperlink" Target="http://upload.wikimedia.org/wikipedia/commons/3/3a/AntiochRamparts.jpg" TargetMode="External"/><Relationship Id="rId2" Type="http://schemas.openxmlformats.org/officeDocument/2006/relationships/hyperlink" Target="http://upload.wikimedia.org/wikipedia/commons/f/f5/Ez-map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5/5d/St%C5%99edov%C4%9Bk%C3%BD_vodn%C3%AD_ml%C3%BDn_-_dobov%C3%A1_kresba_z_12._stolet%C3%AD.jpg7" TargetMode="External"/><Relationship Id="rId11" Type="http://schemas.openxmlformats.org/officeDocument/2006/relationships/hyperlink" Target="http://upload.wikimedia.org/wikipedia/commons/2/2c/%C5%BDhery,_staven%C3%AD.JPG" TargetMode="External"/><Relationship Id="rId5" Type="http://schemas.openxmlformats.org/officeDocument/2006/relationships/hyperlink" Target="http://upload.wikimedia.org/wikipedia/commons/6/6b/Crop_rotation_-_cs.png" TargetMode="External"/><Relationship Id="rId10" Type="http://schemas.openxmlformats.org/officeDocument/2006/relationships/hyperlink" Target="http://upload.wikimedia.org/wikipedia/commons/8/87/%C5%BDhery,_n%C3%A1ves.JPG" TargetMode="External"/><Relationship Id="rId4" Type="http://schemas.openxmlformats.org/officeDocument/2006/relationships/hyperlink" Target="http://upload.wikimedia.org/wikipedia/commons/5/5e/Pluh_-_dobov%C3%A1_kresba_z_konce_12._stolet%C3%AD.jpg" TargetMode="External"/><Relationship Id="rId9" Type="http://schemas.openxmlformats.org/officeDocument/2006/relationships/hyperlink" Target="http://upload.wikimedia.org/wikipedia/commons/0/09/Klu%C4%8Dov_(okres_Kol%C3%ADn),_chalupy_u_silnice_ze_%C5%BDher.JPG?uselang=c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lucov.cz/index.php/Obce/Zhery" TargetMode="External"/><Relationship Id="rId2" Type="http://schemas.openxmlformats.org/officeDocument/2006/relationships/hyperlink" Target="http://www.obec-poricany.cz/historie-obc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klucov.cz/index.php/Historie/HistorieKlucov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Středověká kolonizace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Jana </a:t>
            </a:r>
            <a:r>
              <a:rPr lang="cs-CZ" dirty="0" err="1" smtClean="0"/>
              <a:t>Cmárová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445224"/>
            <a:ext cx="6912768" cy="11213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04664"/>
            <a:ext cx="8964488" cy="5256584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b="1" u="sng" dirty="0" smtClean="0">
                <a:latin typeface="Calibri" pitchFamily="34" charset="0"/>
              </a:rPr>
              <a:t>Základní škola T. G. Masaryka a Mateřská škola </a:t>
            </a:r>
            <a:r>
              <a:rPr lang="cs-CZ" b="1" u="sng" dirty="0" err="1" smtClean="0">
                <a:latin typeface="Calibri" pitchFamily="34" charset="0"/>
              </a:rPr>
              <a:t>Poříčany</a:t>
            </a:r>
            <a:r>
              <a:rPr lang="cs-CZ" b="1" u="sng" dirty="0" smtClean="0">
                <a:latin typeface="Calibri" pitchFamily="34" charset="0"/>
              </a:rPr>
              <a:t>, okr. Kolín</a:t>
            </a:r>
          </a:p>
          <a:p>
            <a:endParaRPr lang="cs-CZ" dirty="0" smtClean="0"/>
          </a:p>
          <a:p>
            <a:r>
              <a:rPr lang="cs-CZ" dirty="0" smtClean="0"/>
              <a:t>Materiál slouží k výkladu tématu „Středověká kolonizace“, zároveň je zaměřen na historii naší obce.</a:t>
            </a:r>
          </a:p>
          <a:p>
            <a:endParaRPr lang="cs-CZ" dirty="0" smtClean="0"/>
          </a:p>
          <a:p>
            <a:r>
              <a:rPr lang="cs-CZ" dirty="0" smtClean="0"/>
              <a:t>Číslo projektu: CZ.1.07/1.4.00/21.3085</a:t>
            </a:r>
          </a:p>
          <a:p>
            <a:endParaRPr lang="cs-CZ" dirty="0" smtClean="0">
              <a:latin typeface="Calibri" pitchFamily="34" charset="0"/>
            </a:endParaRPr>
          </a:p>
          <a:p>
            <a:r>
              <a:rPr lang="cs-CZ" sz="2000" dirty="0" smtClean="0"/>
              <a:t>VY</a:t>
            </a:r>
            <a:r>
              <a:rPr lang="cs-CZ" sz="2000" dirty="0" smtClean="0"/>
              <a:t>__32_INOVACE_D_12_Středověká </a:t>
            </a:r>
            <a:r>
              <a:rPr lang="cs-CZ" sz="2000" dirty="0" smtClean="0"/>
              <a:t>kolonizace</a:t>
            </a:r>
            <a:endParaRPr lang="cs-CZ" sz="2000" dirty="0" smtClean="0"/>
          </a:p>
          <a:p>
            <a:pPr algn="r"/>
            <a:r>
              <a:rPr lang="cs-CZ" sz="2000" dirty="0" smtClean="0"/>
              <a:t>Autor Mgr. Jana </a:t>
            </a:r>
            <a:r>
              <a:rPr lang="cs-CZ" sz="2000" dirty="0" err="1" smtClean="0"/>
              <a:t>Cmárová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619672" y="2780928"/>
            <a:ext cx="597666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2"/>
                </a:solidFill>
              </a:rPr>
              <a:t> Které oblasti byly osídleny?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none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Kolonizace</a:t>
            </a:r>
            <a:endParaRPr lang="cs-CZ" b="1" cap="none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outerShdw blurRad="50800" dist="38100" dir="10800000" algn="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4162"/>
            <a:ext cx="8812088" cy="144279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Do 12. století byly české země pokryty převážně listnatými lesy, obklopující řídce osídlené oblasti. </a:t>
            </a:r>
          </a:p>
          <a:p>
            <a:pPr>
              <a:buNone/>
            </a:pPr>
            <a:r>
              <a:rPr lang="cs-CZ" dirty="0" smtClean="0"/>
              <a:t>               </a:t>
            </a:r>
            <a:endParaRPr lang="cs-CZ" dirty="0"/>
          </a:p>
        </p:txBody>
      </p:sp>
      <p:pic>
        <p:nvPicPr>
          <p:cNvPr id="8194" name="Picture 2" descr="File:Castlewoodscen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717032"/>
            <a:ext cx="4379640" cy="29179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upload.wikimedia.org/wikipedia/commons/f/f5/Ez-map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80520"/>
            <a:ext cx="6300192" cy="6777480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 rot="591538">
            <a:off x="3277180" y="2498536"/>
            <a:ext cx="2016224" cy="721774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 rot="2247657">
            <a:off x="4505220" y="526580"/>
            <a:ext cx="1094574" cy="2045810"/>
          </a:xfrm>
          <a:prstGeom prst="down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508104" y="188640"/>
            <a:ext cx="2736304" cy="864096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Střední a Dolní Labe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 rot="19559872">
            <a:off x="5145373" y="3610794"/>
            <a:ext cx="1841043" cy="734362"/>
          </a:xfrm>
          <a:prstGeom prst="roundRect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3703978">
            <a:off x="3856852" y="4142563"/>
            <a:ext cx="1094574" cy="2045810"/>
          </a:xfrm>
          <a:prstGeom prst="down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1115616" y="5661248"/>
            <a:ext cx="2736304" cy="864096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Morava, Svitava, Svratka, </a:t>
            </a:r>
            <a:r>
              <a:rPr lang="cs-CZ" sz="24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Dodyjí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476673"/>
            <a:ext cx="8686800" cy="2880320"/>
          </a:xfrm>
        </p:spPr>
        <p:txBody>
          <a:bodyPr/>
          <a:lstStyle/>
          <a:p>
            <a:r>
              <a:rPr lang="cs-CZ" dirty="0" smtClean="0"/>
              <a:t>Kolonizační pohyb nejprve směřoval nad hranici 300 m n. m., později 500 m n. m., a od první poloviny 13. století také výš.</a:t>
            </a:r>
          </a:p>
          <a:p>
            <a:r>
              <a:rPr lang="cs-CZ" dirty="0" smtClean="0"/>
              <a:t>V té době probíhalo v Čechách zakládání nových měst.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67544" y="3140968"/>
            <a:ext cx="8424936" cy="2736304"/>
          </a:xfrm>
          <a:prstGeom prst="round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3200" dirty="0" smtClean="0"/>
              <a:t>Na kolonizaci se podílel </a:t>
            </a:r>
            <a:r>
              <a:rPr lang="cs-CZ" sz="3200" b="1" u="sng" dirty="0" smtClean="0"/>
              <a:t>panovník, šlechta, kláštery a domácí obyvatelstvo</a:t>
            </a:r>
            <a:r>
              <a:rPr lang="cs-CZ" sz="3200" dirty="0" smtClean="0"/>
              <a:t>.</a:t>
            </a:r>
          </a:p>
          <a:p>
            <a:pPr algn="ctr"/>
            <a:r>
              <a:rPr lang="cs-CZ" sz="3200" dirty="0" smtClean="0"/>
              <a:t>Později i </a:t>
            </a:r>
            <a:r>
              <a:rPr lang="cs-CZ" sz="3200" b="1" u="sng" dirty="0" smtClean="0"/>
              <a:t>zahraniční kolonisté</a:t>
            </a:r>
            <a:r>
              <a:rPr lang="cs-CZ" sz="3200" dirty="0" smtClean="0"/>
              <a:t>, zejména z německých zemí.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1691680" y="6093296"/>
            <a:ext cx="7452320" cy="576064"/>
          </a:xfrm>
          <a:prstGeom prst="round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 Vysvětli svými slovy rozdíl mezi vnitřní a vnější kolonizací.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60648"/>
            <a:ext cx="8686800" cy="5819477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Rozvíjelo se zemědělství a řemesla. </a:t>
            </a:r>
          </a:p>
          <a:p>
            <a:r>
              <a:rPr lang="cs-CZ" b="1" dirty="0" smtClean="0"/>
              <a:t>10. - 11. století:</a:t>
            </a:r>
            <a:r>
              <a:rPr lang="cs-CZ" dirty="0" smtClean="0"/>
              <a:t> </a:t>
            </a:r>
            <a:r>
              <a:rPr lang="cs-CZ" u="sng" dirty="0" smtClean="0"/>
              <a:t>vodní mlýn</a:t>
            </a:r>
          </a:p>
          <a:p>
            <a:r>
              <a:rPr lang="cs-CZ" b="1" dirty="0" smtClean="0"/>
              <a:t>11. století: </a:t>
            </a:r>
            <a:r>
              <a:rPr lang="cs-CZ" u="sng" dirty="0" smtClean="0"/>
              <a:t>obracecí pluh, trojpolní systém, brány</a:t>
            </a:r>
            <a:endParaRPr lang="cs-CZ" dirty="0" smtClean="0"/>
          </a:p>
          <a:p>
            <a:r>
              <a:rPr lang="cs-CZ" b="1" dirty="0" smtClean="0"/>
              <a:t>12. století:</a:t>
            </a:r>
            <a:r>
              <a:rPr lang="cs-CZ" dirty="0" smtClean="0"/>
              <a:t> </a:t>
            </a:r>
            <a:r>
              <a:rPr lang="cs-CZ" u="sng" dirty="0" smtClean="0"/>
              <a:t>větrný mlýn, hamr, gotický opěrný systém</a:t>
            </a:r>
          </a:p>
          <a:p>
            <a:r>
              <a:rPr lang="cs-CZ" b="1" dirty="0" smtClean="0"/>
              <a:t>13. století: </a:t>
            </a:r>
            <a:r>
              <a:rPr lang="cs-CZ" u="sng" dirty="0" smtClean="0"/>
              <a:t>mechanické hodiny, trakař, glazovaná keramika, kompas, brýle, kolovrat, vysoké pece</a:t>
            </a:r>
          </a:p>
          <a:p>
            <a:endParaRPr lang="cs-CZ" dirty="0"/>
          </a:p>
        </p:txBody>
      </p:sp>
      <p:pic>
        <p:nvPicPr>
          <p:cNvPr id="4" name="Picture 4" descr="http://upload.wikimedia.org/wikipedia/commons/6/6b/Crop_rotation_-_cs.png"/>
          <p:cNvPicPr>
            <a:picLocks noChangeAspect="1" noChangeArrowheads="1"/>
          </p:cNvPicPr>
          <p:nvPr/>
        </p:nvPicPr>
        <p:blipFill>
          <a:blip r:embed="rId2" cstate="print"/>
          <a:srcRect l="11491" r="11739" b="2000"/>
          <a:stretch>
            <a:fillRect/>
          </a:stretch>
        </p:blipFill>
        <p:spPr bwMode="auto">
          <a:xfrm>
            <a:off x="6228184" y="4581128"/>
            <a:ext cx="2088232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upload.wikimedia.org/wikipedia/commons/5/5e/Pluh_-_dobov%C3%A1_kresba_z_konce_12._stolet%C3%A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60648"/>
            <a:ext cx="4583924" cy="2088232"/>
          </a:xfrm>
          <a:prstGeom prst="rect">
            <a:avLst/>
          </a:prstGeom>
          <a:noFill/>
        </p:spPr>
      </p:pic>
      <p:pic>
        <p:nvPicPr>
          <p:cNvPr id="15368" name="Picture 8" descr="http://upload.wikimedia.org/wikipedia/commons/5/5d/St%C5%99edov%C4%9Bk%C3%BD_vodn%C3%AD_ml%C3%BDn_-_dobov%C3%A1_kresba_z_12._stolet%C3%A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492896"/>
            <a:ext cx="4392488" cy="3762900"/>
          </a:xfrm>
          <a:prstGeom prst="rect">
            <a:avLst/>
          </a:prstGeom>
          <a:noFill/>
        </p:spPr>
      </p:pic>
      <p:pic>
        <p:nvPicPr>
          <p:cNvPr id="15370" name="Picture 10" descr="http://upload.wikimedia.org/wikipedia/commons/3/3a/AntiochRampart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836712"/>
            <a:ext cx="4143375" cy="4562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Diskutujte se spolužákem…</a:t>
            </a:r>
            <a:endParaRPr lang="cs-CZ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149080"/>
            <a:ext cx="3222576" cy="2118245"/>
          </a:xfrm>
          <a:prstGeom prst="cloud">
            <a:avLst/>
          </a:prstGeo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  <a:ln w="19050">
            <a:solidFill>
              <a:schemeClr val="tx1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77500" lnSpcReduction="20000"/>
          </a:bodyPr>
          <a:lstStyle/>
          <a:p>
            <a:pPr algn="ctr">
              <a:buNone/>
            </a:pPr>
            <a:r>
              <a:rPr lang="cs-CZ" dirty="0" smtClean="0"/>
              <a:t>Jak vznikl</a:t>
            </a:r>
          </a:p>
          <a:p>
            <a:pPr algn="ctr">
              <a:buNone/>
            </a:pPr>
            <a:r>
              <a:rPr lang="cs-CZ" dirty="0" smtClean="0"/>
              <a:t>název obce </a:t>
            </a:r>
          </a:p>
          <a:p>
            <a:pPr algn="ctr">
              <a:buNone/>
            </a:pPr>
            <a:r>
              <a:rPr lang="cs-CZ" b="1" dirty="0" smtClean="0"/>
              <a:t>POŘÍČANY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51520" y="1268760"/>
            <a:ext cx="8568952" cy="100811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Většina obcí v našem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okolí pochází právě z období </a:t>
            </a:r>
            <a:r>
              <a:rPr kumimoji="0" lang="cs-CZ" sz="3200" b="1" i="0" u="sng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kolonizace.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51520" y="2420888"/>
            <a:ext cx="8568952" cy="151216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>
            <a:normAutofit fontScale="85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Nově vzniklé vesnice dostávaly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různá jména. Velmi časté je u nás jméno 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LHOTA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</a:t>
            </a:r>
            <a:r>
              <a:rPr lang="cs-CZ" sz="3200" dirty="0" smtClean="0">
                <a:solidFill>
                  <a:schemeClr val="tx2"/>
                </a:solidFill>
              </a:rPr>
              <a:t>Obce a osady s tímto jménem byly zakládány na lesní půdě, kde poddaní byli osvobozeni od jisté „lhůty“ (placení).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843808" y="4365104"/>
            <a:ext cx="3222576" cy="2118245"/>
          </a:xfrm>
          <a:prstGeom prst="cloud">
            <a:avLst/>
          </a:prstGeom>
          <a:gradFill>
            <a:gsLst>
              <a:gs pos="0">
                <a:srgbClr val="DDEBCF"/>
              </a:gs>
              <a:gs pos="50000">
                <a:srgbClr val="9CB86E"/>
              </a:gs>
              <a:gs pos="100000">
                <a:srgbClr val="156B13"/>
              </a:gs>
            </a:gsLst>
            <a:lin ang="5400000" scaled="0"/>
          </a:gradFill>
          <a:ln w="19050">
            <a:solidFill>
              <a:schemeClr val="tx1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vert="horz">
            <a:normAutofit fontScale="85000" lnSpcReduction="1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Jak vznikl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obce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lang="cs-CZ" sz="3200" b="1" dirty="0" smtClean="0">
                <a:solidFill>
                  <a:schemeClr val="tx2"/>
                </a:solidFill>
              </a:rPr>
              <a:t>KLUČOV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?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724128" y="3933056"/>
            <a:ext cx="3222576" cy="2118245"/>
          </a:xfrm>
          <a:prstGeom prst="cloud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19050">
            <a:solidFill>
              <a:schemeClr val="tx1"/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vert="horz">
            <a:normAutofit fontScale="85000" lnSpcReduction="1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Jak vznikl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obce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lang="cs-CZ" sz="3200" b="1" dirty="0" smtClean="0">
                <a:solidFill>
                  <a:schemeClr val="tx2"/>
                </a:solidFill>
              </a:rPr>
              <a:t>ŽHERY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?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4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pOŘÍČANY</a:t>
            </a:r>
            <a:endParaRPr lang="cs-CZ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4162"/>
            <a:ext cx="8784976" cy="1298774"/>
          </a:xfrm>
        </p:spPr>
        <p:txBody>
          <a:bodyPr>
            <a:normAutofit/>
          </a:bodyPr>
          <a:lstStyle/>
          <a:p>
            <a:r>
              <a:rPr lang="cs-CZ" dirty="0" smtClean="0"/>
              <a:t>První dochovaná písemná zmínka o </a:t>
            </a:r>
            <a:r>
              <a:rPr lang="cs-CZ" dirty="0" err="1" smtClean="0"/>
              <a:t>Poříčanech</a:t>
            </a:r>
            <a:r>
              <a:rPr lang="cs-CZ" dirty="0" smtClean="0"/>
              <a:t> pochází z roku </a:t>
            </a:r>
            <a:r>
              <a:rPr lang="cs-CZ" b="1" dirty="0" smtClean="0"/>
              <a:t>1295</a:t>
            </a:r>
            <a:r>
              <a:rPr lang="cs-CZ" dirty="0" smtClean="0"/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2780928"/>
            <a:ext cx="5688632" cy="3888432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3200" b="1" u="sng" dirty="0" smtClean="0">
                <a:solidFill>
                  <a:srgbClr val="4E3B30"/>
                </a:solidFill>
              </a:rPr>
              <a:t>Jméno:</a:t>
            </a:r>
          </a:p>
          <a:p>
            <a:pPr marL="342900" lvl="0" indent="-342900" algn="just">
              <a:spcBef>
                <a:spcPct val="20000"/>
              </a:spcBef>
              <a:buSzPct val="70000"/>
              <a:buFont typeface="Wingdings 2"/>
              <a:buChar char=""/>
            </a:pPr>
            <a:r>
              <a:rPr lang="cs-CZ" sz="2400" u="sng" dirty="0" smtClean="0">
                <a:solidFill>
                  <a:srgbClr val="4E3B30"/>
                </a:solidFill>
              </a:rPr>
              <a:t>Podle polohy u vodního toku (Poříčí sv. Anny)</a:t>
            </a:r>
          </a:p>
          <a:p>
            <a:pPr marL="342900" lvl="0" indent="-342900" algn="just">
              <a:spcBef>
                <a:spcPct val="20000"/>
              </a:spcBef>
              <a:buSzPct val="70000"/>
              <a:buFont typeface="Wingdings 2"/>
              <a:buChar char=""/>
            </a:pPr>
            <a:r>
              <a:rPr lang="cs-CZ" sz="2400" u="sng" dirty="0" smtClean="0">
                <a:solidFill>
                  <a:srgbClr val="4E3B30"/>
                </a:solidFill>
              </a:rPr>
              <a:t>Podle slov „bor“ nebo „</a:t>
            </a:r>
            <a:r>
              <a:rPr lang="cs-CZ" sz="2400" u="sng" dirty="0" err="1" smtClean="0">
                <a:solidFill>
                  <a:srgbClr val="4E3B30"/>
                </a:solidFill>
              </a:rPr>
              <a:t>borz</a:t>
            </a:r>
            <a:r>
              <a:rPr lang="cs-CZ" sz="2400" u="sng" dirty="0" smtClean="0">
                <a:solidFill>
                  <a:srgbClr val="4E3B30"/>
                </a:solidFill>
              </a:rPr>
              <a:t>“, která znamenají les, na jehož okraji </a:t>
            </a:r>
            <a:r>
              <a:rPr lang="cs-CZ" sz="2400" u="sng" dirty="0" err="1" smtClean="0">
                <a:solidFill>
                  <a:srgbClr val="4E3B30"/>
                </a:solidFill>
              </a:rPr>
              <a:t>Poříčany</a:t>
            </a:r>
            <a:r>
              <a:rPr lang="cs-CZ" sz="2400" u="sng" dirty="0" smtClean="0">
                <a:solidFill>
                  <a:srgbClr val="4E3B30"/>
                </a:solidFill>
              </a:rPr>
              <a:t> byly.</a:t>
            </a:r>
          </a:p>
          <a:p>
            <a:pPr marL="342900" lvl="0" indent="-342900" algn="just">
              <a:spcBef>
                <a:spcPct val="20000"/>
              </a:spcBef>
              <a:buSzPct val="70000"/>
              <a:buFont typeface="Wingdings 2"/>
              <a:buChar char=""/>
            </a:pPr>
            <a:r>
              <a:rPr lang="cs-CZ" sz="2400" u="sng" dirty="0" smtClean="0">
                <a:solidFill>
                  <a:srgbClr val="4E3B30"/>
                </a:solidFill>
              </a:rPr>
              <a:t>Podle jména „</a:t>
            </a:r>
            <a:r>
              <a:rPr lang="cs-CZ" sz="2400" u="sng" dirty="0" err="1" smtClean="0">
                <a:solidFill>
                  <a:srgbClr val="4E3B30"/>
                </a:solidFill>
              </a:rPr>
              <a:t>Bořita</a:t>
            </a:r>
            <a:r>
              <a:rPr lang="cs-CZ" sz="2400" u="sng" dirty="0" smtClean="0">
                <a:solidFill>
                  <a:srgbClr val="4E3B30"/>
                </a:solidFill>
              </a:rPr>
              <a:t>“, který možná </a:t>
            </a:r>
            <a:r>
              <a:rPr lang="cs-CZ" sz="2400" u="sng" dirty="0" err="1" smtClean="0">
                <a:solidFill>
                  <a:srgbClr val="4E3B30"/>
                </a:solidFill>
              </a:rPr>
              <a:t>Poříčany</a:t>
            </a:r>
            <a:r>
              <a:rPr lang="cs-CZ" sz="2400" u="sng" dirty="0" smtClean="0">
                <a:solidFill>
                  <a:srgbClr val="4E3B30"/>
                </a:solidFill>
              </a:rPr>
              <a:t> vlastnil.</a:t>
            </a:r>
          </a:p>
        </p:txBody>
      </p:sp>
      <p:pic>
        <p:nvPicPr>
          <p:cNvPr id="1026" name="Picture 2" descr="http://upload.wikimedia.org/wikipedia/commons/7/7d/Kostel_v_Poricane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564904"/>
            <a:ext cx="2880320" cy="409272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Klučov</a:t>
            </a:r>
            <a:endParaRPr lang="cs-CZ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4162"/>
            <a:ext cx="8784976" cy="1298774"/>
          </a:xfrm>
        </p:spPr>
        <p:txBody>
          <a:bodyPr>
            <a:normAutofit/>
          </a:bodyPr>
          <a:lstStyle/>
          <a:p>
            <a:r>
              <a:rPr lang="cs-CZ" dirty="0" smtClean="0"/>
              <a:t>První dochovaná písemná zmínka o Klučově pochází z roku </a:t>
            </a:r>
            <a:r>
              <a:rPr lang="cs-CZ" b="1" dirty="0" smtClean="0"/>
              <a:t>1250</a:t>
            </a:r>
            <a:r>
              <a:rPr lang="cs-CZ" dirty="0" smtClean="0"/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2780928"/>
            <a:ext cx="4032448" cy="3816424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Clr>
                <a:srgbClr val="F0A22E"/>
              </a:buClr>
              <a:buSzPct val="70000"/>
            </a:pPr>
            <a:r>
              <a:rPr lang="cs-CZ" sz="3200" b="1" u="sng" dirty="0" smtClean="0">
                <a:solidFill>
                  <a:srgbClr val="4E3B30"/>
                </a:solidFill>
              </a:rPr>
              <a:t>Jméno:</a:t>
            </a:r>
          </a:p>
          <a:p>
            <a:pPr marL="342900" indent="-342900">
              <a:spcBef>
                <a:spcPct val="20000"/>
              </a:spcBef>
              <a:buSzPct val="70000"/>
              <a:buFont typeface="Wingdings 2"/>
              <a:buChar char=""/>
            </a:pPr>
            <a:r>
              <a:rPr lang="cs-CZ" sz="2800" u="sng" dirty="0" smtClean="0">
                <a:solidFill>
                  <a:srgbClr val="4E3B30"/>
                </a:solidFill>
              </a:rPr>
              <a:t>Podle jména Kluč, které znamená kluk.</a:t>
            </a:r>
          </a:p>
          <a:p>
            <a:pPr marL="342900" indent="-342900">
              <a:spcBef>
                <a:spcPct val="20000"/>
              </a:spcBef>
              <a:buSzPct val="70000"/>
              <a:buFont typeface="Wingdings 2"/>
              <a:buChar char=""/>
            </a:pPr>
            <a:r>
              <a:rPr lang="cs-CZ" sz="2800" u="sng" dirty="0" smtClean="0">
                <a:solidFill>
                  <a:srgbClr val="4E3B30"/>
                </a:solidFill>
              </a:rPr>
              <a:t>Podle pojmu „klučení“, tj. vypalování lesů.</a:t>
            </a:r>
          </a:p>
        </p:txBody>
      </p:sp>
      <p:pic>
        <p:nvPicPr>
          <p:cNvPr id="23554" name="Picture 2" descr="http://upload.wikimedia.org/wikipedia/commons/0/09/Klu%C4%8Dov_%28okres_Kol%C3%ADn%29%2C_chalupy_u_silnice_ze_%C5%BDher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492896"/>
            <a:ext cx="4176464" cy="31323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Žhery</a:t>
            </a:r>
            <a:endParaRPr lang="cs-CZ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1298774"/>
          </a:xfrm>
        </p:spPr>
        <p:txBody>
          <a:bodyPr>
            <a:normAutofit/>
          </a:bodyPr>
          <a:lstStyle/>
          <a:p>
            <a:r>
              <a:rPr lang="cs-CZ" dirty="0" smtClean="0"/>
              <a:t>První dochovaná písemná zmínka o </a:t>
            </a:r>
            <a:r>
              <a:rPr lang="cs-CZ" dirty="0" err="1" smtClean="0"/>
              <a:t>Žherech</a:t>
            </a:r>
            <a:r>
              <a:rPr lang="cs-CZ" dirty="0" smtClean="0"/>
              <a:t> pochází z roku </a:t>
            </a:r>
            <a:r>
              <a:rPr lang="cs-CZ" b="1" dirty="0" smtClean="0"/>
              <a:t>1226</a:t>
            </a:r>
            <a:r>
              <a:rPr lang="cs-CZ" dirty="0" smtClean="0"/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2276872"/>
            <a:ext cx="5688632" cy="4392488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>
              <a:spcBef>
                <a:spcPct val="20000"/>
              </a:spcBef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3200" b="1" u="sng" dirty="0" smtClean="0">
                <a:solidFill>
                  <a:srgbClr val="4E3B30"/>
                </a:solidFill>
              </a:rPr>
              <a:t>Jméno:</a:t>
            </a:r>
          </a:p>
          <a:p>
            <a:pPr marL="342900" indent="-342900" algn="just">
              <a:spcBef>
                <a:spcPct val="20000"/>
              </a:spcBef>
              <a:buSzPct val="70000"/>
              <a:buFont typeface="Wingdings 2"/>
              <a:buChar char=""/>
            </a:pPr>
            <a:r>
              <a:rPr lang="cs-CZ" sz="2400" u="sng" dirty="0" smtClean="0">
                <a:solidFill>
                  <a:srgbClr val="4E3B30"/>
                </a:solidFill>
              </a:rPr>
              <a:t>Podle toho zde sídlili „žháři“, aby posloužili ohněm okolním obyvatelům. Udržovali stálý „</a:t>
            </a:r>
            <a:r>
              <a:rPr lang="cs-CZ" sz="2400" u="sng" dirty="0" err="1" smtClean="0">
                <a:solidFill>
                  <a:srgbClr val="4E3B30"/>
                </a:solidFill>
              </a:rPr>
              <a:t>žhár</a:t>
            </a:r>
            <a:r>
              <a:rPr lang="cs-CZ" sz="2400" u="sng" dirty="0" smtClean="0">
                <a:solidFill>
                  <a:srgbClr val="4E3B30"/>
                </a:solidFill>
              </a:rPr>
              <a:t>“ a přikládali dříví na oheň ve dne i v noci. Lidé přicházeli s hliněnými hrnci a odnášeli si </a:t>
            </a:r>
            <a:r>
              <a:rPr lang="cs-CZ" sz="2400" u="sng" dirty="0" err="1" smtClean="0">
                <a:solidFill>
                  <a:srgbClr val="4E3B30"/>
                </a:solidFill>
              </a:rPr>
              <a:t>žhár</a:t>
            </a:r>
            <a:r>
              <a:rPr lang="cs-CZ" sz="2400" u="sng" dirty="0" smtClean="0">
                <a:solidFill>
                  <a:srgbClr val="4E3B30"/>
                </a:solidFill>
              </a:rPr>
              <a:t> domů k rozdělání ohně. </a:t>
            </a:r>
          </a:p>
          <a:p>
            <a:pPr marL="342900" indent="-342900" algn="just">
              <a:spcBef>
                <a:spcPct val="20000"/>
              </a:spcBef>
              <a:buSzPct val="70000"/>
              <a:buFont typeface="Wingdings 2"/>
              <a:buChar char=""/>
            </a:pPr>
            <a:r>
              <a:rPr lang="cs-CZ" sz="2400" u="sng" dirty="0" smtClean="0">
                <a:solidFill>
                  <a:srgbClr val="4E3B30"/>
                </a:solidFill>
              </a:rPr>
              <a:t>Podle  tohoto, že obec vznikla na místě, kde byl ohněm vypálen les a půda upravena k pěstování obilí a lnu</a:t>
            </a:r>
            <a:r>
              <a:rPr lang="cs-CZ" sz="2000" u="sng" dirty="0" smtClean="0">
                <a:solidFill>
                  <a:srgbClr val="4E3B30"/>
                </a:solidFill>
              </a:rPr>
              <a:t>.</a:t>
            </a:r>
          </a:p>
        </p:txBody>
      </p:sp>
      <p:pic>
        <p:nvPicPr>
          <p:cNvPr id="24578" name="Picture 2" descr="Soubor: Žhery, náves.JPG"/>
          <p:cNvPicPr>
            <a:picLocks noChangeAspect="1" noChangeArrowheads="1"/>
          </p:cNvPicPr>
          <p:nvPr/>
        </p:nvPicPr>
        <p:blipFill>
          <a:blip r:embed="rId2" cstate="print"/>
          <a:srcRect b="13903"/>
          <a:stretch>
            <a:fillRect/>
          </a:stretch>
        </p:blipFill>
        <p:spPr bwMode="auto">
          <a:xfrm>
            <a:off x="6012160" y="2420888"/>
            <a:ext cx="2915816" cy="1882820"/>
          </a:xfrm>
          <a:prstGeom prst="rect">
            <a:avLst/>
          </a:prstGeom>
          <a:noFill/>
        </p:spPr>
      </p:pic>
      <p:pic>
        <p:nvPicPr>
          <p:cNvPr id="24580" name="Picture 4" descr="Soubor: Žhery, stavení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437112"/>
            <a:ext cx="2880320" cy="216024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587680" cy="4248472"/>
          </a:xfrm>
        </p:spPr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http://upload.wikimedia.org/wikipedia/commons/f/f5/Ez-map.png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http://commons.wikimedia.org/wiki/File:Castlewoodscenic.JPG?uselang=cs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http://upload.wikimedia.org/wikipedia/commons/5/5e/Pluh_-_dobov%C3%A1_kresba_z_konce_12._stolet%C3%AD.jpg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http://upload.wikimedia.org/wikipedia/commons/6/6b/Crop_rotation_-_cs.png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http://upload.wikimedia.org/wikipedia/commons/5/5d/St%C5%99edov%C4%9Bk%C3%BD_vodn%C3%AD_ml%C3%BDn_-_dobov%C3%A1_kresba_z_12._stolet%C3%AD.jpg7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http://upload.wikimedia.org/wikipedia/commons/3/3a/AntiochRamparts.jpg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http://upload.wikimedia.org/wikipedia/commons/7/7d/Kostel_v_Poricanech.jpg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http://upload.wikimedia.org/wikipedia/commons/0/09/Klu%C4%8Dov_%28okres_Kol%C3%ADn%29%2C_chalupy_u_silnice_ze_%C5%BDher.JPG?uselang=cs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http://upload.wikimedia.org/wikipedia/commons/8/87/%C5%BDhery%2C_n%C3%A1ves.JPG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http://upload.wikimedia.org/wikipedia/commons/2/2c/%C5%BDhery%2C_staven%C3%AD.JPG</a:t>
            </a:r>
            <a:endParaRPr lang="cs-CZ" sz="1600" dirty="0" smtClean="0"/>
          </a:p>
          <a:p>
            <a:endParaRPr lang="cs-CZ" sz="1900" dirty="0" smtClean="0"/>
          </a:p>
          <a:p>
            <a:endParaRPr lang="cs-CZ" sz="1900" dirty="0" smtClean="0"/>
          </a:p>
          <a:p>
            <a:endParaRPr lang="cs-CZ" sz="19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68315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Literatura:</a:t>
            </a:r>
          </a:p>
          <a:p>
            <a:pPr fontAlgn="t"/>
            <a:r>
              <a:rPr lang="cs-CZ" sz="1600" dirty="0" smtClean="0"/>
              <a:t>SEMOTANOVÁ, Eva. </a:t>
            </a:r>
            <a:r>
              <a:rPr lang="cs-CZ" sz="1600" i="1" dirty="0" smtClean="0"/>
              <a:t>Česko: Ottův historický atlas</a:t>
            </a:r>
            <a:r>
              <a:rPr lang="cs-CZ" sz="1600" dirty="0" smtClean="0"/>
              <a:t>. Praha: Ottovo nakladatelství s. r. o., 2007. ISBN 978-80-7360-577-5.</a:t>
            </a:r>
          </a:p>
          <a:p>
            <a:pPr fontAlgn="t"/>
            <a:r>
              <a:rPr lang="cs-CZ" sz="1600" dirty="0" smtClean="0"/>
              <a:t>JELÍNEK, Zdeněk a Zdeněk HELFERT. </a:t>
            </a:r>
            <a:r>
              <a:rPr lang="cs-CZ" sz="1600" i="1" dirty="0" smtClean="0"/>
              <a:t>Kolínsko</a:t>
            </a:r>
            <a:r>
              <a:rPr lang="cs-CZ" sz="1600" dirty="0" smtClean="0"/>
              <a:t>. Praha: Středočeské nakladatelství a knihkupectví, 1990. ISBN 42-012-90.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dirty="0" smtClean="0"/>
              <a:t>Webové stránky:</a:t>
            </a:r>
          </a:p>
          <a:p>
            <a:pPr fontAlgn="t"/>
            <a:r>
              <a:rPr lang="pl-PL" sz="1700" dirty="0" smtClean="0"/>
              <a:t>Obec Poříčany. [online]. [cit. 2013-01-09]. Dostupné z: </a:t>
            </a:r>
            <a:r>
              <a:rPr lang="pl-PL" sz="1700" dirty="0" smtClean="0">
                <a:hlinkClick r:id="rId2"/>
              </a:rPr>
              <a:t>http://www.obec-poricany.cz/historie-obce/</a:t>
            </a:r>
            <a:endParaRPr lang="pl-PL" sz="1700" dirty="0" smtClean="0"/>
          </a:p>
          <a:p>
            <a:pPr fontAlgn="t"/>
            <a:r>
              <a:rPr lang="pl-PL" sz="1700" dirty="0" smtClean="0"/>
              <a:t>Klučov, Lstiboř, Skramníky, Žhery. [online]. [cit. 2013-01-09]. Dostupné z: </a:t>
            </a:r>
            <a:r>
              <a:rPr lang="pl-PL" sz="1700" dirty="0" smtClean="0">
                <a:hlinkClick r:id="rId3"/>
              </a:rPr>
              <a:t>http://www.klucov.cz/index.php/Obce/Zhery</a:t>
            </a:r>
            <a:endParaRPr lang="pl-PL" sz="1700" dirty="0" smtClean="0"/>
          </a:p>
          <a:p>
            <a:pPr fontAlgn="t"/>
            <a:r>
              <a:rPr lang="cs-CZ" sz="1700" dirty="0" err="1" smtClean="0"/>
              <a:t>Klučov</a:t>
            </a:r>
            <a:r>
              <a:rPr lang="cs-CZ" sz="1700" dirty="0" smtClean="0"/>
              <a:t>, </a:t>
            </a:r>
            <a:r>
              <a:rPr lang="cs-CZ" sz="1700" dirty="0" err="1" smtClean="0"/>
              <a:t>Lstiboř</a:t>
            </a:r>
            <a:r>
              <a:rPr lang="cs-CZ" sz="1700" dirty="0" smtClean="0"/>
              <a:t>, </a:t>
            </a:r>
            <a:r>
              <a:rPr lang="cs-CZ" sz="1700" dirty="0" err="1" smtClean="0"/>
              <a:t>Skramníky</a:t>
            </a:r>
            <a:r>
              <a:rPr lang="cs-CZ" sz="1700" dirty="0" smtClean="0"/>
              <a:t>, </a:t>
            </a:r>
            <a:r>
              <a:rPr lang="cs-CZ" sz="1700" dirty="0" err="1" smtClean="0"/>
              <a:t>Žhery</a:t>
            </a:r>
            <a:r>
              <a:rPr lang="cs-CZ" sz="1700" dirty="0" smtClean="0"/>
              <a:t>. [online]. [cit. 2013-01-09]. Dostupné z: </a:t>
            </a:r>
            <a:r>
              <a:rPr lang="cs-CZ" sz="1700" dirty="0" smtClean="0">
                <a:hlinkClick r:id="rId4"/>
              </a:rPr>
              <a:t>http://www.</a:t>
            </a:r>
            <a:r>
              <a:rPr lang="cs-CZ" sz="1700" dirty="0" err="1" smtClean="0">
                <a:hlinkClick r:id="rId4"/>
              </a:rPr>
              <a:t>klucov.cz</a:t>
            </a:r>
            <a:r>
              <a:rPr lang="cs-CZ" sz="1700" dirty="0" smtClean="0">
                <a:hlinkClick r:id="rId4"/>
              </a:rPr>
              <a:t>/index.</a:t>
            </a:r>
            <a:r>
              <a:rPr lang="cs-CZ" sz="1700" dirty="0" err="1" smtClean="0">
                <a:hlinkClick r:id="rId4"/>
              </a:rPr>
              <a:t>php</a:t>
            </a:r>
            <a:r>
              <a:rPr lang="cs-CZ" sz="1700" dirty="0" smtClean="0">
                <a:hlinkClick r:id="rId4"/>
              </a:rPr>
              <a:t>/Historie/</a:t>
            </a:r>
            <a:r>
              <a:rPr lang="cs-CZ" sz="1700" dirty="0" err="1" smtClean="0">
                <a:hlinkClick r:id="rId4"/>
              </a:rPr>
              <a:t>HistorieKlucova</a:t>
            </a:r>
            <a:endParaRPr lang="cs-CZ" sz="1700" dirty="0" smtClean="0"/>
          </a:p>
          <a:p>
            <a:pPr fontAlgn="t"/>
            <a:endParaRPr lang="cs-CZ" sz="2400" dirty="0" smtClean="0"/>
          </a:p>
          <a:p>
            <a:endParaRPr lang="pl-PL" sz="2300" dirty="0" smtClean="0"/>
          </a:p>
          <a:p>
            <a:pPr fontAlgn="t"/>
            <a:endParaRPr lang="pl-PL" sz="23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158</TotalTime>
  <Words>452</Words>
  <Application>Microsoft Office PowerPoint</Application>
  <PresentationFormat>Předvádění na obrazovce (4:3)</PresentationFormat>
  <Paragraphs>81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Středověká kolonizace</vt:lpstr>
      <vt:lpstr>Prezentace aplikace PowerPoint</vt:lpstr>
      <vt:lpstr>Kolonizace</vt:lpstr>
      <vt:lpstr>Prezentace aplikace PowerPoint</vt:lpstr>
      <vt:lpstr>Prezentace aplikace PowerPoint</vt:lpstr>
      <vt:lpstr>Prezentace aplikace PowerPoint</vt:lpstr>
      <vt:lpstr>Prezentace aplikace PowerPoint</vt:lpstr>
      <vt:lpstr>Diskutujte se spolužákem…</vt:lpstr>
      <vt:lpstr>pOŘÍČANY</vt:lpstr>
      <vt:lpstr>Klučov</vt:lpstr>
      <vt:lpstr>Žhery</vt:lpstr>
      <vt:lpstr>Obrázky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Středověká kolonizace</dc:title>
  <dc:creator>Jana Cmárová</dc:creator>
  <cp:lastModifiedBy>jitka</cp:lastModifiedBy>
  <cp:revision>4</cp:revision>
  <dcterms:created xsi:type="dcterms:W3CDTF">2013-01-08T16:50:30Z</dcterms:created>
  <dcterms:modified xsi:type="dcterms:W3CDTF">2013-10-29T11:14:19Z</dcterms:modified>
</cp:coreProperties>
</file>