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50" y="-11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425C695-C2C8-4716-AF1C-F2DE824C379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E699BD-3C3C-4F2D-8938-9ED65081F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1/Apollo1.JPG" TargetMode="External"/><Relationship Id="rId7" Type="http://schemas.openxmlformats.org/officeDocument/2006/relationships/hyperlink" Target="http://upload.wikimedia.org/wikipedia/commons/7/74/Spartan_woman.jpg" TargetMode="External"/><Relationship Id="rId2" Type="http://schemas.openxmlformats.org/officeDocument/2006/relationships/hyperlink" Target="http://upload.wikimedia.org/wikipedia/commons/7/7e/Roman_Statue_of_Apoll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3/Hoplit.png" TargetMode="External"/><Relationship Id="rId5" Type="http://schemas.openxmlformats.org/officeDocument/2006/relationships/hyperlink" Target="http://upload.wikimedia.org/wikipedia/commons/7/7a/Sparta_location.jpg" TargetMode="External"/><Relationship Id="rId4" Type="http://schemas.openxmlformats.org/officeDocument/2006/relationships/hyperlink" Target="http://upload.wikimedia.org/wikipedia/commons/1/10/Recovered_treasure_trove_of_the_Athenians_in_Delph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Základní škola T. G. Masaryka a Mateřská škola </a:t>
            </a:r>
            <a:r>
              <a:rPr lang="cs-CZ" sz="3200" dirty="0" err="1" smtClean="0"/>
              <a:t>Poříčany</a:t>
            </a:r>
            <a:r>
              <a:rPr lang="cs-CZ" sz="3200" dirty="0" smtClean="0"/>
              <a:t>, okr. Kolín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VY_32_INOVACE_D_17_ </a:t>
            </a:r>
            <a:r>
              <a:rPr lang="cs-CZ" sz="3200" dirty="0" smtClean="0"/>
              <a:t>SPARTA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Číslo projektu: CZ.1.07/1.4.00/21.3085</a:t>
            </a:r>
          </a:p>
          <a:p>
            <a:endParaRPr lang="cs-CZ" sz="3200" dirty="0" smtClean="0"/>
          </a:p>
          <a:p>
            <a:r>
              <a:rPr lang="cs-CZ" sz="3200" dirty="0" smtClean="0"/>
              <a:t>Anotace: 6. třída, dějepis, městské státy, Sparta, otroci.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SPARTA</a:t>
            </a:r>
            <a:endParaRPr lang="cs-CZ" sz="9600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08112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4248472" cy="374441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Alfabeta</a:t>
            </a:r>
          </a:p>
          <a:p>
            <a:r>
              <a:rPr lang="cs-CZ" sz="6600" dirty="0" smtClean="0"/>
              <a:t>Homér</a:t>
            </a:r>
          </a:p>
          <a:p>
            <a:r>
              <a:rPr lang="cs-CZ" sz="6600" dirty="0" smtClean="0"/>
              <a:t>Kolonie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268760"/>
            <a:ext cx="3744416" cy="34163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Nově založené město</a:t>
            </a:r>
          </a:p>
          <a:p>
            <a:pPr>
              <a:buFontTx/>
              <a:buChar char="-"/>
            </a:pPr>
            <a:r>
              <a:rPr lang="cs-CZ" sz="3600" i="1" dirty="0"/>
              <a:t> </a:t>
            </a:r>
            <a:r>
              <a:rPr lang="cs-CZ" sz="3600" i="1" dirty="0" smtClean="0"/>
              <a:t>Řecký básník, který napsal Iliadu a Odysseu</a:t>
            </a:r>
          </a:p>
          <a:p>
            <a:pPr>
              <a:buFontTx/>
              <a:buChar char="-"/>
            </a:pPr>
            <a:r>
              <a:rPr lang="cs-CZ" sz="3600" dirty="0" smtClean="0"/>
              <a:t> Řecká abeceda</a:t>
            </a:r>
            <a:endParaRPr lang="cs-CZ" sz="36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923928" y="1628800"/>
            <a:ext cx="1368152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3419872" y="2708920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779912" y="1628800"/>
            <a:ext cx="1512168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539552" y="5229200"/>
            <a:ext cx="8352928" cy="13681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Vysvětli svými slovy pojem </a:t>
            </a:r>
            <a:r>
              <a:rPr lang="cs-CZ" sz="3600" b="1" dirty="0" smtClean="0"/>
              <a:t>POLIS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1340768"/>
            <a:ext cx="5400600" cy="252028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Bůh APOLLÓN</a:t>
            </a:r>
          </a:p>
          <a:p>
            <a:r>
              <a:rPr lang="cs-CZ" dirty="0" smtClean="0"/>
              <a:t>Kdy se Řekové obraceli na boha Apollóna?</a:t>
            </a:r>
          </a:p>
          <a:p>
            <a:r>
              <a:rPr lang="cs-CZ" dirty="0" smtClean="0"/>
              <a:t>Kde sídlil?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0023"/>
            <a:ext cx="2943101" cy="59559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110136"/>
            <a:ext cx="3663818" cy="2747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3004664"/>
            <a:ext cx="2890002" cy="3853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979"/>
            <a:ext cx="7200800" cy="6820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012160" y="2132856"/>
            <a:ext cx="3131840" cy="415498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Sparta</a:t>
            </a:r>
          </a:p>
          <a:p>
            <a:pPr>
              <a:buFontTx/>
              <a:buChar char="-"/>
            </a:pPr>
            <a:r>
              <a:rPr lang="cs-CZ" sz="3600" b="1" u="sng" dirty="0" smtClean="0"/>
              <a:t>Peloponéský poloostrov</a:t>
            </a:r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oblast </a:t>
            </a:r>
            <a:r>
              <a:rPr lang="cs-CZ" sz="3600" b="1" dirty="0" err="1" smtClean="0"/>
              <a:t>Lakónie</a:t>
            </a:r>
            <a:endParaRPr lang="cs-CZ" sz="3600" b="1" dirty="0" smtClean="0"/>
          </a:p>
          <a:p>
            <a:pPr>
              <a:buFontTx/>
              <a:buChar char="-"/>
            </a:pPr>
            <a:r>
              <a:rPr lang="cs-CZ" sz="3600" u="sng" dirty="0" smtClean="0"/>
              <a:t>Příchod kmene Dórů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2376264"/>
          </a:xfrm>
        </p:spPr>
        <p:txBody>
          <a:bodyPr>
            <a:noAutofit/>
          </a:bodyPr>
          <a:lstStyle/>
          <a:p>
            <a:r>
              <a:rPr lang="cs-CZ" sz="3600" dirty="0" smtClean="0"/>
              <a:t>Dórové založili městský stát – vojenské středisko Spartu.</a:t>
            </a:r>
          </a:p>
          <a:p>
            <a:r>
              <a:rPr lang="cs-CZ" sz="3600" dirty="0" smtClean="0"/>
              <a:t>Podmanili si původní obyvatelstvo = </a:t>
            </a:r>
            <a:r>
              <a:rPr lang="cs-CZ" sz="3600" b="1" dirty="0" smtClean="0"/>
              <a:t>otroci = </a:t>
            </a:r>
            <a:r>
              <a:rPr lang="cs-CZ" sz="3600" b="1" dirty="0" err="1" smtClean="0"/>
              <a:t>heilóti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Heilóty</a:t>
            </a:r>
            <a:r>
              <a:rPr lang="cs-CZ" sz="3600" dirty="0" smtClean="0"/>
              <a:t> udržovali v poslušnosti pravidelným vyhlašováním války.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5013176"/>
            <a:ext cx="8280920" cy="144016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Proč měli Sparťané z </a:t>
            </a:r>
            <a:r>
              <a:rPr lang="cs-CZ" sz="3600" b="1" dirty="0" err="1" smtClean="0"/>
              <a:t>heilótů</a:t>
            </a:r>
            <a:r>
              <a:rPr lang="cs-CZ" sz="3600" b="1" dirty="0" smtClean="0"/>
              <a:t> strach?</a:t>
            </a:r>
            <a:endParaRPr lang="cs-CZ" sz="3600" b="1" dirty="0"/>
          </a:p>
        </p:txBody>
      </p:sp>
      <p:pic>
        <p:nvPicPr>
          <p:cNvPr id="3075" name="Picture 3" descr="C:\Users\Jana Cmárová\AppData\Local\Microsoft\Windows\Temporary Internet Files\Content.IE5\DW3N1PI6\MC9003541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01208"/>
            <a:ext cx="919324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obyvatelstva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1440160"/>
          </a:xfrm>
        </p:spPr>
        <p:txBody>
          <a:bodyPr>
            <a:normAutofit/>
          </a:bodyPr>
          <a:lstStyle/>
          <a:p>
            <a:pPr algn="ctr">
              <a:buNone/>
              <a:defRPr/>
            </a:pPr>
            <a:r>
              <a:rPr lang="cs-CZ" sz="3600" dirty="0" smtClean="0"/>
              <a:t>V čele státu stáli </a:t>
            </a:r>
            <a:r>
              <a:rPr lang="cs-CZ" sz="3600" b="1" u="sng" dirty="0" smtClean="0"/>
              <a:t>dva králové a rada starších</a:t>
            </a:r>
            <a:r>
              <a:rPr lang="cs-CZ" sz="3600" dirty="0" smtClean="0"/>
              <a:t> (</a:t>
            </a:r>
            <a:r>
              <a:rPr lang="cs-CZ" sz="3600" dirty="0" err="1" smtClean="0"/>
              <a:t>gerúsia</a:t>
            </a:r>
            <a:r>
              <a:rPr lang="cs-CZ" sz="3600" dirty="0" smtClean="0"/>
              <a:t>).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5536" y="5445224"/>
            <a:ext cx="8424936" cy="122413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bg2"/>
                </a:solidFill>
              </a:rPr>
              <a:t>H</a:t>
            </a:r>
            <a:r>
              <a:rPr lang="cs-CZ" sz="2800" b="1" dirty="0" err="1" smtClean="0">
                <a:solidFill>
                  <a:schemeClr val="bg2"/>
                </a:solidFill>
              </a:rPr>
              <a:t>eilóti</a:t>
            </a:r>
            <a:r>
              <a:rPr lang="cs-CZ" sz="2800" dirty="0" smtClean="0">
                <a:solidFill>
                  <a:schemeClr val="bg2"/>
                </a:solidFill>
              </a:rPr>
              <a:t> (původní většinové obyvatelstvo - otroci)</a:t>
            </a:r>
            <a:endParaRPr lang="cs-CZ" sz="2800" dirty="0">
              <a:solidFill>
                <a:schemeClr val="bg2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4005064"/>
            <a:ext cx="6984776" cy="136815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2"/>
                </a:solidFill>
              </a:rPr>
              <a:t>Perioikové</a:t>
            </a:r>
            <a:r>
              <a:rPr lang="cs-CZ" sz="2800" dirty="0" smtClean="0">
                <a:solidFill>
                  <a:schemeClr val="bg2"/>
                </a:solidFill>
              </a:rPr>
              <a:t> - občané osobně svobodní, ale bez politických práv, zemědělci, řemeslníci a obchodníci</a:t>
            </a:r>
            <a:endParaRPr lang="cs-CZ" sz="2800" dirty="0">
              <a:solidFill>
                <a:schemeClr val="bg2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475656" y="2636912"/>
            <a:ext cx="5976664" cy="129614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</a:rPr>
              <a:t>Sparťané</a:t>
            </a:r>
            <a:r>
              <a:rPr lang="cs-CZ" sz="2800" dirty="0" smtClean="0">
                <a:solidFill>
                  <a:schemeClr val="bg2"/>
                </a:solidFill>
              </a:rPr>
              <a:t> - jediní plnoprávní, asi </a:t>
            </a:r>
          </a:p>
          <a:p>
            <a:pPr algn="ctr"/>
            <a:r>
              <a:rPr lang="cs-CZ" sz="2800" dirty="0" smtClean="0">
                <a:solidFill>
                  <a:schemeClr val="bg2"/>
                </a:solidFill>
              </a:rPr>
              <a:t>10 000 mužů = všichni byli vojáci.</a:t>
            </a:r>
            <a:endParaRPr lang="cs-CZ" sz="2800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280831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Sparťané byli výborní </a:t>
            </a:r>
            <a:r>
              <a:rPr lang="cs-CZ" sz="3600" b="1" dirty="0" smtClean="0"/>
              <a:t>vojáci a bojovníci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K boji byli vychováváni už od malička </a:t>
            </a:r>
            <a:r>
              <a:rPr lang="cs-CZ" sz="3600" b="1" dirty="0" smtClean="0"/>
              <a:t>chlapci i dívky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80928"/>
            <a:ext cx="3048000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780928"/>
            <a:ext cx="3388491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325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0" y="5921896"/>
            <a:ext cx="9144000" cy="93610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Mladí sparťané. Jak probíhala jejich výchova? Pracuj s učebnicí na str. 93.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Sparta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Kmen Dórů obsadil jih Peloponésu = </a:t>
            </a:r>
            <a:r>
              <a:rPr lang="cs-CZ" u="sng" dirty="0" smtClean="0"/>
              <a:t>vznik Sparty.</a:t>
            </a:r>
          </a:p>
          <a:p>
            <a:pPr>
              <a:buNone/>
            </a:pPr>
            <a:r>
              <a:rPr lang="cs-CZ" u="sng" dirty="0" smtClean="0"/>
              <a:t>Sparťané – vojáci a bojovníci.</a:t>
            </a:r>
          </a:p>
          <a:p>
            <a:pPr>
              <a:buNone/>
            </a:pPr>
            <a:r>
              <a:rPr lang="cs-CZ" dirty="0" smtClean="0"/>
              <a:t>Složení společnosti: 	</a:t>
            </a:r>
            <a:r>
              <a:rPr lang="cs-CZ" u="sng" dirty="0" smtClean="0"/>
              <a:t>Svobodní, plnoprávní  Sparťané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u="sng" dirty="0" err="1" smtClean="0"/>
              <a:t>Perioikové</a:t>
            </a:r>
            <a:r>
              <a:rPr lang="cs-CZ" dirty="0" smtClean="0"/>
              <a:t> – svobodní zemědělci 				a řemeslníci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dirty="0" err="1" smtClean="0"/>
              <a:t>Heilóti</a:t>
            </a:r>
            <a:r>
              <a:rPr lang="cs-CZ" dirty="0" smtClean="0"/>
              <a:t> – nesvobodní otroci</a:t>
            </a:r>
          </a:p>
          <a:p>
            <a:pPr>
              <a:buNone/>
            </a:pPr>
            <a:r>
              <a:rPr lang="cs-CZ" b="1" u="sng" dirty="0" smtClean="0"/>
              <a:t>Spartská výchova</a:t>
            </a:r>
            <a:r>
              <a:rPr lang="cs-CZ" dirty="0" smtClean="0"/>
              <a:t>: děti od 7 let vychováváni mimo domov, vedeni k tělesné zdatnosti.</a:t>
            </a:r>
          </a:p>
          <a:p>
            <a:pPr>
              <a:buNone/>
            </a:pPr>
            <a:r>
              <a:rPr lang="cs-CZ" dirty="0" smtClean="0"/>
              <a:t>	- </a:t>
            </a:r>
            <a:r>
              <a:rPr lang="cs-CZ" u="sng" dirty="0" smtClean="0"/>
              <a:t>cílem výchovy byl poslušný, státu oddaný a statečný voják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 čele státu stáli </a:t>
            </a:r>
            <a:r>
              <a:rPr lang="cs-CZ" u="sng" dirty="0" smtClean="0"/>
              <a:t>dva králové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Vyhledej co znamená, když se řekne: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b="1" dirty="0" smtClean="0"/>
              <a:t>Spartská výchova</a:t>
            </a:r>
          </a:p>
          <a:p>
            <a:r>
              <a:rPr lang="cs-CZ" sz="3200" b="1" dirty="0" smtClean="0"/>
              <a:t>Lakonická odpověď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Vyhledej pojmy: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b="1" dirty="0" smtClean="0"/>
              <a:t>Falanga</a:t>
            </a:r>
          </a:p>
          <a:p>
            <a:r>
              <a:rPr lang="cs-CZ" sz="3200" b="1" dirty="0" err="1" smtClean="0"/>
              <a:t>Hoplit</a:t>
            </a:r>
            <a:endParaRPr lang="cs-CZ" sz="3200" b="1" dirty="0" smtClean="0"/>
          </a:p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076056" y="2420888"/>
            <a:ext cx="3672408" cy="331236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Pracuj s učebnicí, encyklopedií, internetem atd.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6525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hlinkClick r:id="rId2"/>
              </a:rPr>
              <a:t>Obrázky:</a:t>
            </a:r>
          </a:p>
          <a:p>
            <a:r>
              <a:rPr lang="cs-CZ" sz="1800" dirty="0" smtClean="0">
                <a:hlinkClick r:id="rId2"/>
              </a:rPr>
              <a:t>http://upload.wikimedia.org/wikipedia/commons/7/7e/Roman_Statue_of_Apollo.jpg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http://upload.wikimedia.org/wikipedia/commons/2/21/Apollo1.JPG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http://upload.wikimedia.org/wikipedia/commons/1/10/Recovered_treasure_trove_of_the_Athenians_in_Delphi.jpg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http://upload.wikimedia.org/wikipedia/commons/7/7a/Sparta_location.jpg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http://upload.wikimedia.org/wikipedia/commons/d/d3/Hoplit.png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http://upload.wikimedia.org/wikipedia/commons/7/74/Spartan_woman.jpg</a:t>
            </a:r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">
      <a:dk1>
        <a:srgbClr val="E07B7C"/>
      </a:dk1>
      <a:lt1>
        <a:srgbClr val="F4D3D3"/>
      </a:lt1>
      <a:dk2>
        <a:srgbClr val="BF654C"/>
      </a:dk2>
      <a:lt2>
        <a:srgbClr val="E9CBC3"/>
      </a:lt2>
      <a:accent1>
        <a:srgbClr val="FF0000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979</TotalTime>
  <Words>277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Základní škola T. G. Masaryka a Mateřská škola Poříčany, okr. Kolín</vt:lpstr>
      <vt:lpstr>SPARTA</vt:lpstr>
      <vt:lpstr>OPAKOVÁNÍ</vt:lpstr>
      <vt:lpstr>OPAKOVÁNÍ</vt:lpstr>
      <vt:lpstr>Snímek 5</vt:lpstr>
      <vt:lpstr>Sparta</vt:lpstr>
      <vt:lpstr>Složení obyvatelstva</vt:lpstr>
      <vt:lpstr>Snímek 8</vt:lpstr>
      <vt:lpstr>Snímek 9</vt:lpstr>
      <vt:lpstr>Sparta</vt:lpstr>
      <vt:lpstr>Domácí úkol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SPARTA</dc:title>
  <dc:creator>Jana Cmárová</dc:creator>
  <cp:lastModifiedBy>sborovna</cp:lastModifiedBy>
  <cp:revision>7</cp:revision>
  <dcterms:created xsi:type="dcterms:W3CDTF">2012-03-20T15:24:31Z</dcterms:created>
  <dcterms:modified xsi:type="dcterms:W3CDTF">2013-07-02T08:08:06Z</dcterms:modified>
</cp:coreProperties>
</file>