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6"/>
  </p:notesMasterIdLst>
  <p:sldIdLst>
    <p:sldId id="257" r:id="rId2"/>
    <p:sldId id="258" r:id="rId3"/>
    <p:sldId id="259" r:id="rId4"/>
    <p:sldId id="266" r:id="rId5"/>
    <p:sldId id="267" r:id="rId6"/>
    <p:sldId id="268" r:id="rId7"/>
    <p:sldId id="269" r:id="rId8"/>
    <p:sldId id="270" r:id="rId9"/>
    <p:sldId id="260" r:id="rId10"/>
    <p:sldId id="261" r:id="rId11"/>
    <p:sldId id="262" r:id="rId12"/>
    <p:sldId id="263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C2CAF-405D-45B0-BF48-CD5D7ECFEF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6AEE-D464-42F9-98FF-50B325FBC9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85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FAF61BE-5007-479D-A92B-1F7C1D92F060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87842"/>
              </p:ext>
            </p:extLst>
          </p:nvPr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8756" y="4468866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Název DUM:  </a:t>
            </a:r>
            <a:r>
              <a:rPr lang="cs-CZ" sz="1600" dirty="0" smtClean="0"/>
              <a:t>VY_32_INOVACE_XI_3_15  „</a:t>
            </a:r>
            <a:r>
              <a:rPr lang="cs-CZ" sz="1600" dirty="0" err="1" smtClean="0"/>
              <a:t>Áčkový</a:t>
            </a:r>
            <a:r>
              <a:rPr lang="cs-CZ" sz="1600" dirty="0" smtClean="0"/>
              <a:t>“ </a:t>
            </a:r>
            <a:r>
              <a:rPr lang="cs-CZ" sz="1600" dirty="0" err="1" smtClean="0"/>
              <a:t>minikvíz</a:t>
            </a:r>
            <a:endParaRPr lang="cs-CZ" sz="1600" b="1" dirty="0" smtClean="0"/>
          </a:p>
          <a:p>
            <a:r>
              <a:rPr lang="cs-CZ" sz="1600" b="1" dirty="0" smtClean="0"/>
              <a:t>Šablona číslo:  </a:t>
            </a:r>
            <a:r>
              <a:rPr lang="cs-CZ" sz="1600" dirty="0" smtClean="0"/>
              <a:t>XI</a:t>
            </a:r>
            <a:r>
              <a:rPr lang="cs-CZ" sz="1600" b="1" dirty="0" smtClean="0"/>
              <a:t>           Sada číslo: </a:t>
            </a:r>
            <a:r>
              <a:rPr lang="cs-CZ" sz="1600" dirty="0" smtClean="0"/>
              <a:t>3</a:t>
            </a:r>
            <a:r>
              <a:rPr lang="cs-CZ" sz="1600" b="1" dirty="0" smtClean="0"/>
              <a:t>            Pořadové číslo DUM:</a:t>
            </a:r>
            <a:r>
              <a:rPr lang="cs-CZ" sz="1600" dirty="0" smtClean="0"/>
              <a:t> </a:t>
            </a:r>
            <a:r>
              <a:rPr lang="cs-CZ" sz="1600" dirty="0" smtClean="0"/>
              <a:t>15</a:t>
            </a:r>
            <a:endParaRPr lang="cs-CZ" sz="1600" dirty="0" smtClean="0"/>
          </a:p>
          <a:p>
            <a:endParaRPr lang="cs-CZ" sz="1600" b="1" dirty="0" smtClean="0"/>
          </a:p>
          <a:p>
            <a:r>
              <a:rPr lang="cs-CZ" sz="1600" b="1" dirty="0" smtClean="0"/>
              <a:t>Autor: </a:t>
            </a:r>
            <a:r>
              <a:rPr lang="cs-CZ" sz="1600" dirty="0" smtClean="0"/>
              <a:t>Mgr. Radmila Smolíková</a:t>
            </a: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404664"/>
            <a:ext cx="62118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07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 seznámení či zopakování některých pojmů, které začínají na písmenko </a:t>
            </a:r>
            <a:r>
              <a:rPr lang="cs-CZ" sz="1600" dirty="0" smtClean="0"/>
              <a:t>„A“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</a:t>
            </a:r>
            <a:r>
              <a:rPr lang="cs-CZ" sz="1600" dirty="0" smtClean="0"/>
              <a:t>spíše zábavnou formou seznámí </a:t>
            </a:r>
            <a:r>
              <a:rPr lang="cs-CZ" sz="1600" dirty="0" smtClean="0"/>
              <a:t>nebo si zopakují některé pojmy, z nichž </a:t>
            </a:r>
            <a:r>
              <a:rPr lang="cs-CZ" sz="1600" dirty="0" smtClean="0"/>
              <a:t>většina</a:t>
            </a:r>
            <a:r>
              <a:rPr lang="cs-CZ" sz="1600" dirty="0" smtClean="0"/>
              <a:t> </a:t>
            </a:r>
            <a:r>
              <a:rPr lang="cs-CZ" sz="1600" dirty="0" smtClean="0"/>
              <a:t>patří do všeobecných znalostí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9. třída, 14 – 15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</a:t>
            </a:r>
            <a:r>
              <a:rPr lang="cs-CZ" sz="1600" dirty="0" smtClean="0"/>
              <a:t> </a:t>
            </a:r>
            <a:r>
              <a:rPr lang="cs-CZ" sz="1600" dirty="0" smtClean="0"/>
              <a:t>antický, antropologie, archeologie, Absolon Karel, abdikace, aristokracie, absolutní monarchie, asanace, arizace, anšlus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</a:t>
            </a:r>
            <a:r>
              <a:rPr lang="cs-CZ" sz="1600" smtClean="0"/>
              <a:t>prezentuje </a:t>
            </a:r>
            <a:r>
              <a:rPr lang="cs-CZ" sz="1600" smtClean="0"/>
              <a:t>obsah</a:t>
            </a:r>
            <a:r>
              <a:rPr lang="cs-CZ" sz="1600" smtClean="0"/>
              <a:t> </a:t>
            </a:r>
            <a:r>
              <a:rPr lang="cs-CZ" sz="1600" dirty="0" smtClean="0"/>
              <a:t>pojmů na interaktivní tabuli, </a:t>
            </a:r>
            <a:r>
              <a:rPr lang="cs-CZ" sz="1600" dirty="0" smtClean="0"/>
              <a:t>společně s nimi si opakuje, v jaké souvislosti se s pojmy již setkali</a:t>
            </a:r>
            <a:r>
              <a:rPr lang="cs-CZ" sz="1600" dirty="0" smtClean="0"/>
              <a:t>. </a:t>
            </a:r>
            <a:r>
              <a:rPr lang="cs-CZ" sz="1600" dirty="0" smtClean="0"/>
              <a:t>V následném kvízu si žáci zaznamenávají počet správných odpovědí</a:t>
            </a:r>
            <a:r>
              <a:rPr lang="cs-CZ" sz="1600" dirty="0" smtClean="0"/>
              <a:t>  a v </a:t>
            </a:r>
            <a:r>
              <a:rPr lang="cs-CZ" sz="1600" dirty="0" smtClean="0"/>
              <a:t>závěrečné tabulce najdou své ohodnocení.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7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7745505" cy="387781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 Dějiny 20.století. 2. upravené vydání. Liberec: Dialog, 2005</a:t>
            </a:r>
            <a:r>
              <a:rPr lang="cs-CZ" sz="14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novověku. 1. vydání. Liberec: Dialog, 2003.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středověku a počátků novověku. 2. vydání. Liberec: Dialog 2010.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Dějiny pravěku a starověku. 1. vydání. Liberec: Dialog 2001.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9131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Pamatuješ si?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Antický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– pocházející z období starověkého Řecka a  Říma.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Antropologie</a:t>
            </a:r>
            <a:r>
              <a:rPr lang="cs-CZ" dirty="0" smtClean="0"/>
              <a:t> – věda o původu a vývoji člověka, o vývoji lidských plemen.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382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Archeologie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– věda zkoumající památky nalezené v zemi.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FFC000"/>
                </a:solidFill>
              </a:rPr>
              <a:t>Absolon Karel </a:t>
            </a:r>
            <a:r>
              <a:rPr lang="cs-CZ" dirty="0" smtClean="0"/>
              <a:t>– žil v letech 1877 až 1960. Vědec, který se zasloužil o výzkum života lidí žijících v Moravském krasu a na jižní Moravě v mladším paleolitu. V Dolních Věstonicích objevil v roce 1925 sošku Venuše.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152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Abdikace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vzdání se hodnosti, funkce.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Aristokracie</a:t>
            </a:r>
            <a:r>
              <a:rPr lang="cs-CZ" dirty="0" smtClean="0"/>
              <a:t> – označení urozených „lepších“ lidí požívajících výsady. Ve středověku to byla šlechta.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5816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Absolutní monarchie </a:t>
            </a:r>
            <a:r>
              <a:rPr lang="cs-CZ" dirty="0" smtClean="0"/>
              <a:t>– panovníkova moc je neomezená (například  ve Francii v 18. století – až do roku 1789).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B0F0"/>
                </a:solidFill>
              </a:rPr>
              <a:t>Asanace</a:t>
            </a:r>
            <a:r>
              <a:rPr lang="cs-CZ" dirty="0" smtClean="0"/>
              <a:t> – bourání starých čtvrtí města (například v evropských městech na přelomu 19. a 20. století).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053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Arizace</a:t>
            </a:r>
            <a:r>
              <a:rPr lang="cs-CZ" dirty="0" smtClean="0"/>
              <a:t> – zabavení židovského majetku, jeho předání do německého vlastnictví (především v době 2. světové války).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Anšlus</a:t>
            </a:r>
            <a:r>
              <a:rPr lang="cs-CZ" dirty="0" smtClean="0"/>
              <a:t> – historické označení pro spojení Rakouska s Německem v roce 1938.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441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r>
              <a:rPr lang="cs-CZ" sz="2400" b="1" dirty="0" smtClean="0">
                <a:solidFill>
                  <a:srgbClr val="0070C0"/>
                </a:solidFill>
              </a:rPr>
              <a:t>  </a:t>
            </a:r>
            <a:r>
              <a:rPr lang="cs-CZ" sz="2400" b="1" dirty="0">
                <a:solidFill>
                  <a:srgbClr val="0070C0"/>
                </a:solidFill>
              </a:rPr>
              <a:t>C</a:t>
            </a:r>
            <a:r>
              <a:rPr lang="cs-CZ" sz="2400" b="1" dirty="0" smtClean="0">
                <a:solidFill>
                  <a:srgbClr val="0070C0"/>
                </a:solidFill>
              </a:rPr>
              <a:t>o si zapamatoval/zapamatovala?  </a:t>
            </a:r>
            <a:br>
              <a:rPr lang="cs-CZ" sz="2400" b="1" dirty="0" smtClean="0">
                <a:solidFill>
                  <a:srgbClr val="0070C0"/>
                </a:solidFill>
              </a:rPr>
            </a:br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r>
              <a:rPr lang="cs-CZ" sz="1600" b="1" dirty="0" smtClean="0">
                <a:solidFill>
                  <a:srgbClr val="0070C0"/>
                </a:solidFill>
              </a:rPr>
              <a:t>(Za každou správnou odpověď si připiš 1 bod.)</a:t>
            </a:r>
            <a:endParaRPr lang="cs-CZ" sz="16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u="sng" dirty="0" smtClean="0">
                <a:solidFill>
                  <a:schemeClr val="accent6"/>
                </a:solidFill>
              </a:rPr>
              <a:t>antropologie</a:t>
            </a:r>
            <a:endParaRPr lang="cs-CZ" sz="32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Věda o původu a vývoji člověka,         o vývoji lidských plemen.</a:t>
            </a:r>
            <a:endParaRPr lang="cs-CZ" sz="2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u="sng" dirty="0" smtClean="0">
                <a:solidFill>
                  <a:schemeClr val="accent6"/>
                </a:solidFill>
              </a:rPr>
              <a:t>Absolon Karel</a:t>
            </a:r>
            <a:endParaRPr lang="cs-CZ" sz="3200" b="1" u="sng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Český vědec, který v roce 1925 v Dolních Věstonicích objevil sošku Venuše.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411202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6"/>
                </a:solidFill>
              </a:rPr>
              <a:t>                                       </a:t>
            </a:r>
            <a:r>
              <a:rPr lang="cs-CZ" sz="5400" b="1" dirty="0" smtClean="0">
                <a:solidFill>
                  <a:schemeClr val="accent6"/>
                </a:solidFill>
              </a:rPr>
              <a:t> </a:t>
            </a:r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b="1" u="sng" dirty="0">
                <a:solidFill>
                  <a:schemeClr val="accent6"/>
                </a:solidFill>
              </a:rPr>
              <a:t>a</a:t>
            </a:r>
            <a:r>
              <a:rPr lang="cs-CZ" sz="3000" b="1" u="sng" dirty="0" smtClean="0">
                <a:solidFill>
                  <a:schemeClr val="accent6"/>
                </a:solidFill>
              </a:rPr>
              <a:t>bsolutní monarchie</a:t>
            </a:r>
            <a:endParaRPr lang="cs-CZ" sz="30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Panovníkova moc není ničím a nikým omezena.</a:t>
            </a:r>
            <a:endParaRPr lang="cs-CZ" sz="24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b="1" u="sng" dirty="0" smtClean="0">
                <a:solidFill>
                  <a:schemeClr val="accent6"/>
                </a:solidFill>
              </a:rPr>
              <a:t>anšlus</a:t>
            </a:r>
            <a:endParaRPr lang="cs-CZ" sz="30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Označení pro obsazení Rakouska Německem v roce 1938.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8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u="sng" dirty="0" smtClean="0">
                <a:solidFill>
                  <a:schemeClr val="accent6"/>
                </a:solidFill>
              </a:rPr>
              <a:t>antický</a:t>
            </a:r>
            <a:endParaRPr lang="cs-CZ" sz="32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dirty="0" smtClean="0"/>
              <a:t>Pocházející ze starověkého Řecka a Říma.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u="sng" dirty="0" smtClean="0">
                <a:solidFill>
                  <a:schemeClr val="accent6"/>
                </a:solidFill>
              </a:rPr>
              <a:t>asanace</a:t>
            </a:r>
            <a:endParaRPr lang="cs-CZ" sz="32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dirty="0" smtClean="0"/>
              <a:t>Bourání starých čtvrtí města.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59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chemeClr val="accent6"/>
                </a:solidFill>
              </a:rPr>
              <a:t>abdikace</a:t>
            </a:r>
            <a:endParaRPr lang="cs-CZ" sz="28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dirty="0" smtClean="0"/>
              <a:t>Vzdání se funkce nebo hodnosti.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6"/>
                </a:solidFill>
              </a:rPr>
              <a:t>archeologie</a:t>
            </a:r>
            <a:endParaRPr lang="cs-CZ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dirty="0" smtClean="0"/>
              <a:t>Věda, která zkoumá památky nalezené v zemi.</a:t>
            </a:r>
            <a:endParaRPr lang="cs-CZ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8667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54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u="sng" dirty="0" smtClean="0">
                <a:solidFill>
                  <a:schemeClr val="accent6"/>
                </a:solidFill>
              </a:rPr>
              <a:t>aristokracie</a:t>
            </a:r>
            <a:endParaRPr lang="cs-CZ" sz="32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dirty="0" smtClean="0"/>
              <a:t>Označení skupiny „lepších“ lidí, kteří požívají nějaké výhody. Ve středověku to byla šlechta.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300" b="1" u="sng" dirty="0" smtClean="0">
                <a:solidFill>
                  <a:schemeClr val="accent6"/>
                </a:solidFill>
              </a:rPr>
              <a:t>arizace</a:t>
            </a:r>
            <a:endParaRPr lang="cs-CZ" sz="3300" b="1" u="sng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Násilné zabavení židovského majetku a jeho předání do německého vlastnictví.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4836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jsi dopadl/dopadla?</a:t>
            </a:r>
            <a:r>
              <a:rPr lang="cs-CZ" b="1" dirty="0">
                <a:solidFill>
                  <a:srgbClr val="00B0F0"/>
                </a:solidFill>
              </a:rPr>
              <a:t> 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3600" b="1" dirty="0" smtClean="0">
                <a:solidFill>
                  <a:srgbClr val="92D050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5</a:t>
            </a:r>
            <a:endParaRPr lang="cs-CZ" sz="3600" b="1" dirty="0" smtClean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800" dirty="0" smtClean="0"/>
          </a:p>
          <a:p>
            <a:r>
              <a:rPr lang="cs-CZ" sz="3600" b="1" dirty="0" smtClean="0">
                <a:solidFill>
                  <a:srgbClr val="00B0F0"/>
                </a:solidFill>
              </a:rPr>
              <a:t>10 – 9 bodů </a:t>
            </a:r>
          </a:p>
          <a:p>
            <a:r>
              <a:rPr lang="cs-CZ" sz="3600" b="1" dirty="0" smtClean="0">
                <a:solidFill>
                  <a:srgbClr val="00B0F0"/>
                </a:solidFill>
              </a:rPr>
              <a:t>  8 - 7 bodů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6 – 4 body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3 – 2 body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 1 – 0 bodů</a:t>
            </a:r>
            <a:r>
              <a:rPr lang="cs-CZ" sz="2800" dirty="0" smtClean="0"/>
              <a:t>                       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6659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557</TotalTime>
  <Words>499</Words>
  <Application>Microsoft Office PowerPoint</Application>
  <PresentationFormat>Předvádění na obrazovce (4:3)</PresentationFormat>
  <Paragraphs>78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Špendlík</vt:lpstr>
      <vt:lpstr>Prezentace aplikace PowerPoint</vt:lpstr>
      <vt:lpstr>Prezentace aplikace PowerPoint</vt:lpstr>
      <vt:lpstr>zdroje</vt:lpstr>
      <vt:lpstr>Pamatuješ si?</vt:lpstr>
      <vt:lpstr>Prezentace aplikace PowerPoint</vt:lpstr>
      <vt:lpstr>Prezentace aplikace PowerPoint</vt:lpstr>
      <vt:lpstr>Prezentace aplikace PowerPoint</vt:lpstr>
      <vt:lpstr>Prezentace aplikace PowerPoint</vt:lpstr>
      <vt:lpstr>   Co si zapamatoval/zapamatovala?    (Za každou správnou odpověď si připiš 1 bod.)</vt:lpstr>
      <vt:lpstr>                                        </vt:lpstr>
      <vt:lpstr>Prezentace aplikace PowerPoint</vt:lpstr>
      <vt:lpstr>Prezentace aplikace PowerPoint</vt:lpstr>
      <vt:lpstr>Prezentace aplikace PowerPoint</vt:lpstr>
      <vt:lpstr>Jak jsi dopadl/dopadla?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64</cp:revision>
  <dcterms:created xsi:type="dcterms:W3CDTF">2013-07-22T05:42:08Z</dcterms:created>
  <dcterms:modified xsi:type="dcterms:W3CDTF">2013-10-29T08:14:46Z</dcterms:modified>
</cp:coreProperties>
</file>