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notesMasterIdLst>
    <p:notesMasterId r:id="rId16"/>
  </p:notesMasterIdLst>
  <p:sldIdLst>
    <p:sldId id="257" r:id="rId2"/>
    <p:sldId id="258" r:id="rId3"/>
    <p:sldId id="259" r:id="rId4"/>
    <p:sldId id="266" r:id="rId5"/>
    <p:sldId id="267" r:id="rId6"/>
    <p:sldId id="268" r:id="rId7"/>
    <p:sldId id="269" r:id="rId8"/>
    <p:sldId id="270" r:id="rId9"/>
    <p:sldId id="260" r:id="rId10"/>
    <p:sldId id="261" r:id="rId11"/>
    <p:sldId id="262" r:id="rId12"/>
    <p:sldId id="263" r:id="rId13"/>
    <p:sldId id="264" r:id="rId14"/>
    <p:sldId id="265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4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9C2CAF-405D-45B0-BF48-CD5D7ECFEFA1}" type="datetimeFigureOut">
              <a:rPr lang="cs-CZ" smtClean="0"/>
              <a:t>29.10.2013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E36AEE-D464-42F9-98FF-50B325FBC97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08508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F61BE-5007-479D-A92B-1F7C1D92F060}" type="datetimeFigureOut">
              <a:rPr lang="cs-CZ" smtClean="0"/>
              <a:t>29.10.2013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CF779-F2A2-4382-AA73-0ABD9C9E2BB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F61BE-5007-479D-A92B-1F7C1D92F060}" type="datetimeFigureOut">
              <a:rPr lang="cs-CZ" smtClean="0"/>
              <a:t>29.10.2013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CF779-F2A2-4382-AA73-0ABD9C9E2BB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F61BE-5007-479D-A92B-1F7C1D92F060}" type="datetimeFigureOut">
              <a:rPr lang="cs-CZ" smtClean="0"/>
              <a:t>29.10.2013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CF779-F2A2-4382-AA73-0ABD9C9E2BB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F61BE-5007-479D-A92B-1F7C1D92F060}" type="datetimeFigureOut">
              <a:rPr lang="cs-CZ" smtClean="0"/>
              <a:t>29.10.2013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CF779-F2A2-4382-AA73-0ABD9C9E2BB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F61BE-5007-479D-A92B-1F7C1D92F060}" type="datetimeFigureOut">
              <a:rPr lang="cs-CZ" smtClean="0"/>
              <a:t>29.10.2013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CF779-F2A2-4382-AA73-0ABD9C9E2BB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F61BE-5007-479D-A92B-1F7C1D92F060}" type="datetimeFigureOut">
              <a:rPr lang="cs-CZ" smtClean="0"/>
              <a:t>29.10.2013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CF779-F2A2-4382-AA73-0ABD9C9E2BB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F61BE-5007-479D-A92B-1F7C1D92F060}" type="datetimeFigureOut">
              <a:rPr lang="cs-CZ" smtClean="0"/>
              <a:t>29.10.2013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CF779-F2A2-4382-AA73-0ABD9C9E2BB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F61BE-5007-479D-A92B-1F7C1D92F060}" type="datetimeFigureOut">
              <a:rPr lang="cs-CZ" smtClean="0"/>
              <a:t>29.10.2013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CF779-F2A2-4382-AA73-0ABD9C9E2BB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F61BE-5007-479D-A92B-1F7C1D92F060}" type="datetimeFigureOut">
              <a:rPr lang="cs-CZ" smtClean="0"/>
              <a:t>29.10.2013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CF779-F2A2-4382-AA73-0ABD9C9E2BB3}" type="slidenum">
              <a:rPr lang="cs-CZ" smtClean="0"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F61BE-5007-479D-A92B-1F7C1D92F060}" type="datetimeFigureOut">
              <a:rPr lang="cs-CZ" smtClean="0"/>
              <a:t>29.10.2013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CF779-F2A2-4382-AA73-0ABD9C9E2BB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F61BE-5007-479D-A92B-1F7C1D92F060}" type="datetimeFigureOut">
              <a:rPr lang="cs-CZ" smtClean="0"/>
              <a:t>29.10.2013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CF779-F2A2-4382-AA73-0ABD9C9E2BB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AF61BE-5007-479D-A92B-1F7C1D92F060}" type="datetimeFigureOut">
              <a:rPr lang="cs-CZ" smtClean="0"/>
              <a:t>29.10.2013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F9CF779-F2A2-4382-AA73-0ABD9C9E2BB3}" type="slidenum">
              <a:rPr lang="cs-CZ" smtClean="0"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transition spd="slow">
    <p:push dir="u"/>
  </p:transition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93787842"/>
              </p:ext>
            </p:extLst>
          </p:nvPr>
        </p:nvGraphicFramePr>
        <p:xfrm>
          <a:off x="1547664" y="2132856"/>
          <a:ext cx="6264696" cy="1728191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1188756" y="4468866"/>
            <a:ext cx="712879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/>
              <a:t>Název DUM:  </a:t>
            </a:r>
            <a:r>
              <a:rPr lang="cs-CZ" sz="1600" dirty="0" smtClean="0"/>
              <a:t>VY_32_INOVACE_XI_3_16  „</a:t>
            </a:r>
            <a:r>
              <a:rPr lang="cs-CZ" sz="1600" dirty="0"/>
              <a:t>K</a:t>
            </a:r>
            <a:r>
              <a:rPr lang="cs-CZ" sz="1600" dirty="0" smtClean="0"/>
              <a:t>“ </a:t>
            </a:r>
            <a:r>
              <a:rPr lang="cs-CZ" sz="1600" dirty="0" err="1" smtClean="0"/>
              <a:t>minikvíz</a:t>
            </a:r>
            <a:endParaRPr lang="cs-CZ" sz="1600" b="1" dirty="0" smtClean="0"/>
          </a:p>
          <a:p>
            <a:r>
              <a:rPr lang="cs-CZ" sz="1600" b="1" dirty="0" smtClean="0"/>
              <a:t>Šablona číslo:  </a:t>
            </a:r>
            <a:r>
              <a:rPr lang="cs-CZ" sz="1600" dirty="0" smtClean="0"/>
              <a:t>XI</a:t>
            </a:r>
            <a:r>
              <a:rPr lang="cs-CZ" sz="1600" b="1" dirty="0" smtClean="0"/>
              <a:t>           Sada číslo: </a:t>
            </a:r>
            <a:r>
              <a:rPr lang="cs-CZ" sz="1600" dirty="0" smtClean="0"/>
              <a:t>3</a:t>
            </a:r>
            <a:r>
              <a:rPr lang="cs-CZ" sz="1600" b="1" dirty="0" smtClean="0"/>
              <a:t>            Pořadové číslo DUM:</a:t>
            </a:r>
            <a:r>
              <a:rPr lang="cs-CZ" sz="1600" dirty="0" smtClean="0"/>
              <a:t> </a:t>
            </a:r>
            <a:r>
              <a:rPr lang="cs-CZ" sz="1600" dirty="0" smtClean="0"/>
              <a:t>16</a:t>
            </a:r>
            <a:endParaRPr lang="cs-CZ" sz="1600" dirty="0" smtClean="0"/>
          </a:p>
          <a:p>
            <a:endParaRPr lang="cs-CZ" sz="1600" b="1" dirty="0" smtClean="0"/>
          </a:p>
          <a:p>
            <a:r>
              <a:rPr lang="cs-CZ" sz="1600" b="1" dirty="0" smtClean="0"/>
              <a:t>Autor: </a:t>
            </a:r>
            <a:r>
              <a:rPr lang="cs-CZ" sz="1600" dirty="0" smtClean="0"/>
              <a:t>Mgr. Radmila Smolíková</a:t>
            </a:r>
            <a:endParaRPr lang="cs-CZ" sz="16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65262" y="404664"/>
            <a:ext cx="6211887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8407736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27584" y="764704"/>
            <a:ext cx="7272808" cy="57554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b="1" dirty="0" smtClean="0"/>
              <a:t>Anotace</a:t>
            </a:r>
            <a:r>
              <a:rPr lang="cs-CZ" sz="1600" b="1" smtClean="0"/>
              <a:t>: </a:t>
            </a:r>
            <a:r>
              <a:rPr lang="cs-CZ" sz="1600" smtClean="0"/>
              <a:t> </a:t>
            </a:r>
            <a:r>
              <a:rPr lang="cs-CZ" sz="1600" smtClean="0"/>
              <a:t>seznámení se </a:t>
            </a:r>
            <a:r>
              <a:rPr lang="cs-CZ" sz="1600" dirty="0" smtClean="0"/>
              <a:t>či zopakování některých pojmů, které začínají na písmenko </a:t>
            </a:r>
            <a:r>
              <a:rPr lang="cs-CZ" sz="1600" dirty="0" smtClean="0"/>
              <a:t>„K“</a:t>
            </a:r>
            <a:endParaRPr lang="cs-CZ" sz="1600" dirty="0" smtClean="0"/>
          </a:p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Očekávaný výstup: </a:t>
            </a:r>
            <a:r>
              <a:rPr lang="cs-CZ" sz="1600" dirty="0" smtClean="0"/>
              <a:t>žáci se spíše zábavnou formou seznámí nebo si zopakují některé pojmy, </a:t>
            </a:r>
            <a:r>
              <a:rPr lang="cs-CZ" sz="1600" dirty="0" smtClean="0"/>
              <a:t>z </a:t>
            </a:r>
            <a:r>
              <a:rPr lang="cs-CZ" sz="1600" dirty="0" smtClean="0"/>
              <a:t>nichž většina patří do všeobecných </a:t>
            </a:r>
            <a:r>
              <a:rPr lang="cs-CZ" sz="1600" dirty="0" smtClean="0"/>
              <a:t>znalostí</a:t>
            </a:r>
            <a:endParaRPr lang="cs-CZ" sz="1600" dirty="0" smtClean="0"/>
          </a:p>
          <a:p>
            <a:endParaRPr lang="cs-CZ" sz="1600" b="1" dirty="0" smtClean="0"/>
          </a:p>
          <a:p>
            <a:r>
              <a:rPr lang="cs-CZ" sz="1600" b="1" dirty="0" smtClean="0"/>
              <a:t>Druh učebního materiálu: </a:t>
            </a:r>
            <a:r>
              <a:rPr lang="cs-CZ" sz="1600" dirty="0" smtClean="0"/>
              <a:t>prezentace</a:t>
            </a:r>
          </a:p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Typická věková skupina:</a:t>
            </a:r>
            <a:r>
              <a:rPr lang="cs-CZ" sz="1600" dirty="0" smtClean="0"/>
              <a:t> 9. třída, 14 – 15 let</a:t>
            </a:r>
          </a:p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Klíčová slova:</a:t>
            </a:r>
            <a:r>
              <a:rPr lang="cs-CZ" sz="1600" dirty="0" smtClean="0"/>
              <a:t> </a:t>
            </a:r>
            <a:r>
              <a:rPr lang="cs-CZ" sz="1600" dirty="0" smtClean="0"/>
              <a:t>koncil, katapult, katakomby, klatba, Karel IV., klučení, konstituční monarchie, K. Kolumbus, kontinentální blokáda, kolaborace</a:t>
            </a:r>
          </a:p>
          <a:p>
            <a:endParaRPr lang="cs-CZ" sz="1600" dirty="0" smtClean="0"/>
          </a:p>
          <a:p>
            <a:r>
              <a:rPr lang="cs-CZ" sz="1600" b="1" dirty="0" smtClean="0"/>
              <a:t>Pomůcky a materiál:</a:t>
            </a:r>
            <a:r>
              <a:rPr lang="cs-CZ" sz="1600" dirty="0" smtClean="0"/>
              <a:t> interaktivní tabule</a:t>
            </a:r>
            <a:br>
              <a:rPr lang="cs-CZ" sz="1600" dirty="0" smtClean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Metodické zhodnocení a popis práce s digitálním učebním materiálem:</a:t>
            </a:r>
          </a:p>
          <a:p>
            <a:r>
              <a:rPr lang="cs-CZ" sz="1600" dirty="0" smtClean="0"/>
              <a:t>Učitel žákům prezentuje obsah pojmů na interaktivní tabuli, společně s nimi si opakuje, v jaké souvislosti se s pojmy již setkali. V následném kvízu si žáci zaznamenávají počet správných odpovědí  a v závěrečné tabulce najdou své ohodnocení.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987117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2276872"/>
            <a:ext cx="7745505" cy="3877815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1400" dirty="0" smtClean="0"/>
              <a:t>Mandelová, H., Kunstová, E., Pařízková, I.  Dějiny 20.století. 2. upravené vydání. Liberec: Dialog, 2005.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 smtClean="0"/>
              <a:t>Mandelová, H., Kunstová, E., Pařízková, I. Dějiny novověku. 1. vydání. Liberec: Dialog, 2003.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 smtClean="0"/>
              <a:t>Mandelová, H., Kunstová, E., Pařízková, I. Dějiny středověku a počátků novověku. 2. vydání. Liberec: Dialog 2010.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 smtClean="0"/>
              <a:t>Mandelová, H., Kunstová, E., Pařízková, I. Dějiny pravěku a starověku. 1. vydání. Liberec: Dialog 2001.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209131978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Zopakuj si. Nauč se.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</a:rPr>
              <a:t>Koncil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dirty="0" smtClean="0"/>
              <a:t>– </a:t>
            </a:r>
            <a:r>
              <a:rPr lang="cs-CZ" dirty="0" smtClean="0"/>
              <a:t>shromáždění biskupů svolaných papežem k jednání o významných církevních otázkách. (Vzpomeň si na kostnický koncil, který zasedal v letech 1414 – 1418 a na který byl přizván Jan Hus, aby se obhájil.)</a:t>
            </a:r>
            <a:endParaRPr lang="cs-CZ" dirty="0" smtClean="0"/>
          </a:p>
          <a:p>
            <a:endParaRPr lang="cs-CZ" dirty="0"/>
          </a:p>
          <a:p>
            <a:r>
              <a:rPr lang="cs-CZ" b="1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Katakomby </a:t>
            </a:r>
            <a:r>
              <a:rPr lang="cs-CZ" dirty="0" smtClean="0"/>
              <a:t>– chodby s výklenky pro pohřbívání. Někdy rozšířené ve větší prostory zdobené nástěnnými malbami. V době pronásledování bývaly dočasným útočištěm pronásledovaných (například ve starověkém Římě se v nich ukrývali křesťané).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6382192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B0F0"/>
                </a:solidFill>
              </a:rPr>
              <a:t>Katapult</a:t>
            </a:r>
            <a:r>
              <a:rPr lang="cs-CZ" dirty="0" smtClean="0">
                <a:solidFill>
                  <a:srgbClr val="00B0F0"/>
                </a:solidFill>
              </a:rPr>
              <a:t> </a:t>
            </a:r>
            <a:r>
              <a:rPr lang="cs-CZ" dirty="0" smtClean="0"/>
              <a:t>– </a:t>
            </a:r>
            <a:r>
              <a:rPr lang="cs-CZ" dirty="0" smtClean="0"/>
              <a:t>metací stroj založený na principu luku k vystřelování šípů, oštěpů, kamenů, …… Býval používán v boji i při dobývání měst.</a:t>
            </a:r>
            <a:endParaRPr lang="cs-CZ" dirty="0" smtClean="0"/>
          </a:p>
          <a:p>
            <a:endParaRPr lang="cs-CZ" dirty="0"/>
          </a:p>
          <a:p>
            <a:r>
              <a:rPr lang="cs-CZ" b="1" dirty="0" smtClean="0">
                <a:solidFill>
                  <a:srgbClr val="FFC000"/>
                </a:solidFill>
              </a:rPr>
              <a:t>Klatba </a:t>
            </a:r>
            <a:r>
              <a:rPr lang="cs-CZ" dirty="0" smtClean="0"/>
              <a:t>– trest vylučující z účasti na svátostech, bohoslužbách a církevním životě. (Do klatby byl papežem dán například Jan Hus v roce 1412.)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7152790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Karel IV. 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– </a:t>
            </a:r>
            <a:r>
              <a:rPr lang="cs-CZ" dirty="0" smtClean="0"/>
              <a:t>král a císař římský, král český (1346–1378), „otec vlasti“. Mimo jiné zakladatel univerzity a Nového Města pražského,  Karlova mostu a hradu Karlštejn.</a:t>
            </a:r>
            <a:endParaRPr lang="cs-CZ" dirty="0" smtClean="0"/>
          </a:p>
          <a:p>
            <a:endParaRPr lang="cs-CZ" dirty="0"/>
          </a:p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Klučení (žďáření) </a:t>
            </a:r>
            <a:r>
              <a:rPr lang="cs-CZ" dirty="0" smtClean="0"/>
              <a:t>– vypalování porostu a přeměna půdy na ornou.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3581609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Konstituční monarchie</a:t>
            </a:r>
            <a:r>
              <a:rPr lang="cs-CZ" dirty="0" smtClean="0"/>
              <a:t>– </a:t>
            </a:r>
            <a:r>
              <a:rPr lang="cs-CZ" dirty="0" smtClean="0"/>
              <a:t>panovníkova moc je </a:t>
            </a:r>
            <a:r>
              <a:rPr lang="cs-CZ" dirty="0" smtClean="0"/>
              <a:t>omezena zákony, ústavou (například Anglie po roce 1689).</a:t>
            </a:r>
            <a:endParaRPr lang="cs-CZ" dirty="0" smtClean="0"/>
          </a:p>
          <a:p>
            <a:endParaRPr lang="cs-CZ" dirty="0"/>
          </a:p>
          <a:p>
            <a:r>
              <a:rPr lang="cs-CZ" b="1" dirty="0" smtClean="0">
                <a:solidFill>
                  <a:srgbClr val="00B0F0"/>
                </a:solidFill>
              </a:rPr>
              <a:t>Kolumbus Kryštof</a:t>
            </a:r>
            <a:r>
              <a:rPr lang="cs-CZ" dirty="0" smtClean="0"/>
              <a:t> </a:t>
            </a:r>
            <a:r>
              <a:rPr lang="cs-CZ" dirty="0" smtClean="0"/>
              <a:t>– </a:t>
            </a:r>
            <a:r>
              <a:rPr lang="cs-CZ" dirty="0" smtClean="0"/>
              <a:t>janovský mořeplavec žil v letech 1451 – 1506. Ve španělských službách vedl 4 výpravy na západ, přistál na </a:t>
            </a:r>
            <a:r>
              <a:rPr lang="cs-CZ" dirty="0" err="1" smtClean="0"/>
              <a:t>Hispaniole</a:t>
            </a:r>
            <a:r>
              <a:rPr lang="cs-CZ" dirty="0" smtClean="0"/>
              <a:t> (dnešní San Salvador). Bývá považován za objevitele Ameriky.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1053180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Kontinentální blokáda</a:t>
            </a:r>
            <a:r>
              <a:rPr lang="cs-CZ" dirty="0" smtClean="0"/>
              <a:t> </a:t>
            </a:r>
            <a:r>
              <a:rPr lang="cs-CZ" dirty="0" smtClean="0"/>
              <a:t>– </a:t>
            </a:r>
            <a:r>
              <a:rPr lang="cs-CZ" dirty="0" smtClean="0"/>
              <a:t>vyhlášena Napoleonem  v roce 1806 proti Anglii. Zákaz obchodních i poštovních styků, uzavření evropských trhů anglickému zboží.</a:t>
            </a:r>
            <a:endParaRPr lang="cs-CZ" dirty="0" smtClean="0"/>
          </a:p>
          <a:p>
            <a:endParaRPr lang="cs-CZ" dirty="0"/>
          </a:p>
          <a:p>
            <a:r>
              <a:rPr lang="cs-CZ" b="1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Kolaborace</a:t>
            </a:r>
            <a:r>
              <a:rPr lang="cs-CZ" dirty="0" smtClean="0"/>
              <a:t> </a:t>
            </a:r>
            <a:r>
              <a:rPr lang="cs-CZ" dirty="0" smtClean="0"/>
              <a:t>– </a:t>
            </a:r>
            <a:r>
              <a:rPr lang="cs-CZ" dirty="0" smtClean="0"/>
              <a:t>vědomá spolupráce s nepřítelem za  účelem získání prospěchu, majetku, bezpečí.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1441372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400" b="1" dirty="0" smtClean="0">
                <a:solidFill>
                  <a:srgbClr val="0070C0"/>
                </a:solidFill>
              </a:rPr>
              <a:t>   </a:t>
            </a:r>
            <a:r>
              <a:rPr lang="cs-CZ" sz="2400" b="1" dirty="0">
                <a:solidFill>
                  <a:srgbClr val="0070C0"/>
                </a:solidFill>
              </a:rPr>
              <a:t>A</a:t>
            </a:r>
            <a:r>
              <a:rPr lang="cs-CZ" sz="2400" b="1" dirty="0" smtClean="0">
                <a:solidFill>
                  <a:srgbClr val="0070C0"/>
                </a:solidFill>
              </a:rPr>
              <a:t> teď si vyzkoušej svoje znalosti!</a:t>
            </a:r>
            <a:r>
              <a:rPr lang="cs-CZ" sz="2400" b="1" dirty="0" smtClean="0">
                <a:solidFill>
                  <a:srgbClr val="0070C0"/>
                </a:solidFill>
              </a:rPr>
              <a:t/>
            </a:r>
            <a:br>
              <a:rPr lang="cs-CZ" sz="2400" b="1" dirty="0" smtClean="0">
                <a:solidFill>
                  <a:srgbClr val="0070C0"/>
                </a:solidFill>
              </a:rPr>
            </a:br>
            <a:r>
              <a:rPr lang="cs-CZ" sz="1200" b="1" dirty="0" smtClean="0">
                <a:solidFill>
                  <a:srgbClr val="0070C0"/>
                </a:solidFill>
              </a:rPr>
              <a:t> (Za každou správnou odpověď </a:t>
            </a:r>
            <a:r>
              <a:rPr lang="cs-CZ" sz="1200" b="1" dirty="0" smtClean="0">
                <a:solidFill>
                  <a:srgbClr val="0070C0"/>
                </a:solidFill>
              </a:rPr>
              <a:t>se „odměň“ 1 bodem.)</a:t>
            </a:r>
            <a:endParaRPr lang="cs-CZ" sz="1200" b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u="sng" dirty="0">
                <a:solidFill>
                  <a:schemeClr val="accent6"/>
                </a:solidFill>
              </a:rPr>
              <a:t>k</a:t>
            </a:r>
            <a:r>
              <a:rPr lang="cs-CZ" sz="2800" b="1" u="sng" dirty="0" smtClean="0">
                <a:solidFill>
                  <a:schemeClr val="accent6"/>
                </a:solidFill>
              </a:rPr>
              <a:t>ontinentální blokáda</a:t>
            </a:r>
            <a:endParaRPr lang="cs-CZ" sz="2800" b="1" u="sng" dirty="0" smtClean="0">
              <a:solidFill>
                <a:schemeClr val="accent6"/>
              </a:solidFill>
            </a:endParaRPr>
          </a:p>
          <a:p>
            <a:pPr marL="0" indent="0">
              <a:buNone/>
            </a:pPr>
            <a:r>
              <a:rPr lang="cs-CZ" sz="2400" dirty="0" smtClean="0"/>
              <a:t>Vyhlášena Napoleonem v roce 1806 vůči Anglii. Zákaz obchodního i poštovního styku s Anglií.</a:t>
            </a:r>
          </a:p>
          <a:p>
            <a:pPr marL="0" indent="0">
              <a:buNone/>
            </a:pPr>
            <a:endParaRPr lang="cs-CZ" sz="2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u="sng" dirty="0" smtClean="0">
                <a:solidFill>
                  <a:schemeClr val="accent6"/>
                </a:solidFill>
              </a:rPr>
              <a:t>klatba</a:t>
            </a:r>
            <a:endParaRPr lang="cs-CZ" sz="2800" b="1" u="sng" dirty="0">
              <a:solidFill>
                <a:schemeClr val="accent6"/>
              </a:solidFill>
            </a:endParaRPr>
          </a:p>
          <a:p>
            <a:pPr marL="0" indent="0">
              <a:buNone/>
            </a:pPr>
            <a:r>
              <a:rPr lang="cs-CZ" sz="2400" dirty="0" smtClean="0"/>
              <a:t>Zákaz účasti na bohoslužbách, svátostech a církevním životě.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endParaRPr lang="cs-CZ" sz="2800" dirty="0" smtClean="0"/>
          </a:p>
        </p:txBody>
      </p:sp>
    </p:spTree>
    <p:extLst>
      <p:ext uri="{BB962C8B-B14F-4D97-AF65-F5344CB8AC3E}">
        <p14:creationId xmlns:p14="http://schemas.microsoft.com/office/powerpoint/2010/main" val="411202948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b="1" dirty="0" smtClean="0">
                <a:solidFill>
                  <a:schemeClr val="accent6"/>
                </a:solidFill>
              </a:rPr>
              <a:t>                                       </a:t>
            </a:r>
            <a:r>
              <a:rPr lang="cs-CZ" sz="5400" b="1" dirty="0" smtClean="0">
                <a:solidFill>
                  <a:schemeClr val="accent6"/>
                </a:solidFill>
              </a:rPr>
              <a:t> </a:t>
            </a:r>
            <a:endParaRPr lang="cs-CZ" sz="5400" b="1" dirty="0">
              <a:solidFill>
                <a:schemeClr val="accent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971600" y="1844824"/>
            <a:ext cx="3471277" cy="405130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u="sng" dirty="0">
                <a:solidFill>
                  <a:schemeClr val="accent6"/>
                </a:solidFill>
              </a:rPr>
              <a:t>k</a:t>
            </a:r>
            <a:r>
              <a:rPr lang="cs-CZ" sz="2800" b="1" u="sng" dirty="0" smtClean="0">
                <a:solidFill>
                  <a:schemeClr val="accent6"/>
                </a:solidFill>
              </a:rPr>
              <a:t>oncil</a:t>
            </a:r>
            <a:endParaRPr lang="cs-CZ" sz="2800" b="1" u="sng" dirty="0" smtClean="0">
              <a:solidFill>
                <a:schemeClr val="accent6"/>
              </a:solidFill>
            </a:endParaRPr>
          </a:p>
          <a:p>
            <a:pPr marL="0" indent="0">
              <a:buNone/>
            </a:pPr>
            <a:r>
              <a:rPr lang="cs-CZ" sz="2400" dirty="0" smtClean="0"/>
              <a:t>Shromáždění biskupů, které svolává papež za účelem projednání církevních záležitostí.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000" b="1" u="sng" dirty="0">
                <a:solidFill>
                  <a:schemeClr val="accent6"/>
                </a:solidFill>
              </a:rPr>
              <a:t>k</a:t>
            </a:r>
            <a:r>
              <a:rPr lang="cs-CZ" sz="3000" b="1" u="sng" dirty="0" smtClean="0">
                <a:solidFill>
                  <a:schemeClr val="accent6"/>
                </a:solidFill>
              </a:rPr>
              <a:t>onstituční monarchie</a:t>
            </a:r>
            <a:endParaRPr lang="cs-CZ" sz="3000" b="1" u="sng" dirty="0" smtClean="0">
              <a:solidFill>
                <a:schemeClr val="accent6"/>
              </a:solidFill>
            </a:endParaRPr>
          </a:p>
          <a:p>
            <a:pPr marL="0" indent="0">
              <a:buNone/>
            </a:pPr>
            <a:r>
              <a:rPr lang="cs-CZ" sz="2400" dirty="0" smtClean="0"/>
              <a:t>Panovníkova moc je omezena zákony, ústavou.</a:t>
            </a:r>
          </a:p>
          <a:p>
            <a:pPr marL="0" indent="0">
              <a:buNone/>
            </a:pPr>
            <a:endParaRPr lang="cs-CZ" sz="2400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208870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endParaRPr lang="cs-CZ" sz="5400" b="1" dirty="0">
              <a:solidFill>
                <a:schemeClr val="accent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u="sng" dirty="0">
                <a:solidFill>
                  <a:schemeClr val="accent6"/>
                </a:solidFill>
              </a:rPr>
              <a:t>k</a:t>
            </a:r>
            <a:r>
              <a:rPr lang="cs-CZ" sz="2800" b="1" u="sng" dirty="0" smtClean="0">
                <a:solidFill>
                  <a:schemeClr val="accent6"/>
                </a:solidFill>
              </a:rPr>
              <a:t>atapult</a:t>
            </a:r>
            <a:endParaRPr lang="cs-CZ" sz="2800" b="1" u="sng" dirty="0" smtClean="0">
              <a:solidFill>
                <a:schemeClr val="accent6"/>
              </a:solidFill>
            </a:endParaRPr>
          </a:p>
          <a:p>
            <a:pPr marL="0" indent="0">
              <a:buNone/>
            </a:pPr>
            <a:r>
              <a:rPr lang="cs-CZ" sz="2400" dirty="0" smtClean="0"/>
              <a:t>Metací stroj k vystřelování kamenů, šípů, oštěpů, …..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u="sng" dirty="0" smtClean="0">
                <a:solidFill>
                  <a:schemeClr val="accent6"/>
                </a:solidFill>
              </a:rPr>
              <a:t>Kryštof Kolumbus</a:t>
            </a:r>
            <a:endParaRPr lang="cs-CZ" sz="2800" b="1" u="sng" dirty="0" smtClean="0">
              <a:solidFill>
                <a:schemeClr val="accent6"/>
              </a:solidFill>
            </a:endParaRPr>
          </a:p>
          <a:p>
            <a:pPr marL="0" indent="0">
              <a:buNone/>
            </a:pPr>
            <a:r>
              <a:rPr lang="cs-CZ" sz="2400" dirty="0" smtClean="0"/>
              <a:t>Janovský mořeplavec, roku 1492 „objevil“ Ameriku.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6259925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endParaRPr lang="cs-CZ" sz="5400" b="1" dirty="0">
              <a:solidFill>
                <a:schemeClr val="accent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u="sng" dirty="0" smtClean="0">
                <a:solidFill>
                  <a:schemeClr val="accent6"/>
                </a:solidFill>
              </a:rPr>
              <a:t>Karel IV.</a:t>
            </a:r>
            <a:endParaRPr lang="cs-CZ" sz="2800" b="1" u="sng" dirty="0" smtClean="0">
              <a:solidFill>
                <a:schemeClr val="accent6"/>
              </a:solidFill>
            </a:endParaRPr>
          </a:p>
          <a:p>
            <a:pPr marL="0" indent="0">
              <a:buNone/>
            </a:pPr>
            <a:r>
              <a:rPr lang="cs-CZ" sz="2400" dirty="0" smtClean="0"/>
              <a:t>Český král, zakladatel univerzity, otec Václava IV. </a:t>
            </a:r>
            <a:r>
              <a:rPr lang="cs-CZ" sz="2400" dirty="0" smtClean="0"/>
              <a:t>a Zikmunda Lucemburského, „otec vlasti“.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u="sng" dirty="0" smtClean="0">
                <a:solidFill>
                  <a:schemeClr val="accent6"/>
                </a:solidFill>
              </a:rPr>
              <a:t>katakomby</a:t>
            </a:r>
            <a:endParaRPr lang="cs-CZ" sz="2800" b="1" u="sng" dirty="0" smtClean="0">
              <a:solidFill>
                <a:schemeClr val="accent6"/>
              </a:solidFill>
            </a:endParaRPr>
          </a:p>
          <a:p>
            <a:pPr marL="0" indent="0">
              <a:buNone/>
            </a:pPr>
            <a:r>
              <a:rPr lang="cs-CZ" sz="2400" dirty="0" smtClean="0"/>
              <a:t>Chodby s výklenky pro pohřbívání. V pohnutých dobách sloužily i jako útočiště pronásledovaných.</a:t>
            </a:r>
            <a:endParaRPr lang="cs-CZ" sz="2400" dirty="0"/>
          </a:p>
          <a:p>
            <a:pPr marL="0" indent="0">
              <a:buNone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38667965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endParaRPr lang="cs-CZ" sz="5400" b="1" dirty="0">
              <a:solidFill>
                <a:schemeClr val="accent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u="sng" dirty="0" smtClean="0">
                <a:solidFill>
                  <a:schemeClr val="accent6"/>
                </a:solidFill>
              </a:rPr>
              <a:t>kolaborace</a:t>
            </a:r>
            <a:endParaRPr lang="cs-CZ" sz="2800" b="1" u="sng" dirty="0" smtClean="0">
              <a:solidFill>
                <a:schemeClr val="accent6"/>
              </a:solidFill>
            </a:endParaRPr>
          </a:p>
          <a:p>
            <a:pPr marL="0" indent="0">
              <a:buNone/>
            </a:pPr>
            <a:r>
              <a:rPr lang="cs-CZ" sz="2400" dirty="0" smtClean="0"/>
              <a:t>Vědomá spolupráce s nepřítelem. Cílem je získání vlastního prospěchu, majetku, bezpečí.</a:t>
            </a:r>
          </a:p>
          <a:p>
            <a:pPr marL="0" indent="0">
              <a:buNone/>
            </a:pPr>
            <a:endParaRPr lang="cs-CZ" sz="2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u="sng" dirty="0" smtClean="0">
                <a:solidFill>
                  <a:schemeClr val="accent6"/>
                </a:solidFill>
              </a:rPr>
              <a:t>klučení</a:t>
            </a:r>
            <a:endParaRPr lang="cs-CZ" sz="2800" b="1" u="sng" dirty="0" smtClean="0">
              <a:solidFill>
                <a:schemeClr val="accent6"/>
              </a:solidFill>
            </a:endParaRPr>
          </a:p>
          <a:p>
            <a:pPr marL="0" indent="0">
              <a:buNone/>
            </a:pPr>
            <a:r>
              <a:rPr lang="cs-CZ" sz="2400" dirty="0" smtClean="0"/>
              <a:t>Vypalování porostů za účelem získání nové orné půdy.</a:t>
            </a: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84836808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4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 výsledek? Jak se oznámkuješ?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endParaRPr lang="cs-CZ" dirty="0" smtClean="0"/>
          </a:p>
          <a:p>
            <a:pPr marL="0" indent="0">
              <a:buNone/>
            </a:pPr>
            <a:r>
              <a:rPr lang="cs-CZ" sz="3600" b="1" dirty="0" smtClean="0">
                <a:solidFill>
                  <a:srgbClr val="92D050"/>
                </a:solidFill>
              </a:rPr>
              <a:t>1</a:t>
            </a:r>
          </a:p>
          <a:p>
            <a:pPr marL="0" indent="0">
              <a:buNone/>
            </a:pPr>
            <a:r>
              <a:rPr lang="cs-CZ" sz="3600" b="1" dirty="0" smtClean="0">
                <a:solidFill>
                  <a:srgbClr val="FF0000"/>
                </a:solidFill>
              </a:rPr>
              <a:t>2</a:t>
            </a:r>
          </a:p>
          <a:p>
            <a:pPr marL="0" indent="0">
              <a:buNone/>
            </a:pPr>
            <a:r>
              <a:rPr lang="cs-CZ" sz="3600" b="1" dirty="0" smtClean="0">
                <a:solidFill>
                  <a:schemeClr val="accent1">
                    <a:lumMod val="75000"/>
                  </a:schemeClr>
                </a:solidFill>
              </a:rPr>
              <a:t>3</a:t>
            </a:r>
          </a:p>
          <a:p>
            <a:pPr marL="0" indent="0">
              <a:buNone/>
            </a:pPr>
            <a:r>
              <a:rPr lang="cs-CZ" sz="3600" b="1" dirty="0" smtClean="0">
                <a:solidFill>
                  <a:schemeClr val="bg1">
                    <a:lumMod val="50000"/>
                  </a:schemeClr>
                </a:solidFill>
              </a:rPr>
              <a:t>4</a:t>
            </a:r>
          </a:p>
          <a:p>
            <a:pPr marL="0" indent="0">
              <a:buNone/>
            </a:pPr>
            <a:r>
              <a:rPr lang="cs-CZ" sz="3600" b="1" dirty="0">
                <a:solidFill>
                  <a:schemeClr val="tx1"/>
                </a:solidFill>
              </a:rPr>
              <a:t>5</a:t>
            </a:r>
            <a:endParaRPr lang="cs-CZ" sz="3600" b="1" dirty="0" smtClean="0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endParaRPr lang="cs-CZ" sz="2800" dirty="0" smtClean="0"/>
          </a:p>
          <a:p>
            <a:r>
              <a:rPr lang="cs-CZ" sz="3600" b="1" dirty="0" smtClean="0">
                <a:solidFill>
                  <a:srgbClr val="00B0F0"/>
                </a:solidFill>
              </a:rPr>
              <a:t>10 – 9 bodů </a:t>
            </a:r>
          </a:p>
          <a:p>
            <a:r>
              <a:rPr lang="cs-CZ" sz="3600" b="1" dirty="0" smtClean="0">
                <a:solidFill>
                  <a:srgbClr val="00B0F0"/>
                </a:solidFill>
              </a:rPr>
              <a:t>  8 - 7 bodů</a:t>
            </a:r>
          </a:p>
          <a:p>
            <a:r>
              <a:rPr lang="cs-CZ" sz="3600" b="1" dirty="0">
                <a:solidFill>
                  <a:srgbClr val="00B0F0"/>
                </a:solidFill>
              </a:rPr>
              <a:t> </a:t>
            </a:r>
            <a:r>
              <a:rPr lang="cs-CZ" sz="3600" b="1" dirty="0" smtClean="0">
                <a:solidFill>
                  <a:srgbClr val="00B0F0"/>
                </a:solidFill>
              </a:rPr>
              <a:t> 6 – 4 body</a:t>
            </a:r>
          </a:p>
          <a:p>
            <a:r>
              <a:rPr lang="cs-CZ" sz="3600" b="1" dirty="0">
                <a:solidFill>
                  <a:srgbClr val="00B0F0"/>
                </a:solidFill>
              </a:rPr>
              <a:t> </a:t>
            </a:r>
            <a:r>
              <a:rPr lang="cs-CZ" sz="3600" b="1" dirty="0" smtClean="0">
                <a:solidFill>
                  <a:srgbClr val="00B0F0"/>
                </a:solidFill>
              </a:rPr>
              <a:t> 3 – 2 body</a:t>
            </a:r>
          </a:p>
          <a:p>
            <a:r>
              <a:rPr lang="cs-CZ" sz="3600" b="1" dirty="0">
                <a:solidFill>
                  <a:srgbClr val="00B0F0"/>
                </a:solidFill>
              </a:rPr>
              <a:t> </a:t>
            </a:r>
            <a:r>
              <a:rPr lang="cs-CZ" sz="3600" b="1" dirty="0" smtClean="0">
                <a:solidFill>
                  <a:srgbClr val="00B0F0"/>
                </a:solidFill>
              </a:rPr>
              <a:t> 1 – 0 bodů</a:t>
            </a:r>
            <a:r>
              <a:rPr lang="cs-CZ" sz="2800" dirty="0" smtClean="0"/>
              <a:t>                         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56659395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619</TotalTime>
  <Words>627</Words>
  <Application>Microsoft Office PowerPoint</Application>
  <PresentationFormat>Předvádění na obrazovce (4:3)</PresentationFormat>
  <Paragraphs>84</Paragraphs>
  <Slides>14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Summer</vt:lpstr>
      <vt:lpstr>Prezentace aplikace PowerPoint</vt:lpstr>
      <vt:lpstr>Prezentace aplikace PowerPoint</vt:lpstr>
      <vt:lpstr>zdroje</vt:lpstr>
      <vt:lpstr>Zopakuj si. Nauč se.</vt:lpstr>
      <vt:lpstr>Prezentace aplikace PowerPoint</vt:lpstr>
      <vt:lpstr>Prezentace aplikace PowerPoint</vt:lpstr>
      <vt:lpstr>Prezentace aplikace PowerPoint</vt:lpstr>
      <vt:lpstr>Prezentace aplikace PowerPoint</vt:lpstr>
      <vt:lpstr>   A teď si vyzkoušej svoje znalosti!  (Za každou správnou odpověď se „odměň“ 1 bodem.)</vt:lpstr>
      <vt:lpstr>                                        </vt:lpstr>
      <vt:lpstr>Prezentace aplikace PowerPoint</vt:lpstr>
      <vt:lpstr>Prezentace aplikace PowerPoint</vt:lpstr>
      <vt:lpstr>Prezentace aplikace PowerPoint</vt:lpstr>
      <vt:lpstr>A výsledek? Jak se oznámkuješ?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smolikovar</dc:creator>
  <cp:lastModifiedBy>smolikovar</cp:lastModifiedBy>
  <cp:revision>71</cp:revision>
  <dcterms:created xsi:type="dcterms:W3CDTF">2013-07-22T05:42:08Z</dcterms:created>
  <dcterms:modified xsi:type="dcterms:W3CDTF">2013-10-29T11:56:30Z</dcterms:modified>
</cp:coreProperties>
</file>