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59" r:id="rId5"/>
    <p:sldId id="258" r:id="rId6"/>
    <p:sldId id="263" r:id="rId7"/>
    <p:sldId id="266" r:id="rId8"/>
    <p:sldId id="267" r:id="rId9"/>
    <p:sldId id="260" r:id="rId10"/>
    <p:sldId id="261" r:id="rId11"/>
    <p:sldId id="262" r:id="rId12"/>
    <p:sldId id="264" r:id="rId13"/>
    <p:sldId id="268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random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1628775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smtClean="0">
                <a:solidFill>
                  <a:schemeClr val="bg1">
                    <a:lumMod val="50000"/>
                  </a:schemeClr>
                </a:solidFill>
              </a:rPr>
              <a:t>VY_32_INOVACE_ICT_07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6. 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textový editor, Word, symboly, klávesové zkratky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478925"/>
            <a:ext cx="4561015" cy="1109075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464" y="1956366"/>
            <a:ext cx="7772400" cy="1432609"/>
          </a:xfrm>
        </p:spPr>
        <p:txBody>
          <a:bodyPr/>
          <a:lstStyle/>
          <a:p>
            <a:r>
              <a:rPr lang="cs-CZ" sz="6600" dirty="0" smtClean="0"/>
              <a:t>Symboly v textu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4789" y="3815103"/>
            <a:ext cx="6400800" cy="1752600"/>
          </a:xfrm>
        </p:spPr>
        <p:txBody>
          <a:bodyPr/>
          <a:lstStyle/>
          <a:p>
            <a:r>
              <a:rPr lang="cs-CZ" dirty="0" smtClean="0"/>
              <a:t>Mgr. Květoslava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65055" y="1124744"/>
            <a:ext cx="797644" cy="110799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ym typeface="Symbol"/>
              </a:rPr>
              <a:t></a:t>
            </a:r>
            <a:endParaRPr lang="cs-CZ" sz="6600" b="1" dirty="0"/>
          </a:p>
        </p:txBody>
      </p:sp>
      <p:sp>
        <p:nvSpPr>
          <p:cNvPr id="6" name="Obdélník 5"/>
          <p:cNvSpPr/>
          <p:nvPr/>
        </p:nvSpPr>
        <p:spPr>
          <a:xfrm>
            <a:off x="4659685" y="4762306"/>
            <a:ext cx="797013" cy="1015663"/>
          </a:xfrm>
          <a:prstGeom prst="rect">
            <a:avLst/>
          </a:prstGeom>
          <a:effectLst>
            <a:reflection blurRad="6350" stA="50000" endA="300" endPos="55500" dist="1016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</a:t>
            </a:r>
            <a:endParaRPr lang="cs-CZ" sz="6000" b="1" dirty="0"/>
          </a:p>
        </p:txBody>
      </p:sp>
      <p:sp>
        <p:nvSpPr>
          <p:cNvPr id="7" name="Obdélník 6"/>
          <p:cNvSpPr/>
          <p:nvPr/>
        </p:nvSpPr>
        <p:spPr>
          <a:xfrm>
            <a:off x="7468277" y="4183572"/>
            <a:ext cx="797013" cy="1015663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</a:t>
            </a:r>
            <a:endParaRPr lang="cs-CZ" sz="6000" b="1" dirty="0"/>
          </a:p>
        </p:txBody>
      </p:sp>
      <p:sp>
        <p:nvSpPr>
          <p:cNvPr id="8" name="Obdélník 7"/>
          <p:cNvSpPr/>
          <p:nvPr/>
        </p:nvSpPr>
        <p:spPr>
          <a:xfrm>
            <a:off x="5043696" y="476672"/>
            <a:ext cx="564578" cy="1015663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</a:t>
            </a:r>
            <a:endParaRPr lang="cs-CZ" sz="6000" b="1" dirty="0"/>
          </a:p>
        </p:txBody>
      </p:sp>
      <p:sp>
        <p:nvSpPr>
          <p:cNvPr id="9" name="Obdélník 8"/>
          <p:cNvSpPr/>
          <p:nvPr/>
        </p:nvSpPr>
        <p:spPr>
          <a:xfrm rot="18582775">
            <a:off x="1980410" y="4762307"/>
            <a:ext cx="564578" cy="1015663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</a:t>
            </a:r>
            <a:endParaRPr lang="cs-CZ" sz="6000" b="1" dirty="0"/>
          </a:p>
        </p:txBody>
      </p:sp>
      <p:sp>
        <p:nvSpPr>
          <p:cNvPr id="10" name="Obdélník 9"/>
          <p:cNvSpPr/>
          <p:nvPr/>
        </p:nvSpPr>
        <p:spPr>
          <a:xfrm rot="9330800">
            <a:off x="6895126" y="984503"/>
            <a:ext cx="797013" cy="1015663"/>
          </a:xfrm>
          <a:prstGeom prst="rect">
            <a:avLst/>
          </a:prstGeom>
          <a:effectLst>
            <a:reflection blurRad="6350" stA="50000" endA="300" endPos="55500" dist="1016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</a:t>
            </a:r>
            <a:endParaRPr lang="cs-CZ" sz="6000" b="1" dirty="0"/>
          </a:p>
        </p:txBody>
      </p:sp>
      <p:sp>
        <p:nvSpPr>
          <p:cNvPr id="11" name="Obdélník 10"/>
          <p:cNvSpPr/>
          <p:nvPr/>
        </p:nvSpPr>
        <p:spPr>
          <a:xfrm rot="9689835">
            <a:off x="527482" y="2881144"/>
            <a:ext cx="797013" cy="1015663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  <p:txBody>
          <a:bodyPr wrap="none">
            <a:spAutoFit/>
          </a:bodyPr>
          <a:lstStyle/>
          <a:p>
            <a:r>
              <a:rPr lang="cs-CZ" sz="6000" b="1" dirty="0" smtClean="0">
                <a:sym typeface="Symbol"/>
              </a:rPr>
              <a:t>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063197471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všechno může obsahovat dokument aplikace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slova, věty, odstavce, stránky běžného textu</a:t>
            </a:r>
          </a:p>
          <a:p>
            <a:r>
              <a:rPr lang="cs-CZ" sz="2800" dirty="0" smtClean="0"/>
              <a:t>speciální symboly – např. znak autorských práv ©</a:t>
            </a:r>
          </a:p>
          <a:p>
            <a:r>
              <a:rPr lang="cs-CZ" sz="2800" dirty="0" smtClean="0"/>
              <a:t>obrázky</a:t>
            </a:r>
          </a:p>
          <a:p>
            <a:r>
              <a:rPr lang="cs-CZ" sz="2800" dirty="0" smtClean="0"/>
              <a:t>ozdobné nadpisy (</a:t>
            </a:r>
            <a:r>
              <a:rPr lang="cs-CZ" sz="2800" dirty="0" err="1" smtClean="0"/>
              <a:t>WordArt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tabulky</a:t>
            </a:r>
          </a:p>
          <a:p>
            <a:r>
              <a:rPr lang="cs-CZ" sz="2800" dirty="0" smtClean="0"/>
              <a:t>rovnice</a:t>
            </a:r>
          </a:p>
          <a:p>
            <a:r>
              <a:rPr lang="cs-CZ" sz="2800" dirty="0" smtClean="0"/>
              <a:t>grafy, </a:t>
            </a:r>
            <a:r>
              <a:rPr lang="cs-CZ" sz="2800" dirty="0" err="1"/>
              <a:t>S</a:t>
            </a:r>
            <a:r>
              <a:rPr lang="cs-CZ" sz="2800" dirty="0" err="1" smtClean="0"/>
              <a:t>martArty</a:t>
            </a:r>
            <a:r>
              <a:rPr lang="cs-CZ" sz="2800" dirty="0" smtClean="0"/>
              <a:t>, fotoalba,…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794713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940966"/>
          </a:xfrm>
        </p:spPr>
        <p:txBody>
          <a:bodyPr/>
          <a:lstStyle/>
          <a:p>
            <a:r>
              <a:rPr lang="cs-CZ" dirty="0" smtClean="0"/>
              <a:t>Které symboly obvykle vkládáme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5"/>
            <a:ext cx="8363272" cy="3024336"/>
          </a:xfrm>
        </p:spPr>
        <p:txBody>
          <a:bodyPr/>
          <a:lstStyle/>
          <a:p>
            <a:r>
              <a:rPr lang="cs-CZ" dirty="0" smtClean="0"/>
              <a:t>znaky řecké abecedy (např. názvy úhlů - </a:t>
            </a:r>
            <a:r>
              <a:rPr lang="cs-CZ" dirty="0" smtClean="0">
                <a:sym typeface="Symbol"/>
              </a:rPr>
              <a:t>, , …)</a:t>
            </a:r>
          </a:p>
          <a:p>
            <a:r>
              <a:rPr lang="cs-CZ" dirty="0" smtClean="0">
                <a:sym typeface="Symbol"/>
              </a:rPr>
              <a:t>jiné matematické znaky (např.  , ,…)</a:t>
            </a:r>
          </a:p>
          <a:p>
            <a:r>
              <a:rPr lang="cs-CZ" dirty="0">
                <a:sym typeface="Symbol"/>
              </a:rPr>
              <a:t>z</a:t>
            </a:r>
            <a:r>
              <a:rPr lang="cs-CZ" dirty="0" smtClean="0">
                <a:sym typeface="Symbol"/>
              </a:rPr>
              <a:t>naky cizích měn (např. </a:t>
            </a:r>
            <a:r>
              <a:rPr lang="en-US" dirty="0" smtClean="0">
                <a:sym typeface="Symbol"/>
              </a:rPr>
              <a:t>$, €,…</a:t>
            </a:r>
            <a:r>
              <a:rPr lang="cs-CZ" dirty="0" smtClean="0">
                <a:sym typeface="Symbol"/>
              </a:rPr>
              <a:t>)</a:t>
            </a:r>
          </a:p>
          <a:p>
            <a:r>
              <a:rPr lang="cs-CZ" dirty="0" smtClean="0">
                <a:sym typeface="Symbol"/>
              </a:rPr>
              <a:t>znaky označující vlastnictví (např. ©)</a:t>
            </a:r>
          </a:p>
          <a:p>
            <a:r>
              <a:rPr lang="cs-CZ" dirty="0" smtClean="0">
                <a:sym typeface="Symbol"/>
              </a:rPr>
              <a:t>znaky spojující textové řetězce (např. </a:t>
            </a:r>
            <a:r>
              <a:rPr lang="en-US" dirty="0" smtClean="0">
                <a:sym typeface="Symbol"/>
              </a:rPr>
              <a:t>&amp;</a:t>
            </a:r>
            <a:r>
              <a:rPr lang="cs-CZ" dirty="0" smtClean="0">
                <a:sym typeface="Symbol"/>
              </a:rPr>
              <a:t>, </a:t>
            </a:r>
            <a:r>
              <a:rPr lang="en-US" dirty="0" smtClean="0">
                <a:sym typeface="Symbol"/>
              </a:rPr>
              <a:t>@</a:t>
            </a:r>
            <a:r>
              <a:rPr lang="cs-CZ" dirty="0" smtClean="0">
                <a:sym typeface="Symbol"/>
              </a:rPr>
              <a:t>)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438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36104"/>
          </a:xfrm>
        </p:spPr>
        <p:txBody>
          <a:bodyPr/>
          <a:lstStyle/>
          <a:p>
            <a:r>
              <a:rPr lang="cs-CZ" sz="4000" dirty="0" smtClean="0"/>
              <a:t>Jak vložit symbol – aneb postup…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704856" cy="3917032"/>
          </a:xfrm>
        </p:spPr>
        <p:txBody>
          <a:bodyPr>
            <a:noAutofit/>
          </a:bodyPr>
          <a:lstStyle/>
          <a:p>
            <a:r>
              <a:rPr lang="cs-CZ" dirty="0"/>
              <a:t>v hlavním menu zvolíme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</a:t>
            </a:r>
          </a:p>
          <a:p>
            <a:pPr lvl="1"/>
            <a:r>
              <a:rPr lang="cs-CZ" sz="2400" dirty="0" smtClean="0"/>
              <a:t>vpravo vybereme ikonu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 </a:t>
            </a:r>
            <a:r>
              <a:rPr lang="el-GR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Ω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400" dirty="0"/>
              <a:t>objeví se tabulka s výběrem nabízených </a:t>
            </a:r>
            <a:r>
              <a:rPr lang="cs-CZ" sz="2400" dirty="0" smtClean="0"/>
              <a:t>symbolů,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požadovaný symbol zvolíme </a:t>
            </a:r>
            <a:r>
              <a:rPr lang="cs-CZ" sz="2400" dirty="0" smtClean="0"/>
              <a:t>a stiskneme tlačítko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vložit</a:t>
            </a:r>
          </a:p>
          <a:p>
            <a:pPr lvl="1"/>
            <a:r>
              <a:rPr lang="cs-CZ" sz="2400" dirty="0" smtClean="0"/>
              <a:t>klepnutím na tlačítko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zavřít </a:t>
            </a:r>
            <a:r>
              <a:rPr lang="cs-CZ" sz="2400" dirty="0" smtClean="0"/>
              <a:t>tabulku uzavřeme – symbol máme vložený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71133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964" y="144407"/>
            <a:ext cx="8229600" cy="1143000"/>
          </a:xfrm>
        </p:spPr>
        <p:txBody>
          <a:bodyPr/>
          <a:lstStyle/>
          <a:p>
            <a:r>
              <a:rPr lang="cs-CZ" dirty="0" smtClean="0"/>
              <a:t>Vložení graficky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988840"/>
            <a:ext cx="5459141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82727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964" y="144407"/>
            <a:ext cx="8229600" cy="1143000"/>
          </a:xfrm>
        </p:spPr>
        <p:txBody>
          <a:bodyPr/>
          <a:lstStyle/>
          <a:p>
            <a:r>
              <a:rPr lang="cs-CZ" dirty="0" smtClean="0"/>
              <a:t>Vložení graficky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132856"/>
            <a:ext cx="5380383" cy="313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82727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964" y="144407"/>
            <a:ext cx="8229600" cy="1143000"/>
          </a:xfrm>
        </p:spPr>
        <p:txBody>
          <a:bodyPr/>
          <a:lstStyle/>
          <a:p>
            <a:r>
              <a:rPr lang="cs-CZ" dirty="0" smtClean="0"/>
              <a:t>Vložení graficky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88840"/>
            <a:ext cx="5795682" cy="3373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82727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600200"/>
          </a:xfrm>
        </p:spPr>
        <p:txBody>
          <a:bodyPr>
            <a:noAutofit/>
          </a:bodyPr>
          <a:lstStyle/>
          <a:p>
            <a:r>
              <a:rPr lang="cs-CZ" sz="4000" dirty="0" smtClean="0"/>
              <a:t>Co všechno lze </a:t>
            </a:r>
            <a:br>
              <a:rPr lang="cs-CZ" sz="4000" dirty="0" smtClean="0"/>
            </a:br>
            <a:r>
              <a:rPr lang="cs-CZ" sz="4000" dirty="0" smtClean="0"/>
              <a:t>s vloženým symbolem udělat?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003232" cy="39007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měnit jeho velikost</a:t>
            </a:r>
          </a:p>
          <a:p>
            <a:pPr lvl="1"/>
            <a:r>
              <a:rPr lang="cs-CZ" sz="2000" dirty="0" smtClean="0"/>
              <a:t>font</a:t>
            </a:r>
          </a:p>
          <a:p>
            <a:pPr lvl="1"/>
            <a:r>
              <a:rPr lang="cs-CZ" sz="2000" dirty="0" smtClean="0"/>
              <a:t>řez</a:t>
            </a:r>
          </a:p>
          <a:p>
            <a:pPr lvl="1"/>
            <a:r>
              <a:rPr lang="cs-CZ" sz="2000" dirty="0" smtClean="0"/>
              <a:t>barvu</a:t>
            </a:r>
          </a:p>
          <a:p>
            <a:pPr lvl="1"/>
            <a:r>
              <a:rPr lang="cs-CZ" sz="2000" dirty="0" smtClean="0"/>
              <a:t>záři</a:t>
            </a:r>
          </a:p>
          <a:p>
            <a:pPr lvl="1"/>
            <a:r>
              <a:rPr lang="cs-CZ" sz="2000" dirty="0" smtClean="0"/>
              <a:t>obrys</a:t>
            </a:r>
          </a:p>
          <a:p>
            <a:pPr lvl="1"/>
            <a:r>
              <a:rPr lang="cs-CZ" sz="2000" dirty="0" smtClean="0"/>
              <a:t>odraz</a:t>
            </a:r>
          </a:p>
          <a:p>
            <a:pPr lvl="1"/>
            <a:r>
              <a:rPr lang="cs-CZ" sz="2000" dirty="0" smtClean="0"/>
              <a:t>stín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492896"/>
            <a:ext cx="6108506" cy="372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184608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81481E-6 L -0.09775 -0.1141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0" y="-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Existuje jiná možnost </a:t>
            </a:r>
            <a:br>
              <a:rPr lang="cs-CZ" sz="4800" dirty="0" smtClean="0"/>
            </a:br>
            <a:r>
              <a:rPr lang="cs-CZ" sz="4800" dirty="0" smtClean="0"/>
              <a:t>pro vložení symbolů?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931224" cy="442535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symboly lze vkládat také pomocí </a:t>
            </a:r>
          </a:p>
          <a:p>
            <a:r>
              <a:rPr lang="cs-CZ" sz="3200" dirty="0" smtClean="0"/>
              <a:t>klávesových zkratek</a:t>
            </a:r>
          </a:p>
          <a:p>
            <a:pPr lvl="1"/>
            <a:r>
              <a:rPr lang="cs-CZ" sz="2000" dirty="0" smtClean="0"/>
              <a:t>např. symbol zavináč </a:t>
            </a:r>
            <a:r>
              <a:rPr lang="en-US" sz="2000" dirty="0" smtClean="0"/>
              <a:t>@ </a:t>
            </a:r>
            <a:r>
              <a:rPr lang="cs-CZ" sz="2000" dirty="0" smtClean="0"/>
              <a:t>lze vložit také za pomoci klávesové zkratky Alt+64 </a:t>
            </a:r>
          </a:p>
          <a:p>
            <a:r>
              <a:rPr lang="cs-CZ" sz="3200" dirty="0" smtClean="0"/>
              <a:t>použitím jiné (anglické, ruské,…) klávesnice</a:t>
            </a:r>
          </a:p>
          <a:p>
            <a:pPr lvl="1"/>
            <a:r>
              <a:rPr lang="cs-CZ" sz="2000" dirty="0" smtClean="0"/>
              <a:t>přepneme stiskem </a:t>
            </a:r>
            <a:r>
              <a:rPr lang="cs-CZ" sz="2000" dirty="0" err="1" smtClean="0"/>
              <a:t>shift+alt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34659801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 klávesové 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kde klávesové zkratky najdeme?</a:t>
            </a:r>
          </a:p>
          <a:p>
            <a:pPr lvl="1"/>
            <a:r>
              <a:rPr lang="cs-CZ" sz="2400" dirty="0" smtClean="0"/>
              <a:t>vyvoláme-li pomocí nabídky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&gt;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 </a:t>
            </a:r>
            <a:r>
              <a:rPr lang="el-GR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Ω</a:t>
            </a:r>
            <a:r>
              <a:rPr lang="cs-CZ" sz="2400" dirty="0" smtClean="0"/>
              <a:t> tabulku s výběrem symbolů, lze ve spodní části okna</a:t>
            </a:r>
          </a:p>
          <a:p>
            <a:pPr lvl="2"/>
            <a:r>
              <a:rPr lang="cs-CZ" sz="2400" dirty="0" smtClean="0"/>
              <a:t>nalézt nastavenou klávesovou zkratku</a:t>
            </a:r>
          </a:p>
          <a:p>
            <a:pPr lvl="2"/>
            <a:r>
              <a:rPr lang="cs-CZ" sz="2400" dirty="0" smtClean="0"/>
              <a:t>nastavit  vlastní klávesovou zkratku</a:t>
            </a:r>
          </a:p>
          <a:p>
            <a:pPr lvl="3"/>
            <a:r>
              <a:rPr lang="cs-CZ" sz="2400" dirty="0" smtClean="0"/>
              <a:t>při nastavování vlastní zkratky je nutné vyhnout se standardně nastaveným kombinacím (např.  CTRL+O znamená otevřít, CTL+S uložit apod.)</a:t>
            </a:r>
          </a:p>
        </p:txBody>
      </p:sp>
    </p:spTree>
    <p:extLst>
      <p:ext uri="{BB962C8B-B14F-4D97-AF65-F5344CB8AC3E}">
        <p14:creationId xmlns:p14="http://schemas.microsoft.com/office/powerpoint/2010/main" val="75687548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600" dirty="0" smtClean="0"/>
              <a:t>Nastavení klávesové zkratky graficky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00808"/>
            <a:ext cx="6253179" cy="380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95496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600" dirty="0" smtClean="0"/>
              <a:t>Nastavení klávesové zkratky graficky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44824"/>
            <a:ext cx="6115656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95496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980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někdy potřebujeme do dokumentu vložit nestandardní znaky = symboly (řecká abeceda, matematické znaky, měny,…)</a:t>
            </a:r>
          </a:p>
          <a:p>
            <a:r>
              <a:rPr lang="cs-CZ" sz="2800" dirty="0" smtClean="0"/>
              <a:t>způsoby vložení pomocí</a:t>
            </a:r>
          </a:p>
          <a:p>
            <a:pPr lvl="1"/>
            <a:r>
              <a:rPr lang="cs-CZ" sz="1800" dirty="0" smtClean="0"/>
              <a:t>nabídky vložení &gt; symbol </a:t>
            </a:r>
            <a:r>
              <a:rPr lang="cs-CZ" sz="1800" dirty="0" smtClean="0">
                <a:sym typeface="Symbol"/>
              </a:rPr>
              <a:t></a:t>
            </a:r>
          </a:p>
          <a:p>
            <a:pPr lvl="1"/>
            <a:r>
              <a:rPr lang="cs-CZ" sz="1800" dirty="0" smtClean="0">
                <a:sym typeface="Symbol"/>
              </a:rPr>
              <a:t>přepnutí na speciální klávesnici</a:t>
            </a:r>
          </a:p>
          <a:p>
            <a:pPr lvl="1"/>
            <a:r>
              <a:rPr lang="cs-CZ" sz="1800" dirty="0" smtClean="0">
                <a:sym typeface="Symbol"/>
              </a:rPr>
              <a:t>klávesové zkratky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13062644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653</TotalTime>
  <Words>346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Symboly v textu</vt:lpstr>
      <vt:lpstr>Co všechno může obsahovat dokument aplikace Word</vt:lpstr>
      <vt:lpstr>Které symboly obvykle vkládáme</vt:lpstr>
      <vt:lpstr>Jak vložit symbol – aneb postup…</vt:lpstr>
      <vt:lpstr>Vložení graficky</vt:lpstr>
      <vt:lpstr>Vložení graficky</vt:lpstr>
      <vt:lpstr>Vložení graficky</vt:lpstr>
      <vt:lpstr>Co všechno lze  s vloženým symbolem udělat?</vt:lpstr>
      <vt:lpstr>Existuje jiná možnost  pro vložení symbolů?</vt:lpstr>
      <vt:lpstr>Znovu klávesové zkratky</vt:lpstr>
      <vt:lpstr>Nastavení klávesové zkratky graficky</vt:lpstr>
      <vt:lpstr>Nastavení klávesové zkratky graficky</vt:lpstr>
      <vt:lpstr>Symboly - shrnutí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Symboly v textu</dc:title>
  <dc:creator>Květa Štikovcová</dc:creator>
  <cp:lastModifiedBy>Martin Králík</cp:lastModifiedBy>
  <cp:revision>14</cp:revision>
  <dcterms:created xsi:type="dcterms:W3CDTF">2012-05-01T13:16:08Z</dcterms:created>
  <dcterms:modified xsi:type="dcterms:W3CDTF">2013-10-29T14:18:47Z</dcterms:modified>
</cp:coreProperties>
</file>