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7" r:id="rId3"/>
    <p:sldId id="261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9975D48-A01D-4AC3-89AB-A7A131059914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2497631-CD27-48B2-80B3-969CA7D21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6/Acer.aspire-522.amd-fusion.opensuse_1c555_7061.jpg" TargetMode="External"/><Relationship Id="rId2" Type="http://schemas.openxmlformats.org/officeDocument/2006/relationships/hyperlink" Target="http://upload.wikimedia.org/wikipedia/commons/2/2f/IFA_2012_IMG_572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a/ae/AcerN10Wiki.jpg" TargetMode="External"/><Relationship Id="rId4" Type="http://schemas.openxmlformats.org/officeDocument/2006/relationships/hyperlink" Target="http://upload.wikimedia.org/wikipedia/commons/0/05/Acer_pocket_P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45224"/>
            <a:ext cx="6912768" cy="1121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525658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u="sng" dirty="0" smtClean="0">
                <a:latin typeface="Calibri" pitchFamily="34" charset="0"/>
              </a:rPr>
              <a:t>Základní škola T. G. Masaryka a Mateřská škola </a:t>
            </a:r>
            <a:r>
              <a:rPr lang="cs-CZ" b="1" u="sng" dirty="0" err="1" smtClean="0">
                <a:latin typeface="Calibri" pitchFamily="34" charset="0"/>
              </a:rPr>
              <a:t>Poříčany</a:t>
            </a:r>
            <a:r>
              <a:rPr lang="cs-CZ" b="1" u="sng" dirty="0" smtClean="0">
                <a:latin typeface="Calibri" pitchFamily="34" charset="0"/>
              </a:rPr>
              <a:t>, okr. Kolín</a:t>
            </a:r>
          </a:p>
          <a:p>
            <a:endParaRPr lang="cs-CZ" dirty="0" smtClean="0"/>
          </a:p>
          <a:p>
            <a:r>
              <a:rPr lang="cs-CZ" dirty="0" smtClean="0"/>
              <a:t>Materiál slouží jako výkladová prezentace k tématu „Konstrukční typy PC“, je vhodný pro 6. třídu</a:t>
            </a:r>
          </a:p>
          <a:p>
            <a:endParaRPr lang="cs-CZ" dirty="0" smtClean="0"/>
          </a:p>
          <a:p>
            <a:r>
              <a:rPr lang="cs-CZ" dirty="0" smtClean="0"/>
              <a:t>Číslo projektu: CZ.1.07/1.4.00/21.3085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sz="2000" dirty="0" smtClean="0"/>
              <a:t>VY__32_INOVACE_ICT_11_Konstrukční typy PC</a:t>
            </a:r>
          </a:p>
          <a:p>
            <a:endParaRPr lang="cs-CZ" sz="2000" dirty="0" smtClean="0"/>
          </a:p>
          <a:p>
            <a:pPr algn="r"/>
            <a:r>
              <a:rPr lang="cs-CZ" sz="2000" dirty="0" smtClean="0"/>
              <a:t>Autor Mgr. Jana </a:t>
            </a:r>
            <a:r>
              <a:rPr lang="cs-CZ" sz="2000" dirty="0" err="1" smtClean="0"/>
              <a:t>Cmárová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772816"/>
            <a:ext cx="5718048" cy="977486"/>
          </a:xfrm>
        </p:spPr>
        <p:txBody>
          <a:bodyPr/>
          <a:lstStyle/>
          <a:p>
            <a:r>
              <a:rPr lang="cs-CZ" dirty="0" smtClean="0"/>
              <a:t>Mgr. Jana </a:t>
            </a:r>
            <a:r>
              <a:rPr lang="cs-CZ" dirty="0" err="1" smtClean="0"/>
              <a:t>Cmárová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  <a:reflection blurRad="6350" stA="50000" endA="300" endPos="50000" dist="29997" dir="5400000" sy="-100000" algn="bl" rotWithShape="0"/>
                </a:effectLst>
              </a:rPr>
              <a:t>Konstrukční typy PC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  <a:reflection blurRad="6350" stA="50000" endA="300" endPos="50000" dist="29997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1484784"/>
            <a:ext cx="4680520" cy="2232248"/>
          </a:xfrm>
          <a:prstGeom prst="roundRect">
            <a:avLst/>
          </a:prstGeom>
          <a:scene3d>
            <a:camera prst="perspectiveRight"/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accent1"/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 </a:t>
            </a:r>
            <a:r>
              <a:rPr lang="cs-CZ" sz="4000" b="1" dirty="0" smtClean="0"/>
              <a:t>Co tvoří základní počítačovou sestavu?</a:t>
            </a:r>
            <a:endParaRPr lang="cs-CZ" sz="4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051720" y="3068960"/>
            <a:ext cx="4680520" cy="2232248"/>
          </a:xfrm>
          <a:prstGeom prst="roundRect">
            <a:avLst/>
          </a:prstGeom>
          <a:scene3d>
            <a:camera prst="perspectiveRight"/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accent1"/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Co dále můžeme k počítači připojit</a:t>
            </a:r>
            <a:r>
              <a:rPr lang="cs-CZ" sz="4000" dirty="0" smtClean="0"/>
              <a:t>?</a:t>
            </a:r>
            <a:endParaRPr lang="cs-CZ" sz="4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463480" y="4625752"/>
            <a:ext cx="4680520" cy="2232248"/>
          </a:xfrm>
          <a:prstGeom prst="roundRect">
            <a:avLst/>
          </a:prstGeom>
          <a:scene3d>
            <a:camera prst="perspectiveRight"/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accent1"/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Jak může počítač vypadat?</a:t>
            </a:r>
            <a:endParaRPr lang="cs-CZ" sz="4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Osobní (stolní) počítač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47800"/>
            <a:ext cx="8003232" cy="118911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Za osobní počítač považujeme sestavu: </a:t>
            </a:r>
            <a:r>
              <a:rPr lang="cs-CZ" b="1" u="sng" dirty="0" smtClean="0"/>
              <a:t>základní jednotka + monitor + klávesnice + myš</a:t>
            </a:r>
            <a:endParaRPr lang="cs-CZ" b="1" u="sng" dirty="0"/>
          </a:p>
        </p:txBody>
      </p:sp>
      <p:pic>
        <p:nvPicPr>
          <p:cNvPr id="16386" name="Picture 2" descr="Soubor: IFA 2012 IMG 5728.JPG"/>
          <p:cNvPicPr>
            <a:picLocks noChangeAspect="1" noChangeArrowheads="1"/>
          </p:cNvPicPr>
          <p:nvPr/>
        </p:nvPicPr>
        <p:blipFill>
          <a:blip r:embed="rId2" cstate="print"/>
          <a:srcRect t="13830"/>
          <a:stretch>
            <a:fillRect/>
          </a:stretch>
        </p:blipFill>
        <p:spPr bwMode="auto">
          <a:xfrm>
            <a:off x="1259632" y="2564904"/>
            <a:ext cx="7129830" cy="4093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1143000"/>
          </a:xfrm>
        </p:spPr>
        <p:txBody>
          <a:bodyPr/>
          <a:lstStyle/>
          <a:p>
            <a:pPr algn="ctr"/>
            <a:r>
              <a:rPr lang="cs-CZ" b="1" u="sng" dirty="0" smtClean="0"/>
              <a:t>Notebook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80920" cy="180020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je přenosný počítač. Notebooky mají zabudované komponenty, které poskytují srovnatelné funkce jako stolní počítače.</a:t>
            </a:r>
            <a:endParaRPr lang="cs-CZ" dirty="0"/>
          </a:p>
        </p:txBody>
      </p:sp>
      <p:pic>
        <p:nvPicPr>
          <p:cNvPr id="15362" name="Picture 2" descr="http://upload.wikimedia.org/wikipedia/commons/e/e6/Acer.aspire-522.amd-fusion.opensuse_1c555_706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564904"/>
            <a:ext cx="5940660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1012974"/>
          </a:xfrm>
        </p:spPr>
        <p:txBody>
          <a:bodyPr/>
          <a:lstStyle/>
          <a:p>
            <a:pPr algn="ctr"/>
            <a:r>
              <a:rPr lang="cs-CZ" b="1" u="sng" dirty="0" smtClean="0"/>
              <a:t>Kapesní počítač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147248" cy="1656184"/>
          </a:xfrm>
        </p:spPr>
        <p:txBody>
          <a:bodyPr/>
          <a:lstStyle/>
          <a:p>
            <a:pPr algn="just"/>
            <a:r>
              <a:rPr lang="cs-CZ" dirty="0" smtClean="0"/>
              <a:t>Kapesní počítač (</a:t>
            </a:r>
            <a:r>
              <a:rPr lang="cs-CZ" i="1" dirty="0" smtClean="0"/>
              <a:t>PDA = </a:t>
            </a:r>
            <a:r>
              <a:rPr lang="cs-CZ" i="1" dirty="0" err="1" smtClean="0"/>
              <a:t>Personal</a:t>
            </a:r>
            <a:r>
              <a:rPr lang="cs-CZ" i="1" dirty="0" smtClean="0"/>
              <a:t> </a:t>
            </a:r>
            <a:r>
              <a:rPr lang="cs-CZ" i="1" dirty="0" err="1" smtClean="0"/>
              <a:t>digital</a:t>
            </a:r>
            <a:r>
              <a:rPr lang="cs-CZ" i="1" dirty="0" smtClean="0"/>
              <a:t> </a:t>
            </a:r>
            <a:r>
              <a:rPr lang="cs-CZ" i="1" dirty="0" err="1" smtClean="0"/>
              <a:t>assistant</a:t>
            </a:r>
            <a:r>
              <a:rPr lang="cs-CZ" dirty="0" smtClean="0"/>
              <a:t>) je zařízení které se vejde do ruky, nejčastěji vybavené dotykovým displejem.</a:t>
            </a:r>
            <a:endParaRPr lang="cs-CZ" dirty="0"/>
          </a:p>
        </p:txBody>
      </p:sp>
      <p:pic>
        <p:nvPicPr>
          <p:cNvPr id="14338" name="Picture 2" descr="http://upload.wikimedia.org/wikipedia/commons/0/05/Acer_pocket_P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564904"/>
            <a:ext cx="3197281" cy="4293096"/>
          </a:xfrm>
          <a:prstGeom prst="rect">
            <a:avLst/>
          </a:prstGeom>
          <a:noFill/>
        </p:spPr>
      </p:pic>
      <p:pic>
        <p:nvPicPr>
          <p:cNvPr id="14340" name="Picture 4" descr="http://upload.wikimedia.org/wikipedia/commons/a/ae/AcerN10Wik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068960"/>
            <a:ext cx="3754817" cy="34288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0"/>
            <a:ext cx="7772400" cy="914400"/>
          </a:xfrm>
        </p:spPr>
        <p:txBody>
          <a:bodyPr/>
          <a:lstStyle/>
          <a:p>
            <a:r>
              <a:rPr lang="cs-CZ" sz="3200" dirty="0" smtClean="0"/>
              <a:t>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8208912" cy="5976664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http://upload.wikimedia.org/wikipedia/commons/2/2f/IFA_2012_IMG_5728.JPG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http://upload.wikimedia.org/wikipedia/commons/e/e6/Acer.aspire-522.amd-fusion.opensuse_1c555_7061.jpg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http://upload.wikimedia.org/wikipedia/commons/0/05/Acer_pocket_PC.jpg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http://upload.wikimedia.org/wikipedia/commons/a/ae/AcerN10Wiki.jpg</a:t>
            </a:r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r>
              <a:rPr lang="cs-CZ" sz="3200" b="1" dirty="0" smtClean="0"/>
              <a:t>Použitá literatura:</a:t>
            </a:r>
          </a:p>
          <a:p>
            <a:r>
              <a:rPr lang="cs-CZ" sz="1800" dirty="0" smtClean="0"/>
              <a:t>ROUBAL, Pavel. </a:t>
            </a:r>
            <a:r>
              <a:rPr lang="cs-CZ" sz="1800" i="1" dirty="0" smtClean="0"/>
              <a:t>Informatika a výpočetní technika pro střední školy II. díl</a:t>
            </a:r>
            <a:r>
              <a:rPr lang="cs-CZ" sz="1800" dirty="0" smtClean="0"/>
              <a:t>. Brno: </a:t>
            </a:r>
            <a:r>
              <a:rPr lang="cs-CZ" sz="1800" dirty="0" err="1" smtClean="0"/>
              <a:t>Computer</a:t>
            </a:r>
            <a:r>
              <a:rPr lang="cs-CZ" sz="1800" dirty="0" smtClean="0"/>
              <a:t> </a:t>
            </a:r>
            <a:r>
              <a:rPr lang="cs-CZ" sz="1800" dirty="0" err="1" smtClean="0"/>
              <a:t>press</a:t>
            </a:r>
            <a:r>
              <a:rPr lang="cs-CZ" sz="1800" dirty="0" smtClean="0"/>
              <a:t>, 2003. ISBN 80-7226-292-9.</a:t>
            </a:r>
          </a:p>
          <a:p>
            <a:r>
              <a:rPr lang="cs-CZ" sz="1800" dirty="0" smtClean="0"/>
              <a:t>VANÍČEK, Jiří. </a:t>
            </a:r>
            <a:r>
              <a:rPr lang="cs-CZ" sz="1800" i="1" dirty="0" smtClean="0"/>
              <a:t>Informatika pro základní školy a víceletá gymnázia 2</a:t>
            </a:r>
            <a:r>
              <a:rPr lang="cs-CZ" sz="1800" dirty="0" smtClean="0"/>
              <a:t>. Brno: </a:t>
            </a:r>
            <a:r>
              <a:rPr lang="cs-CZ" sz="1800" dirty="0" err="1" smtClean="0"/>
              <a:t>Computer</a:t>
            </a:r>
            <a:r>
              <a:rPr lang="cs-CZ" sz="1800" dirty="0" smtClean="0"/>
              <a:t> </a:t>
            </a:r>
            <a:r>
              <a:rPr lang="cs-CZ" sz="1800" dirty="0" err="1" smtClean="0"/>
              <a:t>Press</a:t>
            </a:r>
            <a:r>
              <a:rPr lang="cs-CZ" sz="1800" dirty="0" smtClean="0"/>
              <a:t>, 2005. ISBN 80-251-0630-6.</a:t>
            </a:r>
          </a:p>
          <a:p>
            <a:endParaRPr lang="cs-CZ" sz="1800" b="1" dirty="0" smtClean="0"/>
          </a:p>
          <a:p>
            <a:pPr>
              <a:buNone/>
            </a:pPr>
            <a:r>
              <a:rPr lang="cs-CZ" sz="3200" b="1" dirty="0" smtClean="0"/>
              <a:t>Web:</a:t>
            </a:r>
          </a:p>
          <a:p>
            <a:r>
              <a:rPr lang="cs-CZ" sz="1800" i="1" dirty="0" err="1" smtClean="0"/>
              <a:t>Wikipedia</a:t>
            </a:r>
            <a:r>
              <a:rPr lang="cs-CZ" sz="1800" dirty="0" smtClean="0"/>
              <a:t> [online]. [cit. 2012-10-09]. Dostupné z: http://en.wikipedia.org/wiki/Main_Page</a:t>
            </a:r>
            <a:endParaRPr lang="cs-CZ" sz="1800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31</TotalTime>
  <Words>149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Metro</vt:lpstr>
      <vt:lpstr>Snímek 1</vt:lpstr>
      <vt:lpstr>Konstrukční typy PC</vt:lpstr>
      <vt:lpstr>Opakování</vt:lpstr>
      <vt:lpstr>Osobní (stolní) počítač</vt:lpstr>
      <vt:lpstr>Notebook</vt:lpstr>
      <vt:lpstr>Kapesní počítač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Konstrukční typy PC</dc:title>
  <dc:creator>Jana Cmárová</dc:creator>
  <cp:lastModifiedBy>sborovna</cp:lastModifiedBy>
  <cp:revision>3</cp:revision>
  <dcterms:created xsi:type="dcterms:W3CDTF">2012-10-09T15:06:28Z</dcterms:created>
  <dcterms:modified xsi:type="dcterms:W3CDTF">2013-02-12T12:54:44Z</dcterms:modified>
</cp:coreProperties>
</file>