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F2F5E-B7C1-4682-93E2-216CEA21C2A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C7AE8C-A8A0-46DA-9DC1-3D468D889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C7AE8C-A8A0-46DA-9DC1-3D468D8892B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C30E119-0016-434B-93A7-34A8C9C5C8C5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76DD2D2-1AF2-458E-BF24-3492FC9DF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8/Computer_keyboard_US.svg" TargetMode="External"/><Relationship Id="rId2" Type="http://schemas.openxmlformats.org/officeDocument/2006/relationships/hyperlink" Target="http://upload.wikimedia.org/wikipedia/commons/a/a4/Crystal_Desktop.sv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5/54/Crystal_Clear_app_kjobviewer.png?uselang=cs" TargetMode="External"/><Relationship Id="rId4" Type="http://schemas.openxmlformats.org/officeDocument/2006/relationships/hyperlink" Target="http://upload.wikimedia.org/wikipedia/commons/6/69/Crystal_128_mycomputer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jako výkladová prezentace k tématu „Části počítače - hardware“, je vhodný pro 6. třídu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</a:t>
            </a:r>
            <a:r>
              <a:rPr lang="cs-CZ" sz="2000" smtClean="0"/>
              <a:t>__32_INOVACE_ICT_09_ Části počítače - hardware</a:t>
            </a:r>
            <a:endParaRPr lang="cs-CZ" sz="2000" dirty="0" smtClean="0"/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Části počítače</a:t>
            </a:r>
            <a:br>
              <a:rPr lang="cs-CZ" dirty="0" smtClean="0"/>
            </a:br>
            <a:r>
              <a:rPr lang="cs-CZ" dirty="0" smtClean="0"/>
              <a:t>HARDWARE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C:\Users\Jana Cmárová\AppData\Local\Microsoft\Windows\Temporary Internet Files\Content.IE5\XKM0SHOY\MC900433050[1].jpg"/>
          <p:cNvPicPr/>
          <p:nvPr/>
        </p:nvPicPr>
        <p:blipFill>
          <a:blip r:embed="rId2" cstate="print"/>
          <a:srcRect t="4896" r="19261" b="-2839"/>
          <a:stretch>
            <a:fillRect/>
          </a:stretch>
        </p:blipFill>
        <p:spPr bwMode="auto">
          <a:xfrm>
            <a:off x="5220072" y="0"/>
            <a:ext cx="3923928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1628800"/>
            <a:ext cx="4752528" cy="2160240"/>
          </a:xfrm>
          <a:prstGeom prst="roundRect">
            <a:avLst/>
          </a:prstGeom>
          <a:scene3d>
            <a:camera prst="perspectiveRight"/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accent3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Co je to </a:t>
            </a:r>
            <a:r>
              <a:rPr lang="cs-CZ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hardware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11960" y="4077072"/>
            <a:ext cx="4752528" cy="2160240"/>
          </a:xfrm>
          <a:prstGeom prst="roundRect">
            <a:avLst/>
          </a:prstGeom>
          <a:scene3d>
            <a:camera prst="perspectiveLeft"/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accent3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Co je to </a:t>
            </a:r>
            <a:r>
              <a:rPr lang="cs-CZ" sz="4800" b="1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sofware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99792" y="2780928"/>
            <a:ext cx="4752528" cy="2160240"/>
          </a:xfrm>
          <a:prstGeom prst="roundRect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Co je to </a:t>
            </a:r>
            <a:r>
              <a:rPr lang="cs-CZ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počítač</a:t>
            </a: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" name="Obrázek 7" descr="C:\Program Files (x86)\Microsoft Office\MEDIA\CAGCAT10\j0285750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21088"/>
            <a:ext cx="331236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" presetClass="exit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4" grpId="1" animBg="1"/>
      <p:bldP spid="5" grpId="0" animBg="1"/>
      <p:bldP spid="5" grpId="1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Části počítače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2045968"/>
          </a:xfrm>
        </p:spPr>
        <p:txBody>
          <a:bodyPr/>
          <a:lstStyle/>
          <a:p>
            <a:pPr algn="just"/>
            <a:r>
              <a:rPr lang="cs-CZ" sz="2800" dirty="0" smtClean="0"/>
              <a:t>Pokud používáte </a:t>
            </a:r>
            <a:r>
              <a:rPr lang="cs-CZ" sz="2800" b="1" dirty="0" smtClean="0"/>
              <a:t>počítač</a:t>
            </a:r>
            <a:r>
              <a:rPr lang="cs-CZ" sz="2800" dirty="0" smtClean="0"/>
              <a:t>, možná už víte, že ani jedna z jeho částí se nejmenuje </a:t>
            </a:r>
            <a:r>
              <a:rPr lang="cs-CZ" sz="2800" b="1" dirty="0" smtClean="0"/>
              <a:t>počítač</a:t>
            </a:r>
            <a:r>
              <a:rPr lang="cs-CZ" sz="2800" dirty="0" smtClean="0"/>
              <a:t>. </a:t>
            </a:r>
          </a:p>
          <a:p>
            <a:pPr algn="just"/>
            <a:r>
              <a:rPr lang="cs-CZ" sz="2800" b="1" dirty="0" smtClean="0"/>
              <a:t>Počítač je ve skutečnosti systém propojený z mnoha součástí, které pracují společně</a:t>
            </a:r>
            <a:r>
              <a:rPr lang="cs-CZ" sz="2800" dirty="0" smtClean="0"/>
              <a:t>. 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3645024"/>
            <a:ext cx="8352928" cy="280831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Základní jednotka,  klávesnice, monitor, myš, tiskárna</a:t>
            </a:r>
            <a:endParaRPr lang="cs-CZ" sz="4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Počítačová sestava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3270104"/>
          </a:xfrm>
        </p:spPr>
        <p:txBody>
          <a:bodyPr/>
          <a:lstStyle/>
          <a:p>
            <a:r>
              <a:rPr lang="cs-CZ" dirty="0" smtClean="0"/>
              <a:t>Počítačová sestava se dnes skládá většinou ze </a:t>
            </a:r>
            <a:r>
              <a:rPr lang="cs-CZ" b="1" dirty="0" smtClean="0"/>
              <a:t>základní jednotky, monitoru, klávesnice a myši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Klávesnice </a:t>
            </a:r>
            <a:r>
              <a:rPr lang="cs-CZ" dirty="0" smtClean="0"/>
              <a:t>a</a:t>
            </a:r>
            <a:r>
              <a:rPr lang="cs-CZ" b="1" dirty="0" smtClean="0"/>
              <a:t> myš </a:t>
            </a:r>
            <a:r>
              <a:rPr lang="cs-CZ" dirty="0" smtClean="0"/>
              <a:t>jsou vstupní zařízení.</a:t>
            </a:r>
          </a:p>
          <a:p>
            <a:r>
              <a:rPr lang="cs-CZ" b="1" dirty="0" smtClean="0"/>
              <a:t>Monitor</a:t>
            </a:r>
            <a:r>
              <a:rPr lang="cs-CZ" dirty="0" smtClean="0"/>
              <a:t> je zařízení výstupní.</a:t>
            </a:r>
          </a:p>
          <a:p>
            <a:r>
              <a:rPr lang="cs-CZ" dirty="0" smtClean="0"/>
              <a:t>Samostatně připojovaným výstupním zařízením je </a:t>
            </a:r>
            <a:r>
              <a:rPr lang="cs-CZ" b="1" dirty="0" smtClean="0"/>
              <a:t>tiskárna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4" name="Obrázek 3" descr="C:\Users\Jana Cmárová\AppData\Local\Microsoft\Windows\Temporary Internet Files\Content.IE5\02EUEN1T\MC90044133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1148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jednotka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3846168"/>
          </a:xfrm>
        </p:spPr>
        <p:txBody>
          <a:bodyPr/>
          <a:lstStyle/>
          <a:p>
            <a:pPr algn="just"/>
            <a:r>
              <a:rPr lang="cs-CZ" sz="2800" b="1" u="sng" dirty="0" smtClean="0"/>
              <a:t>Základní jednotka </a:t>
            </a:r>
            <a:r>
              <a:rPr lang="cs-CZ" sz="2800" u="sng" dirty="0" smtClean="0"/>
              <a:t>je jádrem  celého počítačového systému. </a:t>
            </a:r>
          </a:p>
          <a:p>
            <a:pPr algn="just"/>
            <a:r>
              <a:rPr lang="cs-CZ" sz="2800" dirty="0" smtClean="0"/>
              <a:t>Je to „krabice, bedna“ ve které se nalézá, celý vlastní počítač (monitor slouží pouze k zobrazení informací).</a:t>
            </a:r>
          </a:p>
          <a:p>
            <a:pPr algn="just"/>
            <a:r>
              <a:rPr lang="cs-CZ" sz="2800" dirty="0" smtClean="0"/>
              <a:t>Navenek se často liší, nezáleží však na vzhledu, ale na tom jaké je vybavení uvnitř (procesor, RAM, základní deska, pevný disk atd.)</a:t>
            </a:r>
          </a:p>
          <a:p>
            <a:endParaRPr lang="cs-CZ" dirty="0"/>
          </a:p>
        </p:txBody>
      </p:sp>
      <p:pic>
        <p:nvPicPr>
          <p:cNvPr id="4098" name="Picture 2" descr="File:Crystal Desktop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835228"/>
            <a:ext cx="864096" cy="20227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08304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Klávesnice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3990184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Klávesnice</a:t>
            </a:r>
            <a:r>
              <a:rPr lang="cs-CZ" sz="2800" u="sng" dirty="0" smtClean="0"/>
              <a:t> se používá především k psaní textu do počítače. </a:t>
            </a:r>
          </a:p>
          <a:p>
            <a:r>
              <a:rPr lang="cs-CZ" sz="2800" u="sng" dirty="0" smtClean="0"/>
              <a:t>Obsahuje klávesy s písmeny a čísly, ale také speciální klávesy.</a:t>
            </a:r>
          </a:p>
          <a:p>
            <a:r>
              <a:rPr lang="cs-CZ" sz="2800" dirty="0" smtClean="0"/>
              <a:t>Funkční klávesy umístěné v horní řadě mají různé funkce (F1 – F12)</a:t>
            </a:r>
          </a:p>
          <a:p>
            <a:r>
              <a:rPr lang="cs-CZ" sz="2800" dirty="0" smtClean="0"/>
              <a:t>Klávesnici je možné použít k provádění mnoha stejných úloh, které se provádějí s myší. </a:t>
            </a:r>
          </a:p>
          <a:p>
            <a:endParaRPr lang="cs-CZ" dirty="0"/>
          </a:p>
        </p:txBody>
      </p:sp>
      <p:pic>
        <p:nvPicPr>
          <p:cNvPr id="21506" name="Picture 2" descr="Soubor: Počítačová klávesnice U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653136"/>
            <a:ext cx="5243736" cy="2621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18720" cy="3774160"/>
          </a:xfrm>
        </p:spPr>
        <p:txBody>
          <a:bodyPr>
            <a:normAutofit/>
          </a:bodyPr>
          <a:lstStyle/>
          <a:p>
            <a:pPr algn="just"/>
            <a:r>
              <a:rPr lang="cs-CZ" sz="2800" b="1" u="sng" dirty="0" smtClean="0"/>
              <a:t>Monitor </a:t>
            </a:r>
            <a:r>
              <a:rPr lang="cs-CZ" sz="2800" u="sng" dirty="0" smtClean="0"/>
              <a:t>zobrazuje textové a grafické informace ve vizuální podobě. Dostává signál z počítače a promítá informace na obrazovce.</a:t>
            </a:r>
          </a:p>
          <a:p>
            <a:pPr algn="just"/>
            <a:r>
              <a:rPr lang="cs-CZ" sz="2800" dirty="0" smtClean="0"/>
              <a:t>Část monitoru, která zobrazuje informace, se nazývá obrazovka.</a:t>
            </a:r>
          </a:p>
          <a:p>
            <a:pPr algn="just"/>
            <a:r>
              <a:rPr lang="cs-CZ" sz="2800" dirty="0" smtClean="0"/>
              <a:t>Jsou dva hlavní typy monitorů: Klasické </a:t>
            </a:r>
            <a:r>
              <a:rPr lang="cs-CZ" sz="2800" b="1" dirty="0" smtClean="0"/>
              <a:t>monitory CRT</a:t>
            </a:r>
            <a:r>
              <a:rPr lang="cs-CZ" sz="2800" dirty="0" smtClean="0"/>
              <a:t> a </a:t>
            </a:r>
            <a:r>
              <a:rPr lang="cs-CZ" sz="2800" b="1" dirty="0" smtClean="0"/>
              <a:t>monitory LCD </a:t>
            </a:r>
            <a:r>
              <a:rPr lang="cs-CZ" sz="2800" dirty="0" smtClean="0"/>
              <a:t>na bázi tekutých krystalů. </a:t>
            </a:r>
          </a:p>
          <a:p>
            <a:endParaRPr lang="cs-CZ" dirty="0"/>
          </a:p>
        </p:txBody>
      </p:sp>
      <p:pic>
        <p:nvPicPr>
          <p:cNvPr id="22530" name="Picture 2" descr="http://upload.wikimedia.org/wikipedia/commons/6/69/Crystal_128_mycomputer.pn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697758"/>
            <a:ext cx="2160240" cy="21602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Myš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3486128"/>
          </a:xfrm>
        </p:spPr>
        <p:txBody>
          <a:bodyPr/>
          <a:lstStyle/>
          <a:p>
            <a:pPr algn="just"/>
            <a:r>
              <a:rPr lang="cs-CZ" b="1" dirty="0" smtClean="0"/>
              <a:t>Myš</a:t>
            </a:r>
            <a:r>
              <a:rPr lang="cs-CZ" dirty="0" smtClean="0"/>
              <a:t> je polohovací zařízení, které svojí polohou na podložce určuje pozici ukazatele myši na obrazovce monitoru.</a:t>
            </a:r>
          </a:p>
          <a:p>
            <a:pPr algn="just"/>
            <a:r>
              <a:rPr lang="cs-CZ" dirty="0" smtClean="0"/>
              <a:t>Myš má nejčastěji dvě tlačítka a uprostřed kolečko. Ale může mít různý vzhled.</a:t>
            </a:r>
          </a:p>
          <a:p>
            <a:pPr algn="just"/>
            <a:r>
              <a:rPr lang="cs-CZ" sz="2800" dirty="0" smtClean="0"/>
              <a:t>Ukázání a klepnutí na myš je hlavní způsob komunikace uživatele s počítačem. </a:t>
            </a:r>
          </a:p>
          <a:p>
            <a:endParaRPr lang="cs-CZ" dirty="0"/>
          </a:p>
        </p:txBody>
      </p:sp>
      <p:pic>
        <p:nvPicPr>
          <p:cNvPr id="4" name="Obrázek 3" descr="C:\Users\Jana Cmárová\AppData\Local\Microsoft\Windows\Temporary Internet Files\Content.IE5\1HNSR8WB\MP900403159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725144"/>
            <a:ext cx="3382511" cy="1852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Tiskárna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3126088"/>
          </a:xfrm>
        </p:spPr>
        <p:txBody>
          <a:bodyPr/>
          <a:lstStyle/>
          <a:p>
            <a:r>
              <a:rPr lang="cs-CZ" b="1" dirty="0" smtClean="0"/>
              <a:t>Tiskárna </a:t>
            </a:r>
            <a:r>
              <a:rPr lang="cs-CZ" dirty="0" smtClean="0"/>
              <a:t>tiskne text nebo obrázky na papír.</a:t>
            </a:r>
          </a:p>
          <a:p>
            <a:r>
              <a:rPr lang="cs-CZ" dirty="0" smtClean="0"/>
              <a:t>Některé tiskárny tisknou pouze černě, jiné barevně.</a:t>
            </a:r>
          </a:p>
          <a:p>
            <a:r>
              <a:rPr lang="cs-CZ" u="sng" dirty="0" smtClean="0"/>
              <a:t>Druhy tiskáren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Laserová tiskárna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Inkoustová tiskárna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Jehličková tiskárna</a:t>
            </a:r>
            <a:endParaRPr lang="cs-CZ" dirty="0"/>
          </a:p>
        </p:txBody>
      </p:sp>
      <p:pic>
        <p:nvPicPr>
          <p:cNvPr id="23554" name="Picture 2" descr="http://upload.wikimedia.org/wikipedia/commons/5/54/Crystal_Clear_app_kjobviewer.pn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221088"/>
            <a:ext cx="2232246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926288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Počítač je systém propojený z mnoha součástí, které pracují společně:</a:t>
            </a:r>
          </a:p>
          <a:p>
            <a:pPr lvl="1"/>
            <a:r>
              <a:rPr lang="cs-CZ" sz="2400" b="1" u="sng" dirty="0" smtClean="0">
                <a:solidFill>
                  <a:schemeClr val="tx1"/>
                </a:solidFill>
              </a:rPr>
              <a:t>Základní jednotka </a:t>
            </a:r>
            <a:r>
              <a:rPr lang="cs-CZ" sz="2400" dirty="0" smtClean="0">
                <a:solidFill>
                  <a:schemeClr val="tx1"/>
                </a:solidFill>
              </a:rPr>
              <a:t>je jádrem  celého počítačového systému.</a:t>
            </a:r>
          </a:p>
          <a:p>
            <a:pPr lvl="1"/>
            <a:r>
              <a:rPr lang="cs-CZ" sz="2400" b="1" u="sng" dirty="0" smtClean="0">
                <a:solidFill>
                  <a:schemeClr val="tx1"/>
                </a:solidFill>
              </a:rPr>
              <a:t>Klávesnice</a:t>
            </a:r>
            <a:r>
              <a:rPr lang="cs-CZ" sz="2400" dirty="0" smtClean="0">
                <a:solidFill>
                  <a:schemeClr val="tx1"/>
                </a:solidFill>
              </a:rPr>
              <a:t> se používá především k psaní textu do počítače. Obsahuje klávesy s písmeny a čísly, ale také speciální klávesy</a:t>
            </a:r>
          </a:p>
          <a:p>
            <a:pPr lvl="1"/>
            <a:r>
              <a:rPr lang="cs-CZ" sz="2400" b="1" u="sng" dirty="0" smtClean="0">
                <a:solidFill>
                  <a:schemeClr val="tx1"/>
                </a:solidFill>
              </a:rPr>
              <a:t>Monitor</a:t>
            </a:r>
            <a:r>
              <a:rPr lang="cs-CZ" sz="2400" dirty="0" smtClean="0">
                <a:solidFill>
                  <a:schemeClr val="tx1"/>
                </a:solidFill>
              </a:rPr>
              <a:t> zobrazuje textové a grafické informace ve vizuální podobě.</a:t>
            </a:r>
          </a:p>
          <a:p>
            <a:pPr lvl="1"/>
            <a:r>
              <a:rPr lang="cs-CZ" sz="2400" b="1" u="sng" dirty="0" smtClean="0">
                <a:solidFill>
                  <a:schemeClr val="tx1"/>
                </a:solidFill>
              </a:rPr>
              <a:t>Myš</a:t>
            </a:r>
            <a:r>
              <a:rPr lang="cs-CZ" sz="2400" dirty="0" smtClean="0">
                <a:solidFill>
                  <a:schemeClr val="tx1"/>
                </a:solidFill>
              </a:rPr>
              <a:t> je zařízení, které se používá k označení a výběru položek na obrazovce počítače.</a:t>
            </a:r>
          </a:p>
          <a:p>
            <a:pPr lvl="1"/>
            <a:r>
              <a:rPr lang="cs-CZ" sz="2400" b="1" u="sng" dirty="0" smtClean="0">
                <a:solidFill>
                  <a:schemeClr val="tx1"/>
                </a:solidFill>
              </a:rPr>
              <a:t>Tiskárna</a:t>
            </a:r>
            <a:r>
              <a:rPr lang="cs-CZ" sz="2400" dirty="0" smtClean="0">
                <a:solidFill>
                  <a:schemeClr val="tx1"/>
                </a:solidFill>
              </a:rPr>
              <a:t> tiskne text nebo obrázky na papír</a:t>
            </a:r>
          </a:p>
          <a:p>
            <a:pPr lvl="1"/>
            <a:endParaRPr lang="cs-CZ" sz="1900" b="1" dirty="0" smtClean="0"/>
          </a:p>
          <a:p>
            <a:pPr lvl="1"/>
            <a:endParaRPr lang="cs-CZ" sz="1900" b="1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>
            <a:normAutofit/>
          </a:bodyPr>
          <a:lstStyle/>
          <a:p>
            <a:r>
              <a:rPr lang="cs-CZ" b="1" dirty="0" smtClean="0">
                <a:hlinkClick r:id="rId2"/>
              </a:rPr>
              <a:t>Obrázky:</a:t>
            </a:r>
          </a:p>
          <a:p>
            <a:pPr>
              <a:buNone/>
            </a:pPr>
            <a:endParaRPr lang="cs-CZ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Obrázky byly použity z galerie  MS OFFICE.</a:t>
            </a:r>
          </a:p>
          <a:p>
            <a:pPr>
              <a:buNone/>
            </a:pPr>
            <a:endParaRPr lang="cs-CZ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http://upload.wikimedia.org/wikipedia/commons/a/a4/Crystal_Desktop.svg?uselang=cs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http://upload.wikimedia.org/wikipedia/commons/0/08/Computer_keyboard_US.svg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http://upload.wikimedia.org/wikipedia/commons/6/69/Crystal_128_mycomputer.png?uselang=cs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http://upload.wikimedia.org/wikipedia/commons/5/54/Crystal_Clear_app_kjobviewer.png?uselang=cs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b="1" dirty="0" smtClean="0"/>
              <a:t>Použitá literatura: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ROUBAL, Pavel. </a:t>
            </a:r>
            <a:r>
              <a:rPr lang="cs-CZ" sz="1400" i="1" dirty="0" smtClean="0">
                <a:solidFill>
                  <a:srgbClr val="000000"/>
                </a:solidFill>
              </a:rPr>
              <a:t>Informatika a výpočetní technika pro střední školy II. díl</a:t>
            </a:r>
            <a:r>
              <a:rPr lang="cs-CZ" sz="1400" dirty="0" smtClean="0">
                <a:solidFill>
                  <a:srgbClr val="000000"/>
                </a:solidFill>
              </a:rPr>
              <a:t>. Brno: </a:t>
            </a:r>
            <a:r>
              <a:rPr lang="cs-CZ" sz="1400" dirty="0" err="1" smtClean="0">
                <a:solidFill>
                  <a:srgbClr val="000000"/>
                </a:solidFill>
              </a:rPr>
              <a:t>Computer</a:t>
            </a:r>
            <a:r>
              <a:rPr lang="cs-CZ" sz="1400" dirty="0" smtClean="0">
                <a:solidFill>
                  <a:srgbClr val="000000"/>
                </a:solidFill>
              </a:rPr>
              <a:t> </a:t>
            </a:r>
            <a:r>
              <a:rPr lang="cs-CZ" sz="1400" dirty="0" err="1" smtClean="0">
                <a:solidFill>
                  <a:srgbClr val="000000"/>
                </a:solidFill>
              </a:rPr>
              <a:t>press</a:t>
            </a:r>
            <a:r>
              <a:rPr lang="cs-CZ" sz="1400" dirty="0" smtClean="0">
                <a:solidFill>
                  <a:srgbClr val="000000"/>
                </a:solidFill>
              </a:rPr>
              <a:t>, 2003. ISBN 80-7226-292-9.</a:t>
            </a:r>
          </a:p>
          <a:p>
            <a:r>
              <a:rPr lang="cs-CZ" sz="1400" dirty="0" smtClean="0"/>
              <a:t>VANÍČEK, Jiří. </a:t>
            </a:r>
            <a:r>
              <a:rPr lang="cs-CZ" sz="1400" i="1" dirty="0" smtClean="0"/>
              <a:t>Informatika pro základní školy a víceletá gymnázia 2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Computer</a:t>
            </a:r>
            <a:r>
              <a:rPr lang="cs-CZ" sz="1400" dirty="0" smtClean="0"/>
              <a:t> </a:t>
            </a:r>
            <a:r>
              <a:rPr lang="cs-CZ" sz="1400" dirty="0" err="1" smtClean="0"/>
              <a:t>Press</a:t>
            </a:r>
            <a:r>
              <a:rPr lang="cs-CZ" sz="1400" dirty="0" smtClean="0"/>
              <a:t>, 2005. ISBN 80-251-0630-6.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210</TotalTime>
  <Words>507</Words>
  <Application>Microsoft Office PowerPoint</Application>
  <PresentationFormat>Předvádění na obrazovce (4:3)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Části počítače HARDWARE</vt:lpstr>
      <vt:lpstr>Opakování</vt:lpstr>
      <vt:lpstr>Části počítače</vt:lpstr>
      <vt:lpstr>Počítačová sestava</vt:lpstr>
      <vt:lpstr>Základní jednotka</vt:lpstr>
      <vt:lpstr>Klávesnice</vt:lpstr>
      <vt:lpstr>Monitor</vt:lpstr>
      <vt:lpstr>Myš</vt:lpstr>
      <vt:lpstr>Tiskárna</vt:lpstr>
      <vt:lpstr>Zapiš si: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počítače HARDWARE</dc:title>
  <dc:creator>Jana Cmárová</dc:creator>
  <cp:lastModifiedBy>sborovna</cp:lastModifiedBy>
  <cp:revision>3</cp:revision>
  <dcterms:created xsi:type="dcterms:W3CDTF">2012-10-01T15:15:58Z</dcterms:created>
  <dcterms:modified xsi:type="dcterms:W3CDTF">2013-02-12T12:53:43Z</dcterms:modified>
</cp:coreProperties>
</file>