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60" r:id="rId5"/>
    <p:sldId id="265" r:id="rId6"/>
    <p:sldId id="261" r:id="rId7"/>
    <p:sldId id="262" r:id="rId8"/>
    <p:sldId id="263" r:id="rId9"/>
    <p:sldId id="264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7626F-F88B-4550-A354-ADFBC73A99FE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E2ADE19-60AD-408C-9849-B0847705D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7626F-F88B-4550-A354-ADFBC73A99FE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ADE19-60AD-408C-9849-B0847705D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7626F-F88B-4550-A354-ADFBC73A99FE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ADE19-60AD-408C-9849-B0847705D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7626F-F88B-4550-A354-ADFBC73A99FE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ADE19-60AD-408C-9849-B0847705D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7626F-F88B-4550-A354-ADFBC73A99FE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ADE19-60AD-408C-9849-B0847705D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7626F-F88B-4550-A354-ADFBC73A99FE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ADE19-60AD-408C-9849-B0847705D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7626F-F88B-4550-A354-ADFBC73A99FE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ADE19-60AD-408C-9849-B0847705D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7626F-F88B-4550-A354-ADFBC73A99FE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ADE19-60AD-408C-9849-B0847705D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7626F-F88B-4550-A354-ADFBC73A99FE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ADE19-60AD-408C-9849-B0847705D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7626F-F88B-4550-A354-ADFBC73A99FE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ADE19-60AD-408C-9849-B0847705D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7626F-F88B-4550-A354-ADFBC73A99FE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ADE19-60AD-408C-9849-B0847705D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B57626F-F88B-4550-A354-ADFBC73A99FE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E2ADE19-60AD-408C-9849-B0847705D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95132"/>
            <a:ext cx="617536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chemeClr val="accent5">
                    <a:lumMod val="20000"/>
                    <a:lumOff val="8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PŘÍRODA</a:t>
            </a:r>
          </a:p>
          <a:p>
            <a:r>
              <a:rPr lang="cs-CZ" sz="96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chemeClr val="accent5">
                    <a:lumMod val="20000"/>
                    <a:lumOff val="8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NA JAŘE</a:t>
            </a:r>
            <a:endParaRPr lang="cs-CZ" sz="9600" b="1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chemeClr val="accent5">
                  <a:lumMod val="20000"/>
                  <a:lumOff val="8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35824">
            <a:off x="4716300" y="2142503"/>
            <a:ext cx="3969547" cy="4775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6471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447983"/>
            <a:ext cx="6408712" cy="1323439"/>
          </a:xfrm>
          <a:prstGeom prst="rect">
            <a:avLst/>
          </a:prstGeom>
          <a:noFill/>
          <a:ln w="76200">
            <a:solidFill>
              <a:schemeClr val="accent5">
                <a:lumMod val="60000"/>
                <a:lumOff val="40000"/>
              </a:schemeClr>
            </a:solidFill>
          </a:ln>
          <a:effectLst>
            <a:glow rad="101600">
              <a:schemeClr val="accent6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prst="slope"/>
          </a:sp3d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C00000"/>
                </a:solidFill>
              </a:rPr>
              <a:t>Jarní měsíce:</a:t>
            </a:r>
            <a:endParaRPr lang="cs-CZ" sz="80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019856"/>
            <a:ext cx="432048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7200" dirty="0" smtClean="0">
                <a:solidFill>
                  <a:srgbClr val="FF0000"/>
                </a:solidFill>
              </a:rPr>
              <a:t> </a:t>
            </a:r>
            <a:r>
              <a:rPr lang="cs-CZ" sz="7200" i="1" dirty="0" smtClean="0">
                <a:solidFill>
                  <a:srgbClr val="FF0000"/>
                </a:solidFill>
              </a:rPr>
              <a:t>březen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7200" i="1" dirty="0" smtClean="0">
                <a:solidFill>
                  <a:srgbClr val="FF0000"/>
                </a:solidFill>
              </a:rPr>
              <a:t> duben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7200" i="1" dirty="0" smtClean="0">
                <a:solidFill>
                  <a:srgbClr val="FF0000"/>
                </a:solidFill>
              </a:rPr>
              <a:t> květen</a:t>
            </a:r>
            <a:endParaRPr lang="cs-CZ" sz="72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3393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44396" y="3573016"/>
            <a:ext cx="452633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Slunce začíná hřát.</a:t>
            </a:r>
          </a:p>
          <a:p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Sníh taje.</a:t>
            </a:r>
          </a:p>
          <a:p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Dny se prodlužují.</a:t>
            </a:r>
            <a:endParaRPr lang="cs-CZ" sz="4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674" y="1112704"/>
            <a:ext cx="3861302" cy="514840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-243408"/>
            <a:ext cx="3519482" cy="3519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4210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56895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Příroda se probouzí ze zimního spánku.</a:t>
            </a:r>
          </a:p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Tráva se začíná zelenat.</a:t>
            </a:r>
          </a:p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Rozkvétají první jarní květiny – sněženky, petrklíče, bledule …..</a:t>
            </a:r>
          </a:p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Stromy kvetou.</a:t>
            </a:r>
          </a:p>
          <a:p>
            <a:endParaRPr lang="cs-CZ" dirty="0">
              <a:solidFill>
                <a:srgbClr val="0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933056"/>
            <a:ext cx="3312368" cy="248427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2461078"/>
            <a:ext cx="4312350" cy="2984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6577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3764917"/>
            <a:ext cx="4170310" cy="277951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595" y="3889272"/>
            <a:ext cx="3781365" cy="252028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5713" y="414999"/>
            <a:ext cx="3526899" cy="30404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536" y="430667"/>
            <a:ext cx="4105482" cy="273630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827584" y="3356992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</a:rPr>
              <a:t>….. a všude všechno kvete</a:t>
            </a:r>
            <a:endParaRPr lang="cs-CZ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4805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Stěhovaví ptáci se vrací z teplých krajin.</a:t>
            </a:r>
          </a:p>
          <a:p>
            <a:r>
              <a:rPr lang="cs-CZ" sz="3600" dirty="0" smtClean="0">
                <a:solidFill>
                  <a:srgbClr val="C00000"/>
                </a:solidFill>
              </a:rPr>
              <a:t>Zvířátkům se rodí mláďata.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847" y="3883305"/>
            <a:ext cx="3240359" cy="244555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063" y="1718336"/>
            <a:ext cx="3027929" cy="216496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39552" y="1844824"/>
            <a:ext cx="2733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vlaštovka</a:t>
            </a:r>
            <a:endParaRPr lang="cs-CZ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2378" y="2083162"/>
            <a:ext cx="4622070" cy="360028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2360" y="5001066"/>
            <a:ext cx="1152386" cy="1623079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572000" y="5229200"/>
            <a:ext cx="17214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ovečka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306219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784887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Lidé pracují na zahradě a na poli. Půda se musí připravit k setí, sázení. Na jaře je na poli a zahradě hodně práce.</a:t>
            </a:r>
          </a:p>
          <a:p>
            <a:endParaRPr lang="cs-CZ" dirty="0"/>
          </a:p>
        </p:txBody>
      </p:sp>
      <p:pic>
        <p:nvPicPr>
          <p:cNvPr id="3" name="Obrázek 2" descr="0419001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2348880"/>
            <a:ext cx="2527433" cy="3816424"/>
          </a:xfrm>
          <a:prstGeom prst="rect">
            <a:avLst/>
          </a:prstGeom>
        </p:spPr>
      </p:pic>
      <p:pic>
        <p:nvPicPr>
          <p:cNvPr id="4" name="Obrázek 3" descr="559px-Brian_Farrell_plant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67944" y="2348880"/>
            <a:ext cx="3695970" cy="396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419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4395" y="1211019"/>
            <a:ext cx="482869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C00000"/>
                </a:solidFill>
              </a:rPr>
              <a:t>Slavíme</a:t>
            </a:r>
          </a:p>
          <a:p>
            <a:r>
              <a:rPr lang="cs-CZ" sz="4800" dirty="0" smtClean="0">
                <a:solidFill>
                  <a:srgbClr val="C00000"/>
                </a:solidFill>
              </a:rPr>
              <a:t> </a:t>
            </a:r>
            <a:r>
              <a:rPr lang="cs-CZ" sz="4800" b="1" dirty="0" smtClean="0">
                <a:solidFill>
                  <a:srgbClr val="C00000"/>
                </a:solidFill>
              </a:rPr>
              <a:t>VELIKONOCE</a:t>
            </a:r>
            <a:r>
              <a:rPr lang="cs-CZ" sz="3600" b="1" dirty="0" smtClean="0">
                <a:solidFill>
                  <a:srgbClr val="C00000"/>
                </a:solidFill>
              </a:rPr>
              <a:t>.</a:t>
            </a:r>
            <a:endParaRPr lang="cs-CZ" sz="3600" b="1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800" y="3244623"/>
            <a:ext cx="3798231" cy="284867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7405" y="903459"/>
            <a:ext cx="3888431" cy="518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507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46553" y="116632"/>
            <a:ext cx="756084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dirty="0" smtClean="0">
                <a:solidFill>
                  <a:srgbClr val="C00000"/>
                </a:solidFill>
              </a:rPr>
              <a:t>Končí jaro </a:t>
            </a:r>
          </a:p>
          <a:p>
            <a:pPr algn="ctr"/>
            <a:r>
              <a:rPr lang="cs-CZ" sz="8800" dirty="0" smtClean="0">
                <a:solidFill>
                  <a:srgbClr val="C00000"/>
                </a:solidFill>
              </a:rPr>
              <a:t>a přichází</a:t>
            </a:r>
          </a:p>
          <a:p>
            <a:pPr algn="ctr"/>
            <a:r>
              <a:rPr lang="cs-CZ" sz="8800" dirty="0" smtClean="0">
                <a:solidFill>
                  <a:srgbClr val="C00000"/>
                </a:solidFill>
              </a:rPr>
              <a:t> ???</a:t>
            </a:r>
            <a:endParaRPr lang="cs-CZ" sz="8800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4271616"/>
            <a:ext cx="5095533" cy="2337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750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26297"/>
            <a:ext cx="7992888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Zdroje:</a:t>
            </a:r>
          </a:p>
          <a:p>
            <a:r>
              <a:rPr lang="it-IT" sz="1200" dirty="0" smtClean="0">
                <a:solidFill>
                  <a:srgbClr val="000000"/>
                </a:solidFill>
              </a:rPr>
              <a:t>Http://www.clker.com/clipart-cherry-branch.html [online]. 2011. [cit. 2012-02-13].</a:t>
            </a:r>
            <a:endParaRPr lang="cs-CZ" sz="1200" dirty="0" smtClean="0">
              <a:solidFill>
                <a:srgbClr val="000000"/>
              </a:solidFill>
            </a:endParaRPr>
          </a:p>
          <a:p>
            <a:endParaRPr lang="cs-CZ" sz="1200" dirty="0" smtClean="0">
              <a:solidFill>
                <a:srgbClr val="000000"/>
              </a:solidFill>
            </a:endParaRPr>
          </a:p>
          <a:p>
            <a:r>
              <a:rPr lang="it-IT" sz="1000" dirty="0" smtClean="0">
                <a:solidFill>
                  <a:srgbClr val="000000"/>
                </a:solidFill>
              </a:rPr>
              <a:t>MANKOU. Http://commons.wikimedia.org/wiki/File:Mal%C3%BD_sn%C4%9Bhul%C3%A1k_na_okenn%C3%AD_%C5%99%C3%ADmse.JPG [online]. 2006. Tento soubor je licencován pod Creative Commons Attribution-Share podobní 3.0 Unported [cit. 2012-02-13].  </a:t>
            </a:r>
            <a:endParaRPr lang="cs-CZ" sz="1000" dirty="0" smtClean="0">
              <a:solidFill>
                <a:srgbClr val="000000"/>
              </a:solidFill>
            </a:endParaRPr>
          </a:p>
          <a:p>
            <a:endParaRPr lang="cs-CZ" sz="1000" dirty="0">
              <a:solidFill>
                <a:srgbClr val="000000"/>
              </a:solidFill>
            </a:endParaRPr>
          </a:p>
          <a:p>
            <a:r>
              <a:rPr lang="cs-CZ" sz="1000" dirty="0" smtClean="0">
                <a:solidFill>
                  <a:srgbClr val="000000"/>
                </a:solidFill>
              </a:rPr>
              <a:t>Http://www.clker.com/clipart-25245.html [online]. 2008. public </a:t>
            </a:r>
            <a:r>
              <a:rPr lang="cs-CZ" sz="1000" dirty="0" err="1" smtClean="0">
                <a:solidFill>
                  <a:srgbClr val="000000"/>
                </a:solidFill>
              </a:rPr>
              <a:t>domain</a:t>
            </a:r>
            <a:r>
              <a:rPr lang="cs-CZ" sz="1000" dirty="0" smtClean="0">
                <a:solidFill>
                  <a:srgbClr val="000000"/>
                </a:solidFill>
              </a:rPr>
              <a:t> [cit. 2012-02-13].</a:t>
            </a:r>
          </a:p>
          <a:p>
            <a:endParaRPr lang="cs-CZ" sz="1000" dirty="0" smtClean="0">
              <a:solidFill>
                <a:srgbClr val="000000"/>
              </a:solidFill>
            </a:endParaRPr>
          </a:p>
          <a:p>
            <a:r>
              <a:rPr lang="cs-CZ" sz="1000" dirty="0" smtClean="0">
                <a:solidFill>
                  <a:srgbClr val="000000"/>
                </a:solidFill>
              </a:rPr>
              <a:t>WALTER SIEGMUND. Http://commons.wikimedia.org/wiki/File:Hirundo_rustica_14105.JPG?uselang=cs [online]. 2006. Tento soubor podléhá licenci </a:t>
            </a:r>
            <a:r>
              <a:rPr lang="cs-CZ" sz="1000" dirty="0" err="1" smtClean="0">
                <a:solidFill>
                  <a:srgbClr val="000000"/>
                </a:solidFill>
              </a:rPr>
              <a:t>Creative</a:t>
            </a:r>
            <a:r>
              <a:rPr lang="cs-CZ" sz="1000" dirty="0" smtClean="0">
                <a:solidFill>
                  <a:srgbClr val="000000"/>
                </a:solidFill>
              </a:rPr>
              <a:t> </a:t>
            </a:r>
            <a:r>
              <a:rPr lang="cs-CZ" sz="1000" dirty="0" err="1" smtClean="0">
                <a:solidFill>
                  <a:srgbClr val="000000"/>
                </a:solidFill>
              </a:rPr>
              <a:t>Commons</a:t>
            </a:r>
            <a:r>
              <a:rPr lang="cs-CZ" sz="1000" dirty="0" smtClean="0">
                <a:solidFill>
                  <a:srgbClr val="000000"/>
                </a:solidFill>
              </a:rPr>
              <a:t> Uveďte autora-Zachovejte licenci 3.0 </a:t>
            </a:r>
            <a:r>
              <a:rPr lang="cs-CZ" sz="1000" dirty="0" err="1" smtClean="0">
                <a:solidFill>
                  <a:srgbClr val="000000"/>
                </a:solidFill>
              </a:rPr>
              <a:t>Unported</a:t>
            </a:r>
            <a:r>
              <a:rPr lang="cs-CZ" sz="1000" dirty="0" smtClean="0">
                <a:solidFill>
                  <a:srgbClr val="000000"/>
                </a:solidFill>
              </a:rPr>
              <a:t> [cit. 2012-02-13].</a:t>
            </a:r>
          </a:p>
          <a:p>
            <a:endParaRPr lang="cs-CZ" sz="1000" dirty="0">
              <a:solidFill>
                <a:srgbClr val="000000"/>
              </a:solidFill>
            </a:endParaRPr>
          </a:p>
          <a:p>
            <a:r>
              <a:rPr lang="cs-CZ" sz="1000" dirty="0" smtClean="0">
                <a:solidFill>
                  <a:srgbClr val="000000"/>
                </a:solidFill>
              </a:rPr>
              <a:t>J�RG HEMPEL. Http://commons.wikimedia.org/wiki/File:Hirundo_rustica_-Saxony,_Germany-8_(1).jpg?uselang=cs [online]. 2007. Tento soubor podléhá licenci </a:t>
            </a:r>
            <a:r>
              <a:rPr lang="cs-CZ" sz="1000" dirty="0" err="1" smtClean="0">
                <a:solidFill>
                  <a:srgbClr val="000000"/>
                </a:solidFill>
              </a:rPr>
              <a:t>Creative</a:t>
            </a:r>
            <a:r>
              <a:rPr lang="cs-CZ" sz="1000" dirty="0" smtClean="0">
                <a:solidFill>
                  <a:srgbClr val="000000"/>
                </a:solidFill>
              </a:rPr>
              <a:t> </a:t>
            </a:r>
            <a:r>
              <a:rPr lang="cs-CZ" sz="1000" dirty="0" err="1" smtClean="0">
                <a:solidFill>
                  <a:srgbClr val="000000"/>
                </a:solidFill>
              </a:rPr>
              <a:t>Commons</a:t>
            </a:r>
            <a:r>
              <a:rPr lang="cs-CZ" sz="1000" dirty="0" smtClean="0">
                <a:solidFill>
                  <a:srgbClr val="000000"/>
                </a:solidFill>
              </a:rPr>
              <a:t> Uveďte autora-Zachovejte licenci 2.0 </a:t>
            </a:r>
            <a:r>
              <a:rPr lang="cs-CZ" sz="1000" dirty="0" err="1" smtClean="0">
                <a:solidFill>
                  <a:srgbClr val="000000"/>
                </a:solidFill>
              </a:rPr>
              <a:t>Generic</a:t>
            </a:r>
            <a:r>
              <a:rPr lang="cs-CZ" sz="1000" dirty="0" smtClean="0">
                <a:solidFill>
                  <a:srgbClr val="000000"/>
                </a:solidFill>
              </a:rPr>
              <a:t> [cit. 2012-02-13].</a:t>
            </a:r>
          </a:p>
          <a:p>
            <a:endParaRPr lang="cs-CZ" sz="1000" dirty="0">
              <a:solidFill>
                <a:srgbClr val="000000"/>
              </a:solidFill>
            </a:endParaRPr>
          </a:p>
          <a:p>
            <a:r>
              <a:rPr lang="cs-CZ" sz="1000" dirty="0" smtClean="0">
                <a:solidFill>
                  <a:srgbClr val="000000"/>
                </a:solidFill>
              </a:rPr>
              <a:t>KEVEN LAW. Http://commons.wikimedia.org/wiki/File:Ewe_and_lamb_in_Kent.jpg?uselang=cs [online]. 2008. Tento soubor podléhá licenci </a:t>
            </a:r>
            <a:r>
              <a:rPr lang="cs-CZ" sz="1000" dirty="0" err="1" smtClean="0">
                <a:solidFill>
                  <a:srgbClr val="000000"/>
                </a:solidFill>
              </a:rPr>
              <a:t>Creative</a:t>
            </a:r>
            <a:r>
              <a:rPr lang="cs-CZ" sz="1000" dirty="0" smtClean="0">
                <a:solidFill>
                  <a:srgbClr val="000000"/>
                </a:solidFill>
              </a:rPr>
              <a:t> </a:t>
            </a:r>
            <a:r>
              <a:rPr lang="cs-CZ" sz="1000" dirty="0" err="1" smtClean="0">
                <a:solidFill>
                  <a:srgbClr val="000000"/>
                </a:solidFill>
              </a:rPr>
              <a:t>Commons</a:t>
            </a:r>
            <a:r>
              <a:rPr lang="cs-CZ" sz="1000" dirty="0" smtClean="0">
                <a:solidFill>
                  <a:srgbClr val="000000"/>
                </a:solidFill>
              </a:rPr>
              <a:t> Uveďte autora-Zachovejte licenci 2.0 </a:t>
            </a:r>
            <a:r>
              <a:rPr lang="cs-CZ" sz="1000" dirty="0" err="1" smtClean="0">
                <a:solidFill>
                  <a:srgbClr val="000000"/>
                </a:solidFill>
              </a:rPr>
              <a:t>Generic</a:t>
            </a:r>
            <a:r>
              <a:rPr lang="cs-CZ" sz="1000" dirty="0" smtClean="0">
                <a:solidFill>
                  <a:srgbClr val="000000"/>
                </a:solidFill>
              </a:rPr>
              <a:t> [cit. 2012-02-13]. </a:t>
            </a:r>
          </a:p>
          <a:p>
            <a:endParaRPr lang="cs-CZ" sz="1000" dirty="0">
              <a:solidFill>
                <a:srgbClr val="000000"/>
              </a:solidFill>
            </a:endParaRPr>
          </a:p>
          <a:p>
            <a:r>
              <a:rPr lang="cs-CZ" sz="1000" dirty="0" smtClean="0">
                <a:solidFill>
                  <a:srgbClr val="000000"/>
                </a:solidFill>
              </a:rPr>
              <a:t>Http://www.clker.com/clipart-chick-1.html [online]. 2008. Public </a:t>
            </a:r>
            <a:r>
              <a:rPr lang="cs-CZ" sz="1000" dirty="0" err="1" smtClean="0">
                <a:solidFill>
                  <a:srgbClr val="000000"/>
                </a:solidFill>
              </a:rPr>
              <a:t>domain</a:t>
            </a:r>
            <a:r>
              <a:rPr lang="cs-CZ" sz="1000" dirty="0" smtClean="0">
                <a:solidFill>
                  <a:srgbClr val="000000"/>
                </a:solidFill>
              </a:rPr>
              <a:t> [cit. 2012-02-13].</a:t>
            </a:r>
          </a:p>
          <a:p>
            <a:endParaRPr lang="cs-CZ" sz="1000" dirty="0" smtClean="0">
              <a:solidFill>
                <a:srgbClr val="000000"/>
              </a:solidFill>
            </a:endParaRPr>
          </a:p>
          <a:p>
            <a:r>
              <a:rPr lang="cs-CZ" sz="1000" dirty="0" smtClean="0">
                <a:solidFill>
                  <a:srgbClr val="000000"/>
                </a:solidFill>
              </a:rPr>
              <a:t>Http://commons.wikimedia.org/wiki/File:04190013.jpg?uselang=cs [online]. Volné dílo. [cit. 2012-02-14]</a:t>
            </a:r>
          </a:p>
          <a:p>
            <a:endParaRPr lang="cs-CZ" sz="1000" dirty="0" smtClean="0">
              <a:solidFill>
                <a:srgbClr val="000000"/>
              </a:solidFill>
            </a:endParaRPr>
          </a:p>
          <a:p>
            <a:r>
              <a:rPr lang="cs-CZ" sz="1000" dirty="0" smtClean="0">
                <a:solidFill>
                  <a:srgbClr val="000000"/>
                </a:solidFill>
              </a:rPr>
              <a:t>ARTAXERXES. Http://commons.wikimedia.org/wiki/File:Brian_Farrell_plants.jpg?uselang=cs: 2008 [online]. Volné dílo. Tento soubor podléhá licenci </a:t>
            </a:r>
            <a:r>
              <a:rPr lang="cs-CZ" sz="1000" dirty="0" err="1" smtClean="0">
                <a:solidFill>
                  <a:srgbClr val="000000"/>
                </a:solidFill>
              </a:rPr>
              <a:t>Creative</a:t>
            </a:r>
            <a:r>
              <a:rPr lang="cs-CZ" sz="1000" dirty="0" smtClean="0">
                <a:solidFill>
                  <a:srgbClr val="000000"/>
                </a:solidFill>
              </a:rPr>
              <a:t> </a:t>
            </a:r>
            <a:r>
              <a:rPr lang="cs-CZ" sz="1000" dirty="0" err="1" smtClean="0">
                <a:solidFill>
                  <a:srgbClr val="000000"/>
                </a:solidFill>
              </a:rPr>
              <a:t>Commons</a:t>
            </a:r>
            <a:r>
              <a:rPr lang="cs-CZ" sz="1000" dirty="0" smtClean="0">
                <a:solidFill>
                  <a:srgbClr val="000000"/>
                </a:solidFill>
              </a:rPr>
              <a:t> Uveďte autora-Zachovejte licenci 3.0 </a:t>
            </a:r>
            <a:r>
              <a:rPr lang="cs-CZ" sz="1000" dirty="0" err="1" smtClean="0">
                <a:solidFill>
                  <a:srgbClr val="000000"/>
                </a:solidFill>
              </a:rPr>
              <a:t>Unported</a:t>
            </a:r>
            <a:r>
              <a:rPr lang="cs-CZ" sz="1000" dirty="0" smtClean="0">
                <a:solidFill>
                  <a:srgbClr val="000000"/>
                </a:solidFill>
              </a:rPr>
              <a:t> [cit. 2012-02-14]. . </a:t>
            </a:r>
          </a:p>
          <a:p>
            <a:endParaRPr lang="cs-CZ" sz="1000" dirty="0">
              <a:solidFill>
                <a:srgbClr val="000000"/>
              </a:solidFill>
            </a:endParaRPr>
          </a:p>
          <a:p>
            <a:r>
              <a:rPr lang="cs-CZ" sz="1000" dirty="0">
                <a:solidFill>
                  <a:srgbClr val="000000"/>
                </a:solidFill>
              </a:rPr>
              <a:t>CHEVA. Http://commons.wikimedia.org/wiki/File:Velikono%C4%8Dn%C3%AD_vaj%C3%AD%C4%8Dka_malovan%C3%A1_voskem.jpg: 2007 [online]. public </a:t>
            </a:r>
            <a:r>
              <a:rPr lang="cs-CZ" sz="1000" dirty="0" err="1">
                <a:solidFill>
                  <a:srgbClr val="000000"/>
                </a:solidFill>
              </a:rPr>
              <a:t>domain</a:t>
            </a:r>
            <a:r>
              <a:rPr lang="cs-CZ" sz="1000" dirty="0">
                <a:solidFill>
                  <a:srgbClr val="000000"/>
                </a:solidFill>
              </a:rPr>
              <a:t>. [cit. 2012-02-14]. </a:t>
            </a:r>
            <a:endParaRPr lang="cs-CZ" sz="1000" dirty="0" smtClean="0">
              <a:solidFill>
                <a:srgbClr val="000000"/>
              </a:solidFill>
            </a:endParaRPr>
          </a:p>
          <a:p>
            <a:endParaRPr lang="cs-CZ" sz="1000" dirty="0">
              <a:solidFill>
                <a:srgbClr val="000000"/>
              </a:solidFill>
            </a:endParaRPr>
          </a:p>
          <a:p>
            <a:r>
              <a:rPr lang="cs-CZ" sz="1000" dirty="0">
                <a:solidFill>
                  <a:srgbClr val="000000"/>
                </a:solidFill>
              </a:rPr>
              <a:t>CHMEE2. Http://commons.wikimedia.org/wiki/File:Poml%C3%A1zka2.jpg?uselang=cs: 2007 [online]. Tento soubor podléhá licenci </a:t>
            </a:r>
            <a:r>
              <a:rPr lang="cs-CZ" sz="1000" dirty="0" err="1">
                <a:solidFill>
                  <a:srgbClr val="000000"/>
                </a:solidFill>
              </a:rPr>
              <a:t>Creative</a:t>
            </a:r>
            <a:r>
              <a:rPr lang="cs-CZ" sz="1000" dirty="0">
                <a:solidFill>
                  <a:srgbClr val="000000"/>
                </a:solidFill>
              </a:rPr>
              <a:t> </a:t>
            </a:r>
            <a:r>
              <a:rPr lang="cs-CZ" sz="1000" dirty="0" err="1">
                <a:solidFill>
                  <a:srgbClr val="000000"/>
                </a:solidFill>
              </a:rPr>
              <a:t>Commons</a:t>
            </a:r>
            <a:r>
              <a:rPr lang="cs-CZ" sz="1000" dirty="0">
                <a:solidFill>
                  <a:srgbClr val="000000"/>
                </a:solidFill>
              </a:rPr>
              <a:t> Uveďte autora-Zachovejte licenci 3.0 </a:t>
            </a:r>
            <a:r>
              <a:rPr lang="cs-CZ" sz="1000" dirty="0" err="1">
                <a:solidFill>
                  <a:srgbClr val="000000"/>
                </a:solidFill>
              </a:rPr>
              <a:t>Unported</a:t>
            </a:r>
            <a:r>
              <a:rPr lang="cs-CZ" sz="1000" dirty="0">
                <a:solidFill>
                  <a:srgbClr val="000000"/>
                </a:solidFill>
              </a:rPr>
              <a:t>. [cit. 2012-02-14]. </a:t>
            </a:r>
            <a:endParaRPr lang="cs-CZ" sz="1000" dirty="0" smtClean="0">
              <a:solidFill>
                <a:srgbClr val="000000"/>
              </a:solidFill>
            </a:endParaRPr>
          </a:p>
          <a:p>
            <a:endParaRPr lang="cs-CZ" sz="1000" dirty="0">
              <a:solidFill>
                <a:srgbClr val="000000"/>
              </a:solidFill>
            </a:endParaRPr>
          </a:p>
          <a:p>
            <a:r>
              <a:rPr lang="cs-CZ" sz="1000" dirty="0">
                <a:solidFill>
                  <a:srgbClr val="000000"/>
                </a:solidFill>
              </a:rPr>
              <a:t>LILIANA. Http://commons.wikimedia.org/wiki/File:Brighton_beach_(2728473073).jpg?uselang=cs: 2008 [online]. Tento soubor podléhá licenci </a:t>
            </a:r>
            <a:r>
              <a:rPr lang="cs-CZ" sz="1000" dirty="0" err="1">
                <a:solidFill>
                  <a:srgbClr val="000000"/>
                </a:solidFill>
              </a:rPr>
              <a:t>Creative</a:t>
            </a:r>
            <a:r>
              <a:rPr lang="cs-CZ" sz="1000" dirty="0">
                <a:solidFill>
                  <a:srgbClr val="000000"/>
                </a:solidFill>
              </a:rPr>
              <a:t> </a:t>
            </a:r>
            <a:r>
              <a:rPr lang="cs-CZ" sz="1000" dirty="0" err="1">
                <a:solidFill>
                  <a:srgbClr val="000000"/>
                </a:solidFill>
              </a:rPr>
              <a:t>Commons</a:t>
            </a:r>
            <a:r>
              <a:rPr lang="cs-CZ" sz="1000" dirty="0">
                <a:solidFill>
                  <a:srgbClr val="000000"/>
                </a:solidFill>
              </a:rPr>
              <a:t> Uveďte autora 2.0 </a:t>
            </a:r>
            <a:r>
              <a:rPr lang="cs-CZ" sz="1000" dirty="0" err="1">
                <a:solidFill>
                  <a:srgbClr val="000000"/>
                </a:solidFill>
              </a:rPr>
              <a:t>Generic</a:t>
            </a:r>
            <a:r>
              <a:rPr lang="cs-CZ" sz="1000" dirty="0">
                <a:solidFill>
                  <a:srgbClr val="000000"/>
                </a:solidFill>
              </a:rPr>
              <a:t>. [cit. 2012-02-14].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5661248"/>
            <a:ext cx="2990850" cy="89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8164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Vlastní 21">
      <a:dk1>
        <a:srgbClr val="DBF6B9"/>
      </a:dk1>
      <a:lt1>
        <a:srgbClr val="DBF6B9"/>
      </a:lt1>
      <a:dk2>
        <a:srgbClr val="CAF297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303</TotalTime>
  <Words>390</Words>
  <Application>Microsoft Office PowerPoint</Application>
  <PresentationFormat>Předvádění na obrazovce (4:3)</PresentationFormat>
  <Paragraphs>48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jitka</cp:lastModifiedBy>
  <cp:revision>24</cp:revision>
  <dcterms:created xsi:type="dcterms:W3CDTF">2012-02-13T17:27:45Z</dcterms:created>
  <dcterms:modified xsi:type="dcterms:W3CDTF">2013-10-29T17:10:53Z</dcterms:modified>
</cp:coreProperties>
</file>