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5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F9189-67B8-4ADB-9BDC-B9A89DEF5CC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71F4-8376-4CEF-A826-5A87A02C26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F9189-67B8-4ADB-9BDC-B9A89DEF5CC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71F4-8376-4CEF-A826-5A87A02C26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F9189-67B8-4ADB-9BDC-B9A89DEF5CC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71F4-8376-4CEF-A826-5A87A02C26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F9189-67B8-4ADB-9BDC-B9A89DEF5CC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71F4-8376-4CEF-A826-5A87A02C26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F9189-67B8-4ADB-9BDC-B9A89DEF5CC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71F4-8376-4CEF-A826-5A87A02C26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F9189-67B8-4ADB-9BDC-B9A89DEF5CC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71F4-8376-4CEF-A826-5A87A02C26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F9189-67B8-4ADB-9BDC-B9A89DEF5CC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71F4-8376-4CEF-A826-5A87A02C26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F9189-67B8-4ADB-9BDC-B9A89DEF5CC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71F4-8376-4CEF-A826-5A87A02C26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F9189-67B8-4ADB-9BDC-B9A89DEF5CC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71F4-8376-4CEF-A826-5A87A02C26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F9189-67B8-4ADB-9BDC-B9A89DEF5CC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71F4-8376-4CEF-A826-5A87A02C26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F9189-67B8-4ADB-9BDC-B9A89DEF5CC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71F4-8376-4CEF-A826-5A87A02C26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4F9189-67B8-4ADB-9BDC-B9A89DEF5CC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38371F4-8376-4CEF-A826-5A87A02C26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image" Target="../media/image1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jp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png"/><Relationship Id="rId4" Type="http://schemas.openxmlformats.org/officeDocument/2006/relationships/image" Target="../media/image3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196752"/>
            <a:ext cx="77048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C00000"/>
                </a:solidFill>
              </a:rPr>
              <a:t>Ten dělá to </a:t>
            </a:r>
          </a:p>
          <a:p>
            <a:pPr algn="ctr"/>
            <a:r>
              <a:rPr lang="cs-CZ" sz="8800" b="1" dirty="0" smtClean="0">
                <a:solidFill>
                  <a:srgbClr val="C00000"/>
                </a:solidFill>
              </a:rPr>
              <a:t>a </a:t>
            </a:r>
          </a:p>
          <a:p>
            <a:pPr algn="ctr"/>
            <a:r>
              <a:rPr lang="cs-CZ" sz="8800" b="1" dirty="0" smtClean="0">
                <a:solidFill>
                  <a:srgbClr val="C00000"/>
                </a:solidFill>
              </a:rPr>
              <a:t>ten zas tohle</a:t>
            </a:r>
            <a:endParaRPr lang="cs-CZ" sz="8800" b="1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0495" y="1561364"/>
            <a:ext cx="2963503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369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4391" y="1248515"/>
            <a:ext cx="1670610" cy="484804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16632"/>
            <a:ext cx="1585352" cy="18292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210" y="1343506"/>
            <a:ext cx="2789362" cy="277088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945" y="4869160"/>
            <a:ext cx="2907815" cy="16356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775"/>
          <a:stretch/>
        </p:blipFill>
        <p:spPr>
          <a:xfrm>
            <a:off x="438525" y="4460913"/>
            <a:ext cx="3230357" cy="23020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140968"/>
            <a:ext cx="1521311" cy="155790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38525" y="260648"/>
            <a:ext cx="807483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Jak se jmenuje tvůj dětský lékař?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Které specialisty znáš?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6376" y="771152"/>
            <a:ext cx="875371" cy="3525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375196" y="1950335"/>
            <a:ext cx="26404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Kdo pomáhá lékaři a pacientovi?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0779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412776"/>
            <a:ext cx="4064000" cy="304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680" y="3536032"/>
            <a:ext cx="4139952" cy="31049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476672"/>
            <a:ext cx="66247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Jak se jmenují učitelé, kteří tě učí?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Jaké předměty máš rád?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5086782"/>
            <a:ext cx="3775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Vidíš nějaký rozdíl mezi obrázky?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30083"/>
            <a:ext cx="2880320" cy="2080766"/>
          </a:xfrm>
          <a:prstGeom prst="rect">
            <a:avLst/>
          </a:prstGeom>
        </p:spPr>
      </p:pic>
      <p:sp>
        <p:nvSpPr>
          <p:cNvPr id="9" name="Obousměrná vodorovná šipka 8"/>
          <p:cNvSpPr/>
          <p:nvPr/>
        </p:nvSpPr>
        <p:spPr>
          <a:xfrm rot="19249131">
            <a:off x="4067944" y="4056465"/>
            <a:ext cx="1296144" cy="93770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84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5385" y="908720"/>
            <a:ext cx="3569889" cy="280831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552" y="3717032"/>
            <a:ext cx="3557187" cy="276274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1354" y="4016095"/>
            <a:ext cx="3343920" cy="227282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551" y="908720"/>
            <a:ext cx="3536615" cy="235627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116632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Co dělá automechanik?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11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80" y="1156243"/>
            <a:ext cx="3307432" cy="248057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487" y="1024721"/>
            <a:ext cx="3131840" cy="192216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323528" y="260648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Co všechno může řídit řidič?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636817"/>
            <a:ext cx="3657600" cy="27432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026" name="Picture 2" descr="http://upload.wikimedia.org/wikipedia/commons/6/60/Driver_Wallace_Oakes_GC_-_geograph.org.uk_-_85608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80" y="3932768"/>
            <a:ext cx="3603724" cy="237620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3851" y="2396530"/>
            <a:ext cx="3418406" cy="235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569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221" y="732210"/>
            <a:ext cx="3996625" cy="266774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633"/>
          <a:stretch/>
        </p:blipFill>
        <p:spPr>
          <a:xfrm>
            <a:off x="251058" y="3789040"/>
            <a:ext cx="3963169" cy="24482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338" y="988657"/>
            <a:ext cx="3460607" cy="258680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3844" y="3797455"/>
            <a:ext cx="3434059" cy="256695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85663" y="188640"/>
            <a:ext cx="66211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Kde můžeš vidět zedníka?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216923"/>
            <a:ext cx="2460863" cy="2573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27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699980"/>
            <a:ext cx="2744586" cy="271714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548" y="3968092"/>
            <a:ext cx="3601420" cy="239494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966457"/>
            <a:ext cx="3919737" cy="2606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8293" y="3780710"/>
            <a:ext cx="2695601" cy="276970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188640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Jak často chodíš ke kadeřníkovi?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32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8160" y="3861421"/>
            <a:ext cx="4132763" cy="275016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225" y="3775178"/>
            <a:ext cx="3744416" cy="280831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5513" y="828136"/>
            <a:ext cx="3821237" cy="28687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225" y="888554"/>
            <a:ext cx="3744416" cy="280831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41091" y="226370"/>
            <a:ext cx="6867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Jaké obchody máte ve vašem městě?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093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5615" y="692696"/>
            <a:ext cx="3534945" cy="250981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458291"/>
            <a:ext cx="3806192" cy="28546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378621"/>
            <a:ext cx="2749521" cy="366602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16" y="4365103"/>
            <a:ext cx="2088232" cy="215348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59485" y="174409"/>
            <a:ext cx="7344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Co všechno dělá zahradník? Pracuješ také rád na zahradě?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86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Jaká jiná povolání znáš?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Čím chceš být ty? 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2700" y="1988840"/>
            <a:ext cx="3121349" cy="427740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9122" y="5085184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619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0"/>
            <a:ext cx="889248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Zdroje:</a:t>
            </a:r>
            <a:r>
              <a:rPr lang="cs-CZ" sz="1200" dirty="0" err="1" smtClean="0"/>
              <a:t>Pod</a:t>
            </a:r>
            <a:r>
              <a:rPr lang="cs-CZ" sz="1200" dirty="0" smtClean="0"/>
              <a:t> licencí Public </a:t>
            </a:r>
            <a:r>
              <a:rPr lang="cs-CZ" sz="1200" dirty="0" err="1" smtClean="0"/>
              <a:t>domain</a:t>
            </a:r>
            <a:endParaRPr lang="cs-CZ" sz="1200" dirty="0" smtClean="0"/>
          </a:p>
          <a:p>
            <a:r>
              <a:rPr lang="it-IT" sz="1200" i="1" dirty="0" smtClean="0">
                <a:effectLst/>
              </a:rPr>
              <a:t>Http://www.clker.com/clipart-2335.html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2007</a:t>
            </a:r>
            <a:r>
              <a:rPr lang="it-IT" sz="1200" dirty="0" smtClean="0">
                <a:effectLst/>
              </a:rPr>
              <a:t> [online]. [cit. 2012-02-23].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Http://www.clker.com/clipart-2447.html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2007</a:t>
            </a:r>
            <a:r>
              <a:rPr lang="it-IT" sz="1200" dirty="0" smtClean="0">
                <a:effectLst/>
              </a:rPr>
              <a:t> [online]. [cit. 2012-02-23].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Http://www.clker.com/clipart-2450.html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2007</a:t>
            </a:r>
            <a:r>
              <a:rPr lang="it-IT" sz="1200" dirty="0" smtClean="0">
                <a:effectLst/>
              </a:rPr>
              <a:t> [online]. [cit. 2012-02-23].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Http://www.clker.com/clipart-16258.html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2008</a:t>
            </a:r>
            <a:r>
              <a:rPr lang="it-IT" sz="1200" dirty="0" smtClean="0">
                <a:effectLst/>
              </a:rPr>
              <a:t> [online]. [cit. 2012-02-23].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Http://www.clker.com/clipart-16258.html: 2008 [online]. [cit. 2012-02-23].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2007</a:t>
            </a:r>
            <a:r>
              <a:rPr lang="it-IT" sz="1200" dirty="0" smtClean="0">
                <a:effectLst/>
              </a:rPr>
              <a:t> [online]. [cit. 2012-02-23]. 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Http://www.clker.com/clipart-teacher-chemistry-classroom.html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2010</a:t>
            </a:r>
            <a:r>
              <a:rPr lang="it-IT" sz="1200" dirty="0" smtClean="0">
                <a:effectLst/>
              </a:rPr>
              <a:t> [online]. [cit. 2012-02-23]. 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Http://www.clker.com/clipart-16465.html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2008</a:t>
            </a:r>
            <a:r>
              <a:rPr lang="it-IT" sz="1200" dirty="0" smtClean="0">
                <a:effectLst/>
              </a:rPr>
              <a:t> [online]. [cit. 2012-02-23]. 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Http://www.clker.com/clipart-16463.html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2008</a:t>
            </a:r>
            <a:r>
              <a:rPr lang="it-IT" sz="1200" dirty="0" smtClean="0">
                <a:effectLst/>
              </a:rPr>
              <a:t> [online]. [cit. 2012-02-23]. 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Http://www.clker.com/clipart-6889.html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2007</a:t>
            </a:r>
            <a:r>
              <a:rPr lang="it-IT" sz="1200" dirty="0" smtClean="0">
                <a:effectLst/>
              </a:rPr>
              <a:t> [online]. [cit. 2012-02-23]. 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Http://www.clker.com/clipart-brick-laying.html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2012</a:t>
            </a:r>
            <a:r>
              <a:rPr lang="it-IT" sz="1200" dirty="0" smtClean="0">
                <a:effectLst/>
              </a:rPr>
              <a:t> [online]. [cit. 2012-02-23].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Http://www.clker.com/clipart-14427.html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2007</a:t>
            </a:r>
            <a:r>
              <a:rPr lang="it-IT" sz="1200" dirty="0" smtClean="0">
                <a:effectLst/>
              </a:rPr>
              <a:t> [online]. [cit. 2012-02-23]. 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Http://www.clker.com/clipart-14367.html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2007</a:t>
            </a:r>
            <a:r>
              <a:rPr lang="it-IT" sz="1200" dirty="0" smtClean="0">
                <a:effectLst/>
              </a:rPr>
              <a:t> [online]. [cit. 2012-02-23]. 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Http://www.clker.com/clipart-23984.html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2008</a:t>
            </a:r>
            <a:r>
              <a:rPr lang="it-IT" sz="1200" dirty="0" smtClean="0">
                <a:effectLst/>
              </a:rPr>
              <a:t> [online]. [cit. 2012-02-23]. </a:t>
            </a:r>
            <a:endParaRPr lang="cs-CZ" sz="1200" dirty="0" smtClean="0">
              <a:effectLst/>
            </a:endParaRPr>
          </a:p>
          <a:p>
            <a:r>
              <a:rPr lang="it-IT" sz="1200" i="1" dirty="0" smtClean="0">
                <a:effectLst/>
              </a:rPr>
              <a:t>Http://www.clker.com/clipart-3123.html</a:t>
            </a:r>
            <a:r>
              <a:rPr lang="it-IT" sz="1200" dirty="0" smtClean="0">
                <a:effectLst/>
              </a:rPr>
              <a:t>: </a:t>
            </a:r>
            <a:r>
              <a:rPr lang="it-IT" sz="1200" i="1" dirty="0" smtClean="0">
                <a:effectLst/>
              </a:rPr>
              <a:t>2007</a:t>
            </a:r>
            <a:r>
              <a:rPr lang="it-IT" sz="1200" dirty="0" smtClean="0">
                <a:effectLst/>
              </a:rPr>
              <a:t> [online]. [cit. 2012-02-23]. </a:t>
            </a:r>
          </a:p>
          <a:p>
            <a:r>
              <a:rPr lang="cs-CZ" sz="1200" dirty="0" smtClean="0">
                <a:effectLst/>
              </a:rPr>
              <a:t>STETOSKOPY. </a:t>
            </a:r>
            <a:r>
              <a:rPr lang="cs-CZ" sz="1200" i="1" dirty="0" smtClean="0">
                <a:effectLst/>
              </a:rPr>
              <a:t>Http://commons.wikimedia.org/wiki/File:Doctors_stethoscope_2.jpg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2008</a:t>
            </a:r>
            <a:r>
              <a:rPr lang="cs-CZ" sz="1200" dirty="0" smtClean="0">
                <a:effectLst/>
              </a:rPr>
              <a:t> [online]. http://commons.wikimedia.org/wiki/File:Doctors_stethoscope_2.jpg. [cit. 2012-02-23]. </a:t>
            </a:r>
            <a:r>
              <a:rPr lang="it-IT" sz="1200" dirty="0" smtClean="0">
                <a:effectLst/>
              </a:rPr>
              <a:t>  </a:t>
            </a:r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XIXTAS. </a:t>
            </a:r>
            <a:r>
              <a:rPr lang="cs-CZ" sz="1200" i="1" dirty="0" smtClean="0">
                <a:effectLst/>
              </a:rPr>
              <a:t>Http://commons.wikimedia.org/wiki/File:Doctor_England_(salimfadhley-flickr).jpg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2007</a:t>
            </a:r>
            <a:r>
              <a:rPr lang="cs-CZ" sz="1200" dirty="0" smtClean="0">
                <a:effectLst/>
              </a:rPr>
              <a:t> [online]. Tento soubor je licencován podle licence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stejné obecné [cit. 2012-02-23]. </a:t>
            </a:r>
          </a:p>
          <a:p>
            <a:r>
              <a:rPr lang="cs-CZ" sz="1200" dirty="0" smtClean="0">
                <a:effectLst/>
              </a:rPr>
              <a:t>MICHAL MAŇAS. </a:t>
            </a:r>
            <a:r>
              <a:rPr lang="cs-CZ" sz="1200" i="1" dirty="0" smtClean="0">
                <a:effectLst/>
              </a:rPr>
              <a:t>Http://commons.wikimedia.org/wiki/File:Zdravotnicka_zachranna_sluzba.jpg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2006</a:t>
            </a:r>
            <a:r>
              <a:rPr lang="cs-CZ" sz="1200" dirty="0" smtClean="0">
                <a:effectLst/>
              </a:rPr>
              <a:t> [online]. Tento soubor je licencován podle licence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stejné obecné 2.5. [cit. 2012-02-23]. </a:t>
            </a:r>
          </a:p>
          <a:p>
            <a:r>
              <a:rPr lang="cs-CZ" sz="1200" dirty="0" smtClean="0">
                <a:effectLst/>
              </a:rPr>
              <a:t>U.S. CENSUS FAQ. </a:t>
            </a:r>
            <a:r>
              <a:rPr lang="cs-CZ" sz="1200" i="1" dirty="0" smtClean="0">
                <a:effectLst/>
              </a:rPr>
              <a:t>Http://commons.wikimedia.org/wiki/File:Teacher.jpg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2006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2012-02-23].</a:t>
            </a:r>
          </a:p>
          <a:p>
            <a:r>
              <a:rPr lang="cs-CZ" sz="1200" dirty="0" smtClean="0">
                <a:effectLst/>
              </a:rPr>
              <a:t>MASAE. </a:t>
            </a:r>
            <a:r>
              <a:rPr lang="cs-CZ" sz="1200" i="1" dirty="0" smtClean="0">
                <a:effectLst/>
              </a:rPr>
              <a:t>Http://commons.wikimedia.org/wiki/File:Teacher_in_Laos.jpg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2007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2012-02-23].</a:t>
            </a:r>
          </a:p>
          <a:p>
            <a:r>
              <a:rPr lang="cs-CZ" sz="1200" dirty="0" smtClean="0">
                <a:effectLst/>
              </a:rPr>
              <a:t>PETER MANZELLI. </a:t>
            </a:r>
            <a:r>
              <a:rPr lang="cs-CZ" sz="1200" i="1" dirty="0" smtClean="0">
                <a:effectLst/>
              </a:rPr>
              <a:t>Http://commons.wikimedia.org/wiki/File:Cuba-old_car.jpg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číslo 02cs0850.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2012-02-23].</a:t>
            </a:r>
          </a:p>
          <a:p>
            <a:r>
              <a:rPr lang="cs-CZ" sz="1200" dirty="0" smtClean="0">
                <a:effectLst/>
              </a:rPr>
              <a:t>INTERIOT NA EN.WIKIPEDIA. </a:t>
            </a:r>
            <a:r>
              <a:rPr lang="cs-CZ" sz="1200" i="1" dirty="0" smtClean="0">
                <a:effectLst/>
              </a:rPr>
              <a:t>Http://commons.wikimedia.org/wiki/File:Auto_Mechanic.jpg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2003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2012-02-23]. </a:t>
            </a:r>
          </a:p>
          <a:p>
            <a:r>
              <a:rPr lang="cs-CZ" sz="1200" dirty="0" smtClean="0">
                <a:effectLst/>
              </a:rPr>
              <a:t>HAHIFUHEHO. </a:t>
            </a:r>
            <a:r>
              <a:rPr lang="cs-CZ" sz="1200" i="1" dirty="0" smtClean="0">
                <a:effectLst/>
              </a:rPr>
              <a:t>Http://commons.wikimedia.org/wiki/File:Keio_7802_drivers_cab.jpg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2011</a:t>
            </a:r>
            <a:r>
              <a:rPr lang="cs-CZ" sz="1200" dirty="0" smtClean="0">
                <a:effectLst/>
              </a:rPr>
              <a:t> [online]. Tento soubor byl uvolněn pomocí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CC0 1.0 Universal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Dedication</a:t>
            </a:r>
            <a:r>
              <a:rPr lang="cs-CZ" sz="1200" dirty="0" smtClean="0">
                <a:effectLst/>
              </a:rPr>
              <a:t>. [cit. 2012-02-23].</a:t>
            </a:r>
          </a:p>
          <a:p>
            <a:r>
              <a:rPr lang="cs-CZ" sz="1200" dirty="0" smtClean="0">
                <a:effectLst/>
              </a:rPr>
              <a:t>ARRIVA436. </a:t>
            </a:r>
            <a:r>
              <a:rPr lang="cs-CZ" sz="1200" i="1" dirty="0" smtClean="0">
                <a:effectLst/>
              </a:rPr>
              <a:t>Http://commons.wikimedia.org/wiki/File:Brighton_and_Hove_driver_trainer_T4.JPG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2008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2012-02-23].</a:t>
            </a:r>
          </a:p>
          <a:p>
            <a:r>
              <a:rPr lang="cs-CZ" sz="1200" dirty="0" smtClean="0">
                <a:effectLst/>
              </a:rPr>
              <a:t>GRAHAM RICHARDSON. </a:t>
            </a:r>
            <a:r>
              <a:rPr lang="cs-CZ" sz="1200" i="1" dirty="0" smtClean="0">
                <a:effectLst/>
              </a:rPr>
              <a:t>Http://commons.wikimedia.org/wiki/File:Devon_Fire_WA05EZM_MAN_Driver_Trainer.jpg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2006</a:t>
            </a:r>
            <a:r>
              <a:rPr lang="cs-CZ" sz="1200" dirty="0" smtClean="0">
                <a:effectLst/>
              </a:rPr>
              <a:t> [online]. Tento soubor je licencován pod licencí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</a:t>
            </a:r>
            <a:r>
              <a:rPr lang="cs-CZ" sz="1200" dirty="0" smtClean="0">
                <a:effectLst/>
              </a:rPr>
              <a:t> 2.0 ob. [cit. 2012-02-23].</a:t>
            </a:r>
          </a:p>
          <a:p>
            <a:r>
              <a:rPr lang="cs-CZ" sz="1200" dirty="0" smtClean="0">
                <a:effectLst/>
              </a:rPr>
              <a:t>MARTIN ADDISON. </a:t>
            </a:r>
            <a:r>
              <a:rPr lang="cs-CZ" sz="1200" i="1" dirty="0" smtClean="0">
                <a:effectLst/>
              </a:rPr>
              <a:t>Http://commons.wikimedia.org/wiki/File:Driver_Wallace_Oakes_GC_-_geograph.org.uk_-_856087.jpg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1982</a:t>
            </a:r>
            <a:r>
              <a:rPr lang="cs-CZ" sz="1200" dirty="0" smtClean="0">
                <a:effectLst/>
              </a:rPr>
              <a:t> [online]. Tento soubor je licencován podle licence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stejné obecné. [cit. 2012-02-23]. </a:t>
            </a:r>
          </a:p>
          <a:p>
            <a:r>
              <a:rPr lang="cs-CZ" sz="1200" dirty="0" smtClean="0">
                <a:effectLst/>
              </a:rPr>
              <a:t>BRICE BLONDEL. </a:t>
            </a:r>
            <a:r>
              <a:rPr lang="cs-CZ" sz="1200" i="1" dirty="0" smtClean="0">
                <a:effectLst/>
              </a:rPr>
              <a:t>Http://commons.wikimedia.org/wiki/File:Bricklayer.jpg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2008</a:t>
            </a:r>
            <a:r>
              <a:rPr lang="cs-CZ" sz="1200" dirty="0" smtClean="0">
                <a:effectLst/>
              </a:rPr>
              <a:t> [online]. Tento soubor je licencován pod licencí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</a:t>
            </a:r>
            <a:r>
              <a:rPr lang="cs-CZ" sz="1200" dirty="0" smtClean="0">
                <a:effectLst/>
              </a:rPr>
              <a:t> 2.0 obecný. [cit. 2012-02-23].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8672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88255"/>
            <a:ext cx="828092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effectLst/>
              </a:rPr>
              <a:t>NGÔ TRUNG. </a:t>
            </a:r>
            <a:r>
              <a:rPr lang="cs-CZ" sz="1200" i="1" dirty="0" smtClean="0">
                <a:effectLst/>
              </a:rPr>
              <a:t>Http://commons.wikimedia.org/wiki/File:Mason,bricklayer,brickie.jpg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2010</a:t>
            </a:r>
            <a:r>
              <a:rPr lang="cs-CZ" sz="1200" dirty="0" smtClean="0">
                <a:effectLst/>
              </a:rPr>
              <a:t> [online]. Tento soubor je licencován pod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podobní 3.0 </a:t>
            </a:r>
            <a:r>
              <a:rPr lang="cs-CZ" sz="1200" dirty="0" err="1" smtClean="0">
                <a:effectLst/>
              </a:rPr>
              <a:t>Unported</a:t>
            </a:r>
            <a:r>
              <a:rPr lang="cs-CZ" sz="1200" dirty="0" smtClean="0">
                <a:effectLst/>
              </a:rPr>
              <a:t>. [cit. 2012-02-23]. </a:t>
            </a:r>
          </a:p>
          <a:p>
            <a:endParaRPr lang="cs-CZ" sz="1200" dirty="0" smtClean="0">
              <a:effectLst/>
            </a:endParaRPr>
          </a:p>
          <a:p>
            <a:r>
              <a:rPr lang="cs-CZ" sz="1200" dirty="0" smtClean="0">
                <a:effectLst/>
              </a:rPr>
              <a:t>NÁRODNÍ INSTITUT PRO BEZPEČNOST A OCHRANU ZDRAVÍ (NIOSH. </a:t>
            </a:r>
            <a:r>
              <a:rPr lang="cs-CZ" sz="1200" i="1" dirty="0" smtClean="0">
                <a:effectLst/>
              </a:rPr>
              <a:t>Http://commons.wikimedia.org/wiki/File:Construction_workers_not_wearing_fall_protection_equipment.jpg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2003</a:t>
            </a:r>
            <a:r>
              <a:rPr lang="cs-CZ" sz="1200" dirty="0" smtClean="0">
                <a:effectLst/>
              </a:rPr>
              <a:t> [online]. Tento soubor je licencován pod licencí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</a:t>
            </a:r>
            <a:r>
              <a:rPr lang="cs-CZ" sz="1200" dirty="0" smtClean="0">
                <a:effectLst/>
              </a:rPr>
              <a:t> 2.0 obecný. [cit. 2012-02-23].</a:t>
            </a:r>
          </a:p>
          <a:p>
            <a:endParaRPr lang="cs-CZ" sz="1200" dirty="0" smtClean="0">
              <a:effectLst/>
            </a:endParaRPr>
          </a:p>
          <a:p>
            <a:r>
              <a:rPr lang="cs-CZ" sz="1200" dirty="0" err="1" smtClean="0">
                <a:effectLst/>
              </a:rPr>
              <a:t>VALAOM.</a:t>
            </a:r>
            <a:r>
              <a:rPr lang="cs-CZ" sz="1200" i="1" dirty="0" err="1" smtClean="0">
                <a:effectLst/>
              </a:rPr>
              <a:t>Http</a:t>
            </a:r>
            <a:r>
              <a:rPr lang="cs-CZ" sz="1200" i="1" dirty="0" smtClean="0">
                <a:effectLst/>
              </a:rPr>
              <a:t>://commons.wikimedia.org/wiki/File:HK_Sai_Ying_Pun_%E8%8B%B1%E8%8F%AF%E8%87%BA_10_Ying_Wa_Terrace_Construction_site_workers_at_work_Dec-2011.jpg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2011</a:t>
            </a:r>
            <a:r>
              <a:rPr lang="cs-CZ" sz="1200" dirty="0" smtClean="0">
                <a:effectLst/>
              </a:rPr>
              <a:t> [online]. Tento soubor je licencován pod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podobní 3.0 </a:t>
            </a:r>
            <a:r>
              <a:rPr lang="cs-CZ" sz="1200" dirty="0" err="1" smtClean="0">
                <a:effectLst/>
              </a:rPr>
              <a:t>Unported</a:t>
            </a:r>
            <a:r>
              <a:rPr lang="cs-CZ" sz="1200" dirty="0" smtClean="0">
                <a:effectLst/>
              </a:rPr>
              <a:t>. [cit. 2012-02-23].</a:t>
            </a:r>
          </a:p>
          <a:p>
            <a:endParaRPr lang="cs-CZ" sz="1200" dirty="0"/>
          </a:p>
          <a:p>
            <a:r>
              <a:rPr lang="cs-CZ" sz="1200" dirty="0" smtClean="0">
                <a:effectLst/>
              </a:rPr>
              <a:t>MARK WOLFE. </a:t>
            </a:r>
            <a:r>
              <a:rPr lang="cs-CZ" sz="1200" i="1" dirty="0" smtClean="0">
                <a:effectLst/>
              </a:rPr>
              <a:t>Http://commons.wikimedia.org/wiki/File:FEMA_-_10875_-_Photograph_by_Mark_Wolfe_taken_on_09-14-2004_in_Florida.jpg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2004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2012-02-23]. </a:t>
            </a:r>
          </a:p>
          <a:p>
            <a:endParaRPr lang="cs-CZ" sz="1200" dirty="0"/>
          </a:p>
          <a:p>
            <a:r>
              <a:rPr lang="cs-CZ" sz="1200" dirty="0" smtClean="0">
                <a:effectLst/>
              </a:rPr>
              <a:t>MARK WOLFE. </a:t>
            </a:r>
            <a:r>
              <a:rPr lang="cs-CZ" sz="1200" i="1" dirty="0" smtClean="0">
                <a:effectLst/>
              </a:rPr>
              <a:t>Http://commons.wikimedia.org/wiki/File:FEMA_-_10877_-_Photograph_by_Mark_Wolfe_taken_on_09-14-2004_in_Florida.jpg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2004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2012-02-23]. </a:t>
            </a:r>
          </a:p>
          <a:p>
            <a:endParaRPr lang="cs-CZ" sz="1200" dirty="0"/>
          </a:p>
          <a:p>
            <a:r>
              <a:rPr lang="cs-CZ" sz="1100" dirty="0" smtClean="0">
                <a:effectLst/>
              </a:rPr>
              <a:t>SCHEKINOV ALEXEY VICTOROVICH. </a:t>
            </a:r>
            <a:r>
              <a:rPr lang="cs-CZ" sz="1100" i="1" dirty="0" smtClean="0">
                <a:effectLst/>
              </a:rPr>
              <a:t>Http://commons.wikimedia.org/wiki/File:%D0%9F%D1%80%D0%BE%D0%B4%D0%B0%D0%B2%D0%B5%D1%86_%D0%BF%D1%80%D0%BE%D0%BC%D1%82%D0%BE%D0%B2%D0%B0%D1%80%D0%BE%D0%B2_%D0%B7%D0%B0_%D1%80%D0%B0%D0%B1%D0%BE%D1%82%D0%BE%D0%B9.JPG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2007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. [cit. 2012-02-23]. </a:t>
            </a:r>
          </a:p>
          <a:p>
            <a:endParaRPr lang="cs-CZ" sz="1100" dirty="0" smtClean="0">
              <a:effectLst/>
            </a:endParaRPr>
          </a:p>
          <a:p>
            <a:r>
              <a:rPr lang="cs-CZ" sz="1100" dirty="0" smtClean="0">
                <a:effectLst/>
              </a:rPr>
              <a:t>DAVE HITCHBORNE. </a:t>
            </a:r>
            <a:r>
              <a:rPr lang="cs-CZ" sz="1100" i="1" dirty="0" smtClean="0">
                <a:effectLst/>
              </a:rPr>
              <a:t>Http://commons.wikimedia.org/wiki/File:Somerfield,_Spilsby_-_geograph.org.uk_-_1427301.jpg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2009</a:t>
            </a:r>
            <a:r>
              <a:rPr lang="cs-CZ" sz="1100" dirty="0" smtClean="0">
                <a:effectLst/>
              </a:rPr>
              <a:t> [online]. Tento soubor je licencován podle licence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stejné obecné. [cit. 2012-02-23]. </a:t>
            </a:r>
          </a:p>
          <a:p>
            <a:endParaRPr lang="cs-CZ" sz="1100" dirty="0"/>
          </a:p>
          <a:p>
            <a:r>
              <a:rPr lang="cs-CZ" sz="1100" i="1" dirty="0" smtClean="0">
                <a:effectLst/>
              </a:rPr>
              <a:t>Http://commons.wikimedia.org/wiki/File:IMG_candy_store.JPG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. [cit. 2012-02-23].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JOE MABEL. </a:t>
            </a:r>
            <a:r>
              <a:rPr lang="cs-CZ" sz="1100" i="1" dirty="0" smtClean="0">
                <a:effectLst/>
              </a:rPr>
              <a:t>Http://commons.wikimedia.org/wiki/File:Interbay_P-Patch_gardeners_04.jpg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2007</a:t>
            </a:r>
            <a:r>
              <a:rPr lang="cs-CZ" sz="1100" dirty="0" smtClean="0">
                <a:effectLst/>
              </a:rPr>
              <a:t> [online]. Tento soubor je licencován pod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podobní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. [cit. 2012-02-23]. </a:t>
            </a:r>
          </a:p>
          <a:p>
            <a:endParaRPr lang="cs-CZ" sz="1100" dirty="0" smtClean="0">
              <a:effectLst/>
            </a:endParaRPr>
          </a:p>
          <a:p>
            <a:r>
              <a:rPr lang="cs-CZ" sz="1100" dirty="0" smtClean="0">
                <a:effectLst/>
              </a:rPr>
              <a:t>FOTOGRAFIE ADAM JONES ADAMJONES.FREESERVERS.COM. </a:t>
            </a:r>
            <a:r>
              <a:rPr lang="cs-CZ" sz="1100" i="1" dirty="0" smtClean="0">
                <a:effectLst/>
              </a:rPr>
              <a:t>Http://commons.wikimedia.org/wiki/File:Gardener_at_Botanical_Gardens_-_Curitiba_-_Brazil.jpg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2009</a:t>
            </a:r>
            <a:r>
              <a:rPr lang="cs-CZ" sz="1100" dirty="0" smtClean="0">
                <a:effectLst/>
              </a:rPr>
              <a:t> [online]. Tento soubor je licencován pod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podobní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. [cit. 2012-02-23]</a:t>
            </a:r>
          </a:p>
          <a:p>
            <a:r>
              <a:rPr lang="cs-CZ" sz="1100" dirty="0" smtClean="0">
                <a:effectLst/>
              </a:rPr>
              <a:t>. </a:t>
            </a:r>
          </a:p>
          <a:p>
            <a:r>
              <a:rPr lang="cs-CZ" sz="1100" i="1" dirty="0" smtClean="0">
                <a:effectLst/>
              </a:rPr>
              <a:t>Http://www.clker.com/clipart-9382.html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2007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. [cit. 2012-02-23].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84712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22">
      <a:dk1>
        <a:sysClr val="windowText" lastClr="000000"/>
      </a:dk1>
      <a:lt1>
        <a:sysClr val="window" lastClr="FFFFFF"/>
      </a:lt1>
      <a:dk2>
        <a:srgbClr val="FFC1C1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380</TotalTime>
  <Words>872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jitka</cp:lastModifiedBy>
  <cp:revision>28</cp:revision>
  <dcterms:created xsi:type="dcterms:W3CDTF">2012-02-23T13:54:05Z</dcterms:created>
  <dcterms:modified xsi:type="dcterms:W3CDTF">2013-11-01T13:51:39Z</dcterms:modified>
</cp:coreProperties>
</file>