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0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7D71A74-BDC4-4E76-8C88-BEC9E489C307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CAADDE4-2BFA-42F3-A4AB-03B8788A19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04664"/>
            <a:ext cx="6495120" cy="59046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06016" y="836712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28575">
                  <a:solidFill>
                    <a:schemeClr val="accent6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Příroda v 									létě</a:t>
            </a:r>
            <a:endParaRPr lang="cs-CZ" sz="9600" b="1" dirty="0">
              <a:ln w="28575">
                <a:solidFill>
                  <a:schemeClr val="accent6">
                    <a:lumMod val="5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682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n>
                  <a:solidFill>
                    <a:srgbClr val="002060"/>
                  </a:solidFill>
                </a:ln>
                <a:solidFill>
                  <a:srgbClr val="FF0000"/>
                </a:solidFill>
              </a:rPr>
              <a:t>Letní měsíce jsou:</a:t>
            </a:r>
            <a:endParaRPr lang="cs-CZ" sz="8000" dirty="0">
              <a:ln>
                <a:solidFill>
                  <a:srgbClr val="00206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425424"/>
            <a:ext cx="42484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itchFamily="34" charset="0"/>
              <a:buChar char="•"/>
            </a:pPr>
            <a:r>
              <a:rPr lang="cs-CZ" sz="6600" i="1" dirty="0" smtClean="0">
                <a:solidFill>
                  <a:srgbClr val="FF0000"/>
                </a:solidFill>
              </a:rPr>
              <a:t>červen</a:t>
            </a:r>
          </a:p>
          <a:p>
            <a:pPr marL="857250" indent="-857250">
              <a:buFont typeface="Arial" pitchFamily="34" charset="0"/>
              <a:buChar char="•"/>
            </a:pPr>
            <a:r>
              <a:rPr lang="cs-CZ" sz="6600" i="1" dirty="0" smtClean="0">
                <a:solidFill>
                  <a:srgbClr val="FF0000"/>
                </a:solidFill>
              </a:rPr>
              <a:t>červenec</a:t>
            </a:r>
          </a:p>
          <a:p>
            <a:pPr marL="857250" indent="-857250">
              <a:buFont typeface="Arial" pitchFamily="34" charset="0"/>
              <a:buChar char="•"/>
            </a:pPr>
            <a:r>
              <a:rPr lang="cs-CZ" sz="6600" i="1" dirty="0" smtClean="0">
                <a:solidFill>
                  <a:srgbClr val="FF0000"/>
                </a:solidFill>
              </a:rPr>
              <a:t>srpen</a:t>
            </a:r>
            <a:endParaRPr lang="cs-CZ" sz="6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13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43951"/>
            <a:ext cx="76328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Slunce pálí a dlouho svítí</a:t>
            </a:r>
            <a:r>
              <a:rPr lang="cs-CZ" sz="4400" dirty="0">
                <a:solidFill>
                  <a:srgbClr val="FF0000"/>
                </a:solidFill>
              </a:rPr>
              <a:t>. Dny jsou dlouhé a noci krátké.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2782" y="2182503"/>
            <a:ext cx="3342934" cy="330950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82503"/>
            <a:ext cx="2232248" cy="32827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9" y="2844817"/>
            <a:ext cx="2929014" cy="382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61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42140" y="260648"/>
            <a:ext cx="52565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Často bývají bouřky.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24744"/>
            <a:ext cx="7805776" cy="522987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754855"/>
            <a:ext cx="2007357" cy="15189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31932" y="2173696"/>
            <a:ext cx="1512168" cy="1144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880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204863"/>
            <a:ext cx="50405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Zrají třešně a jahody.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92340"/>
            <a:ext cx="2223491" cy="182449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80686"/>
            <a:ext cx="3707904" cy="27809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25787">
            <a:off x="2737069" y="44977"/>
            <a:ext cx="2031511" cy="1799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67142" flipH="1">
            <a:off x="3661247" y="159554"/>
            <a:ext cx="2031511" cy="17997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459" y="3899678"/>
            <a:ext cx="3343081" cy="25073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900" y="3192446"/>
            <a:ext cx="4333903" cy="3250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15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63280" y="317879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Lidé suší seno. Je senoseč.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212976"/>
            <a:ext cx="4413713" cy="331028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11"/>
          <a:stretch/>
        </p:blipFill>
        <p:spPr>
          <a:xfrm>
            <a:off x="3851920" y="1916832"/>
            <a:ext cx="5004048" cy="3189668"/>
          </a:xfrm>
          <a:prstGeom prst="rect">
            <a:avLst/>
          </a:prstGeom>
          <a:ln>
            <a:solidFill>
              <a:srgbClr val="0070C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61" y="1087320"/>
            <a:ext cx="2664296" cy="184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51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2748" y="449488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Dozrává obilí. Budou žně.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772816"/>
            <a:ext cx="5824176" cy="39604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787913"/>
            <a:ext cx="1992216" cy="5616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35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6018" y="260648"/>
            <a:ext cx="87129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V létě chodíme do lesa. </a:t>
            </a:r>
            <a:r>
              <a:rPr lang="cs-CZ" sz="4400" dirty="0">
                <a:solidFill>
                  <a:srgbClr val="FF0000"/>
                </a:solidFill>
              </a:rPr>
              <a:t>S</a:t>
            </a:r>
            <a:r>
              <a:rPr lang="cs-CZ" sz="4400" dirty="0" smtClean="0">
                <a:solidFill>
                  <a:srgbClr val="FF0000"/>
                </a:solidFill>
              </a:rPr>
              <a:t>bíráme houby, maliny a borůvky.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844824"/>
            <a:ext cx="6912768" cy="45365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862001"/>
            <a:ext cx="2095251" cy="161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96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556792"/>
            <a:ext cx="698477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 létě přijde</a:t>
            </a:r>
          </a:p>
          <a:p>
            <a:pPr algn="ctr"/>
            <a:r>
              <a:rPr lang="cs-CZ" sz="88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04664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02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531"/>
            <a:ext cx="835292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040300"/>
                </a:solidFill>
              </a:rPr>
              <a:t>Zdroje:</a:t>
            </a:r>
          </a:p>
          <a:p>
            <a:r>
              <a:rPr lang="cs-CZ" sz="1200" dirty="0" smtClean="0">
                <a:solidFill>
                  <a:srgbClr val="040300"/>
                </a:solidFill>
              </a:rPr>
              <a:t>Http://www.clker.com/clipart-sea-scene.html: 2010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</a:t>
            </a:r>
          </a:p>
          <a:p>
            <a:r>
              <a:rPr lang="cs-CZ" sz="1200" dirty="0" smtClean="0">
                <a:solidFill>
                  <a:srgbClr val="040300"/>
                </a:solidFill>
              </a:rPr>
              <a:t>Http://www.clker.com/clipart-spring-sun-trees-clouds-blue-sky.html: 2008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</a:t>
            </a:r>
          </a:p>
          <a:p>
            <a:r>
              <a:rPr lang="cs-CZ" sz="1200" dirty="0" smtClean="0">
                <a:solidFill>
                  <a:srgbClr val="040300"/>
                </a:solidFill>
              </a:rPr>
              <a:t>Http://www.clker.com/clipart-girl-at-beach.html: 2010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  </a:t>
            </a:r>
          </a:p>
          <a:p>
            <a:r>
              <a:rPr lang="cs-CZ" sz="1200" dirty="0" smtClean="0">
                <a:solidFill>
                  <a:srgbClr val="040300"/>
                </a:solidFill>
              </a:rPr>
              <a:t>Http://www.clker.com/clipart-2411.html: 2007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  </a:t>
            </a:r>
          </a:p>
          <a:p>
            <a:r>
              <a:rPr lang="cs-CZ" sz="1200" dirty="0" smtClean="0">
                <a:solidFill>
                  <a:srgbClr val="040300"/>
                </a:solidFill>
              </a:rPr>
              <a:t>Http://www.clker.com/clipart-11021.html: 2007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 </a:t>
            </a:r>
          </a:p>
          <a:p>
            <a:r>
              <a:rPr lang="cs-CZ" sz="1200" dirty="0" smtClean="0">
                <a:solidFill>
                  <a:srgbClr val="040300"/>
                </a:solidFill>
              </a:rPr>
              <a:t>Http://www.clker.com/clipart-severe-thunder-storms-weather-symbol.html: 2008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</a:t>
            </a:r>
          </a:p>
          <a:p>
            <a:r>
              <a:rPr lang="cs-CZ" sz="1200" dirty="0" smtClean="0">
                <a:solidFill>
                  <a:srgbClr val="040300"/>
                </a:solidFill>
              </a:rPr>
              <a:t>Http://www.clker.com/clipart-bird-cherry.html: 2012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 </a:t>
            </a:r>
          </a:p>
          <a:p>
            <a:endParaRPr lang="cs-CZ" sz="1200" dirty="0" smtClean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JENS JÄPEL. Http://commons.wikimedia.org/wiki/File:Tragender_Kirschbaum.jpg?uselang=cs: 2006 [online]. Tento soubor podléhá licenci </a:t>
            </a:r>
            <a:r>
              <a:rPr lang="cs-CZ" sz="1200" dirty="0" err="1" smtClean="0">
                <a:solidFill>
                  <a:srgbClr val="040300"/>
                </a:solidFill>
              </a:rPr>
              <a:t>Creative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Commons</a:t>
            </a:r>
            <a:r>
              <a:rPr lang="cs-CZ" sz="1200" dirty="0" smtClean="0">
                <a:solidFill>
                  <a:srgbClr val="040300"/>
                </a:solidFill>
              </a:rPr>
              <a:t> Uveďte autora-Zachovejte licenci 2.5 </a:t>
            </a:r>
            <a:r>
              <a:rPr lang="cs-CZ" sz="1200" dirty="0" err="1" smtClean="0">
                <a:solidFill>
                  <a:srgbClr val="040300"/>
                </a:solidFill>
              </a:rPr>
              <a:t>Generic</a:t>
            </a:r>
            <a:r>
              <a:rPr lang="cs-CZ" sz="1200" dirty="0" smtClean="0">
                <a:solidFill>
                  <a:srgbClr val="040300"/>
                </a:solidFill>
              </a:rPr>
              <a:t>. [cit. 2012-03-01].</a:t>
            </a:r>
          </a:p>
          <a:p>
            <a:endParaRPr lang="cs-CZ" sz="1200" dirty="0" smtClean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Http://www.clker.com/clipart-cherries-2.html: 2011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</a:t>
            </a:r>
          </a:p>
          <a:p>
            <a:endParaRPr lang="cs-CZ" sz="1200" dirty="0" smtClean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FORMULAX. Http://commons.wikimedia.org/wiki/File:Strawberries.JPG: 2005 [online]. Tento soubor je licencován podle licence </a:t>
            </a:r>
            <a:r>
              <a:rPr lang="cs-CZ" sz="1200" dirty="0" err="1" smtClean="0">
                <a:solidFill>
                  <a:srgbClr val="040300"/>
                </a:solidFill>
              </a:rPr>
              <a:t>Creative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Commons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Attribution-Share</a:t>
            </a:r>
            <a:r>
              <a:rPr lang="cs-CZ" sz="1200" dirty="0" smtClean="0">
                <a:solidFill>
                  <a:srgbClr val="040300"/>
                </a:solidFill>
              </a:rPr>
              <a:t> stejné obecné. [cit. 2012-03-01]. </a:t>
            </a:r>
          </a:p>
          <a:p>
            <a:endParaRPr lang="cs-CZ" sz="1200" dirty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JENS JÄPEL. Http://commons.wikimedia.org/wiki/File:Reife_Erdbeeren.jpg: 2006 [online]. Tento soubor je licencován podle licence </a:t>
            </a:r>
            <a:r>
              <a:rPr lang="cs-CZ" sz="1200" dirty="0" err="1" smtClean="0">
                <a:solidFill>
                  <a:srgbClr val="040300"/>
                </a:solidFill>
              </a:rPr>
              <a:t>Creative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Commons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Attribution-Share</a:t>
            </a:r>
            <a:r>
              <a:rPr lang="cs-CZ" sz="1200" dirty="0" smtClean="0">
                <a:solidFill>
                  <a:srgbClr val="040300"/>
                </a:solidFill>
              </a:rPr>
              <a:t> stejné obecné 2.5. [cit. 2012-03-01]. </a:t>
            </a:r>
          </a:p>
          <a:p>
            <a:endParaRPr lang="cs-CZ" sz="1200" dirty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PORSCHE-MAKUS. Http://commons.wikimedia.org/wiki/File:Hatz_tl13_03.jpg: 2004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</a:t>
            </a:r>
          </a:p>
          <a:p>
            <a:endParaRPr lang="cs-CZ" sz="1200" dirty="0" smtClean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ROBERT SCARTH. Http://commons.wikimedia.org/wiki/File:Massey_Ferguson_6170,_haymaking_near_Birsay_4.jpg: 2003 [online]. Tento soubor je licencován podle licence </a:t>
            </a:r>
            <a:r>
              <a:rPr lang="cs-CZ" sz="1200" dirty="0" err="1" smtClean="0">
                <a:solidFill>
                  <a:srgbClr val="040300"/>
                </a:solidFill>
              </a:rPr>
              <a:t>Creative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Commons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Attribution-Share</a:t>
            </a:r>
            <a:r>
              <a:rPr lang="cs-CZ" sz="1200" dirty="0" smtClean="0">
                <a:solidFill>
                  <a:srgbClr val="040300"/>
                </a:solidFill>
              </a:rPr>
              <a:t> stejné obecné. [cit. 2012-03-01]. </a:t>
            </a:r>
          </a:p>
          <a:p>
            <a:endParaRPr lang="cs-CZ" sz="1200" dirty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FLOMINATOR. Http://commons.wikimedia.org/wiki/File:Heuen_um_1942.jpg: 1942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 </a:t>
            </a:r>
          </a:p>
          <a:p>
            <a:endParaRPr lang="cs-CZ" sz="1200" dirty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ARPATT. Http://commons.wikimedia.org/wiki/File:Cosechade_maiz.jpg?uselang=cs: 2009 [online]. Tento soubor byl uvolněn pomocí </a:t>
            </a:r>
            <a:r>
              <a:rPr lang="cs-CZ" sz="1200" dirty="0" err="1" smtClean="0">
                <a:solidFill>
                  <a:srgbClr val="040300"/>
                </a:solidFill>
              </a:rPr>
              <a:t>Creative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Commons</a:t>
            </a:r>
            <a:r>
              <a:rPr lang="cs-CZ" sz="1200" dirty="0" smtClean="0">
                <a:solidFill>
                  <a:srgbClr val="040300"/>
                </a:solidFill>
              </a:rPr>
              <a:t> CC0 1.0 Universal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Dedication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 </a:t>
            </a:r>
          </a:p>
          <a:p>
            <a:endParaRPr lang="cs-CZ" sz="1200" dirty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Http://www.clker.com/clipart-23775.html: 2008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</a:t>
            </a:r>
          </a:p>
          <a:p>
            <a:endParaRPr lang="cs-CZ" sz="1200" dirty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CONVALLARIA MAJALIS. Http://commons.wikimedia.org/wiki/File:Lots_of_boletes.jpg: 2004 [online]. Tento soubor je licencován pod </a:t>
            </a:r>
            <a:r>
              <a:rPr lang="cs-CZ" sz="1200" dirty="0" err="1" smtClean="0">
                <a:solidFill>
                  <a:srgbClr val="040300"/>
                </a:solidFill>
              </a:rPr>
              <a:t>Creative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Commons</a:t>
            </a:r>
            <a:r>
              <a:rPr lang="cs-CZ" sz="1200" dirty="0" smtClean="0">
                <a:solidFill>
                  <a:srgbClr val="040300"/>
                </a:solidFill>
              </a:rPr>
              <a:t> </a:t>
            </a:r>
            <a:r>
              <a:rPr lang="cs-CZ" sz="1200" dirty="0" err="1" smtClean="0">
                <a:solidFill>
                  <a:srgbClr val="040300"/>
                </a:solidFill>
              </a:rPr>
              <a:t>Attribution-Share</a:t>
            </a:r>
            <a:r>
              <a:rPr lang="cs-CZ" sz="1200" dirty="0" smtClean="0">
                <a:solidFill>
                  <a:srgbClr val="040300"/>
                </a:solidFill>
              </a:rPr>
              <a:t> podobní 3.0 </a:t>
            </a:r>
            <a:r>
              <a:rPr lang="cs-CZ" sz="1200" dirty="0" err="1" smtClean="0">
                <a:solidFill>
                  <a:srgbClr val="040300"/>
                </a:solidFill>
              </a:rPr>
              <a:t>Unported</a:t>
            </a:r>
            <a:r>
              <a:rPr lang="cs-CZ" sz="1200" dirty="0" smtClean="0">
                <a:solidFill>
                  <a:srgbClr val="040300"/>
                </a:solidFill>
              </a:rPr>
              <a:t>. [cit. 2012-03-01]. </a:t>
            </a:r>
          </a:p>
          <a:p>
            <a:endParaRPr lang="cs-CZ" sz="1200" dirty="0" smtClean="0">
              <a:solidFill>
                <a:srgbClr val="040300"/>
              </a:solidFill>
            </a:endParaRPr>
          </a:p>
          <a:p>
            <a:r>
              <a:rPr lang="cs-CZ" sz="1200" dirty="0" smtClean="0">
                <a:solidFill>
                  <a:srgbClr val="040300"/>
                </a:solidFill>
              </a:rPr>
              <a:t>Http://www.clker.com/clipart-adobestockphotos.html: 2011 [online]. public </a:t>
            </a:r>
            <a:r>
              <a:rPr lang="cs-CZ" sz="1200" dirty="0" err="1" smtClean="0">
                <a:solidFill>
                  <a:srgbClr val="040300"/>
                </a:solidFill>
              </a:rPr>
              <a:t>domain</a:t>
            </a:r>
            <a:r>
              <a:rPr lang="cs-CZ" sz="1200" dirty="0" smtClean="0">
                <a:solidFill>
                  <a:srgbClr val="040300"/>
                </a:solidFill>
              </a:rPr>
              <a:t>. [cit. 2012-03-01]. </a:t>
            </a:r>
            <a:endParaRPr lang="cs-CZ" sz="1200" dirty="0">
              <a:solidFill>
                <a:srgbClr val="040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59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6">
      <a:dk1>
        <a:srgbClr val="AF8C00"/>
      </a:dk1>
      <a:lt1>
        <a:sysClr val="window" lastClr="FFFFFF"/>
      </a:lt1>
      <a:dk2>
        <a:srgbClr val="FFDD59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147</TotalTime>
  <Words>430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jitka</cp:lastModifiedBy>
  <cp:revision>20</cp:revision>
  <dcterms:created xsi:type="dcterms:W3CDTF">2012-03-01T19:08:55Z</dcterms:created>
  <dcterms:modified xsi:type="dcterms:W3CDTF">2013-10-29T17:24:59Z</dcterms:modified>
</cp:coreProperties>
</file>