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57" r:id="rId3"/>
    <p:sldId id="260" r:id="rId4"/>
    <p:sldId id="261" r:id="rId5"/>
    <p:sldId id="266" r:id="rId6"/>
    <p:sldId id="263" r:id="rId7"/>
    <p:sldId id="264" r:id="rId8"/>
    <p:sldId id="26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66FF33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51" autoAdjust="0"/>
    <p:restoredTop sz="94671" autoAdjust="0"/>
  </p:normalViewPr>
  <p:slideViewPr>
    <p:cSldViewPr>
      <p:cViewPr>
        <p:scale>
          <a:sx n="80" d="100"/>
          <a:sy n="80" d="100"/>
        </p:scale>
        <p:origin x="-1290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097FE1-980A-43B6-98BD-A13F127A5C4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1C20C-E2FE-458E-91F9-78FCAAA5F6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431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!!!!!!!!!!!!!!!!!!!!!!!!!!!!!!!!!!!!!!!!!!!!!!!!!!!!!!!!!!!!!!!!!!!!!!!!!!!!!!!!!!!!!!!!!!!!!!!!!!!!!!!!!!!!!!!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1C20C-E2FE-458E-91F9-78FCAAA5F6C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364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1C20C-E2FE-458E-91F9-78FCAAA5F6C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536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267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75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063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650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85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70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816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93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641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69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132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0">
              <a:schemeClr val="accent5">
                <a:lumMod val="20000"/>
                <a:lumOff val="8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AA840-27D8-45BA-A422-3458902CEBC3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034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jpeg"/><Relationship Id="rId34" Type="http://schemas.openxmlformats.org/officeDocument/2006/relationships/image" Target="../media/image39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36" Type="http://schemas.openxmlformats.org/officeDocument/2006/relationships/image" Target="../media/image9.png"/><Relationship Id="rId4" Type="http://schemas.openxmlformats.org/officeDocument/2006/relationships/image" Target="../media/image2.jpeg"/><Relationship Id="rId35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8" Type="http://schemas.openxmlformats.org/officeDocument/2006/relationships/image" Target="../media/image32.png"/><Relationship Id="rId3" Type="http://schemas.openxmlformats.org/officeDocument/2006/relationships/image" Target="../media/image2.jpeg"/><Relationship Id="rId21" Type="http://schemas.openxmlformats.org/officeDocument/2006/relationships/image" Target="../media/image20.png"/><Relationship Id="rId17" Type="http://schemas.openxmlformats.org/officeDocument/2006/relationships/image" Target="../media/image31.png"/><Relationship Id="rId2" Type="http://schemas.openxmlformats.org/officeDocument/2006/relationships/image" Target="../media/image4.jpe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19" Type="http://schemas.openxmlformats.org/officeDocument/2006/relationships/image" Target="../media/image33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.jpe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10.wmf"/><Relationship Id="rId10" Type="http://schemas.openxmlformats.org/officeDocument/2006/relationships/image" Target="../media/image25.png"/><Relationship Id="rId4" Type="http://schemas.openxmlformats.org/officeDocument/2006/relationships/image" Target="../media/image2.jpeg"/><Relationship Id="rId9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.jpeg"/><Relationship Id="rId7" Type="http://schemas.openxmlformats.org/officeDocument/2006/relationships/image" Target="../media/image2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28.png"/><Relationship Id="rId10" Type="http://schemas.openxmlformats.org/officeDocument/2006/relationships/image" Target="../media/image35.png"/><Relationship Id="rId4" Type="http://schemas.openxmlformats.org/officeDocument/2006/relationships/image" Target="../media/image27.png"/><Relationship Id="rId9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2.jpeg"/><Relationship Id="rId7" Type="http://schemas.openxmlformats.org/officeDocument/2006/relationships/image" Target="../media/image4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10" Type="http://schemas.openxmlformats.org/officeDocument/2006/relationships/image" Target="../media/image43.png"/><Relationship Id="rId4" Type="http://schemas.openxmlformats.org/officeDocument/2006/relationships/image" Target="../media/image36.png"/><Relationship Id="rId9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1484551"/>
              </p:ext>
            </p:extLst>
          </p:nvPr>
        </p:nvGraphicFramePr>
        <p:xfrm>
          <a:off x="2411760" y="276511"/>
          <a:ext cx="4248472" cy="63049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kument" r:id="rId4" imgW="5889940" imgH="8753298" progId="Word.Document.12">
                  <p:embed/>
                </p:oleObj>
              </mc:Choice>
              <mc:Fallback>
                <p:oleObj name="Dokument" r:id="rId4" imgW="5889940" imgH="875329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411760" y="276511"/>
                        <a:ext cx="4248472" cy="63049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7228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88840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9888"/>
            <a:ext cx="3096344" cy="410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08043" y="1126486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KUŽELOSEČKY</a:t>
            </a:r>
            <a:endParaRPr lang="cs-CZ" sz="36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8392" y="5229204"/>
            <a:ext cx="7713778" cy="1015663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6000" b="1" i="1" dirty="0" smtClean="0">
                <a:solidFill>
                  <a:srgbClr val="0000FF"/>
                </a:solidFill>
              </a:rPr>
              <a:t>Středová </a:t>
            </a:r>
            <a:r>
              <a:rPr lang="cs-CZ" sz="4000" b="1" dirty="0" smtClean="0"/>
              <a:t>ROVNICE HYPERBOLY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8605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621795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HYPERBOLY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12486" y="1938004"/>
                <a:ext cx="858119" cy="338554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𝑬𝑭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2486" y="1938004"/>
                <a:ext cx="858119" cy="33855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68587" y="1938004"/>
                <a:ext cx="862929" cy="338554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𝑬𝑭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8587" y="1938004"/>
                <a:ext cx="862929" cy="33855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400716" y="5682422"/>
                <a:ext cx="2387064" cy="842923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𝑯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: 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0716" y="5682422"/>
                <a:ext cx="2387064" cy="84292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433164" y="5682422"/>
                <a:ext cx="2532937" cy="842923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𝑯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:−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4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4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3164" y="5682422"/>
                <a:ext cx="2532937" cy="84292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799160" y="1340769"/>
                <a:ext cx="1545680" cy="461665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𝑺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9160" y="1340769"/>
                <a:ext cx="1545680" cy="461665"/>
              </a:xfrm>
              <a:prstGeom prst="rect">
                <a:avLst/>
              </a:prstGeom>
              <a:blipFill rotWithShape="1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se šipkou 21"/>
          <p:cNvCxnSpPr/>
          <p:nvPr/>
        </p:nvCxnSpPr>
        <p:spPr>
          <a:xfrm flipH="1">
            <a:off x="3059832" y="1571600"/>
            <a:ext cx="654210" cy="5356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433164" y="1571600"/>
            <a:ext cx="651004" cy="5356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39490"/>
            <a:ext cx="2976249" cy="288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3650" y="2539490"/>
            <a:ext cx="2971299" cy="288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0164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  <p:bldP spid="16" grpId="0" animBg="1"/>
      <p:bldP spid="17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621795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HYPERBOLY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11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643237" cy="65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532133" y="1412778"/>
            <a:ext cx="34506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Příklad 1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/>
              <a:t>Urči rovnice zobrazených hyperbol</a:t>
            </a:r>
            <a:endParaRPr lang="cs-CZ" b="1" dirty="0" smtClean="0">
              <a:ea typeface="Cambria Math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2204864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621626" y="2636912"/>
                <a:ext cx="2593210" cy="157799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𝑺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  <m:r>
                        <a:rPr lang="cs-CZ" sz="2400" b="1" i="1" smtClean="0">
                          <a:latin typeface="Cambria Math"/>
                        </a:rPr>
                        <m:t>, </m:t>
                      </m:r>
                      <m:r>
                        <a:rPr lang="cs-CZ" sz="2400" b="1" i="1" smtClean="0">
                          <a:latin typeface="Cambria Math"/>
                        </a:rPr>
                        <m:t>𝑬𝑭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sz="24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𝒂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sz="24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𝒆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sz="24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𝒆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 smtClean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1626" y="2636912"/>
                <a:ext cx="2593210" cy="1577996"/>
              </a:xfrm>
              <a:prstGeom prst="rect">
                <a:avLst/>
              </a:prstGeom>
              <a:blipFill rotWithShape="1">
                <a:blip r:embed="rId5"/>
                <a:stretch>
                  <a:fillRect l="-467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5681692" y="5538469"/>
                <a:ext cx="2634724" cy="842859"/>
              </a:xfrm>
              <a:prstGeom prst="rect">
                <a:avLst/>
              </a:prstGeom>
              <a:ln/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400" b="1" i="1">
                          <a:solidFill>
                            <a:srgbClr val="C00000"/>
                          </a:solidFill>
                          <a:latin typeface="Cambria Math"/>
                        </a:rPr>
                        <m:t>𝒉</m:t>
                      </m:r>
                      <m:r>
                        <a:rPr lang="cs-CZ" sz="2400" b="1" i="1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4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400" b="1" i="1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4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400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1692" y="5538469"/>
                <a:ext cx="2634724" cy="84285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36912"/>
            <a:ext cx="4752528" cy="375199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7" name="Šipka dolů 16"/>
          <p:cNvSpPr/>
          <p:nvPr/>
        </p:nvSpPr>
        <p:spPr>
          <a:xfrm>
            <a:off x="6768280" y="4653136"/>
            <a:ext cx="324000" cy="540000"/>
          </a:xfrm>
          <a:prstGeom prst="downArrow">
            <a:avLst>
              <a:gd name="adj1" fmla="val 50000"/>
              <a:gd name="adj2" fmla="val 73585"/>
            </a:avLst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646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0" grpId="0" uiExpand="1" build="p" animBg="1"/>
      <p:bldP spid="14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408597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HYPERBOLY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647564" y="1323394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156176" y="1772816"/>
                <a:ext cx="2777555" cy="157799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𝑺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  <m:r>
                        <a:rPr lang="cs-CZ" sz="2400" b="1" i="1" smtClean="0"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latin typeface="Cambria Math"/>
                        </a:rPr>
                        <m:t>𝑬𝑭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sz="24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𝒆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sz="24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𝒃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sz="24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4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>
                              <a:latin typeface="Cambria Math"/>
                            </a:rPr>
                            <m:t>𝒆</m:t>
                          </m:r>
                        </m:e>
                        <m:sup>
                          <m:r>
                            <a:rPr lang="cs-CZ" sz="24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24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𝟏𝟐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1772816"/>
                <a:ext cx="2777555" cy="1577996"/>
              </a:xfrm>
              <a:prstGeom prst="rect">
                <a:avLst/>
              </a:prstGeom>
              <a:blipFill rotWithShape="1">
                <a:blip r:embed="rId4"/>
                <a:stretch>
                  <a:fillRect l="-655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6475339" y="4941168"/>
                <a:ext cx="2129109" cy="715773"/>
              </a:xfrm>
              <a:prstGeom prst="rect">
                <a:avLst/>
              </a:prstGeom>
              <a:ln/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𝒉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:−</m:t>
                      </m:r>
                      <m:f>
                        <m:fPr>
                          <m:ctrlP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000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339" y="4941168"/>
                <a:ext cx="2129109" cy="71577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1772816"/>
            <a:ext cx="5294940" cy="389058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5" name="Šipka dolů 14"/>
          <p:cNvSpPr/>
          <p:nvPr/>
        </p:nvSpPr>
        <p:spPr>
          <a:xfrm>
            <a:off x="7308304" y="3717032"/>
            <a:ext cx="514266" cy="792088"/>
          </a:xfrm>
          <a:prstGeom prst="downArrow">
            <a:avLst>
              <a:gd name="adj1" fmla="val 50000"/>
              <a:gd name="adj2" fmla="val 73585"/>
            </a:avLst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57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9" grpId="0" uiExpand="1" build="p" animBg="1"/>
      <p:bldP spid="16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621795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HYPERBOLY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55576" y="5682422"/>
                <a:ext cx="3183483" cy="655179"/>
              </a:xfrm>
              <a:prstGeom prst="rect">
                <a:avLst/>
              </a:prstGeom>
              <a:ln/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𝑯</m:t>
                      </m:r>
                      <m:r>
                        <a:rPr lang="cs-CZ" b="1" i="1" smtClean="0">
                          <a:latin typeface="Cambria Math"/>
                        </a:rPr>
                        <m:t>:  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𝒎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682422"/>
                <a:ext cx="3183483" cy="655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076056" y="5682422"/>
                <a:ext cx="3248999" cy="655179"/>
              </a:xfrm>
              <a:prstGeom prst="rect">
                <a:avLst/>
              </a:prstGeom>
              <a:ln/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𝑯</m:t>
                      </m:r>
                      <m:r>
                        <a:rPr lang="cs-CZ" b="1" i="1" smtClean="0">
                          <a:latin typeface="Cambria Math"/>
                        </a:rPr>
                        <m:t>:−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>
                                      <a:latin typeface="Cambria Math"/>
                                    </a:rPr>
                                    <m:t>𝒎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5682422"/>
                <a:ext cx="3248999" cy="6551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07061" y="1938004"/>
                <a:ext cx="824456" cy="338554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𝑬𝑭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7061" y="1938004"/>
                <a:ext cx="824456" cy="33855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63162" y="1938004"/>
                <a:ext cx="829266" cy="338554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𝑬𝑭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3162" y="1938004"/>
                <a:ext cx="829266" cy="33855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741452" y="1340769"/>
                <a:ext cx="1661096" cy="461665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𝑺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𝒎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𝒏</m:t>
                          </m:r>
                        </m:e>
                      </m: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1452" y="1340769"/>
                <a:ext cx="1661096" cy="461665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se šipkou 21"/>
          <p:cNvCxnSpPr/>
          <p:nvPr/>
        </p:nvCxnSpPr>
        <p:spPr>
          <a:xfrm flipH="1">
            <a:off x="3059832" y="1571600"/>
            <a:ext cx="654210" cy="5356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433164" y="1571600"/>
            <a:ext cx="651004" cy="5356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3183483" cy="31320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31182"/>
            <a:ext cx="3248999" cy="31320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3821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9" grpId="0" animBg="1"/>
      <p:bldP spid="15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408597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HYPERBOLY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11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532133" y="1412778"/>
                <a:ext cx="5800370" cy="8292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2</a:t>
                </a:r>
              </a:p>
              <a:p>
                <a:r>
                  <a:rPr lang="cs-CZ" sz="1600" b="1" dirty="0" smtClean="0"/>
                  <a:t>Urči střed, ohniska a vrcholy hyperboly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𝟏𝟔</m:t>
                        </m:r>
                      </m:den>
                    </m:f>
                    <m:r>
                      <a:rPr lang="cs-CZ" sz="2000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2000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2000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𝟏</m:t>
                    </m:r>
                    <m:r>
                      <a:rPr lang="cs-CZ" sz="2000" b="1" i="1" dirty="0" smtClean="0">
                        <a:latin typeface="Cambria Math"/>
                      </a:rPr>
                      <m:t> </m:t>
                    </m:r>
                  </m:oMath>
                </a14:m>
                <a:endParaRPr lang="cs-CZ" sz="20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2133" y="1412778"/>
                <a:ext cx="5800370" cy="829201"/>
              </a:xfrm>
              <a:prstGeom prst="rect">
                <a:avLst/>
              </a:prstGeom>
              <a:blipFill rotWithShape="1">
                <a:blip r:embed="rId6"/>
                <a:stretch>
                  <a:fillRect l="-525" t="-22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4" y="2838894"/>
                <a:ext cx="2055178" cy="992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;  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𝒃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b="1" dirty="0" smtClean="0">
                  <a:solidFill>
                    <a:srgbClr val="00CC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𝒆</m:t>
                      </m:r>
                      <m:r>
                        <a:rPr lang="cs-CZ" b="1" i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rad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b="1" dirty="0">
                  <a:solidFill>
                    <a:srgbClr val="00CC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838894"/>
                <a:ext cx="2055178" cy="992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67544" y="4869160"/>
                <a:ext cx="299729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𝟓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𝑭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𝟓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𝟖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869160"/>
                <a:ext cx="2997295" cy="6463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67544" y="4021679"/>
                <a:ext cx="2998898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𝑨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𝑩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𝟕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021679"/>
                <a:ext cx="2998898" cy="6463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67544" y="2405994"/>
                <a:ext cx="8980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𝐸𝐹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405994"/>
                <a:ext cx="89800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76888"/>
            <a:ext cx="5122544" cy="327913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8004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7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75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9" grpId="0" uiExpand="1" build="p"/>
      <p:bldP spid="10" grpId="0" uiExpand="1" build="p"/>
      <p:bldP spid="13" grpId="0" uiExpand="1" build="p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408597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HYPERBOLY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884779" y="2132856"/>
                <a:ext cx="1632435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1600" b="1" i="1">
                          <a:latin typeface="Cambria Math"/>
                        </a:rPr>
                        <m:t>𝑬𝑭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sz="1600" b="1" i="1" dirty="0" smtClean="0">
                  <a:latin typeface="Cambria Math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𝑺</m:t>
                      </m:r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sz="1600" b="1" dirty="0" smtClean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𝒃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sz="1600" b="1" dirty="0" smtClean="0">
                  <a:solidFill>
                    <a:srgbClr val="0000FF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𝑪</m:t>
                      </m:r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𝟕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𝒉</m:t>
                      </m:r>
                    </m:oMath>
                  </m:oMathPara>
                </a14:m>
                <a:endParaRPr lang="cs-CZ" sz="1600" b="1" dirty="0" smtClean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4779" y="2132856"/>
                <a:ext cx="1632435" cy="107721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940383" y="6050205"/>
                <a:ext cx="2647841" cy="646331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𝑭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𝟔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0383" y="6050205"/>
                <a:ext cx="2647841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643237" cy="65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532133" y="1412778"/>
            <a:ext cx="42532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Příklad 3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/>
              <a:t>Urči rovnici a ohniska zobrazené hyperboly</a:t>
            </a:r>
            <a:endParaRPr lang="cs-CZ" b="1" dirty="0" smtClean="0">
              <a:ea typeface="Cambria Math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859" y="2276872"/>
            <a:ext cx="5648325" cy="35433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335718" y="3560016"/>
                <a:ext cx="2730556" cy="10931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1600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1600" b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1600" b="1" dirty="0" smtClean="0">
                  <a:solidFill>
                    <a:srgbClr val="C00000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𝟕</m:t>
                                  </m:r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1600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6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  <m:sup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1600" b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16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5718" y="3560016"/>
                <a:ext cx="2730556" cy="10931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776031" y="5079016"/>
                <a:ext cx="1849930" cy="6522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𝟏𝟐</m:t>
                      </m:r>
                    </m:oMath>
                  </m:oMathPara>
                </a14:m>
                <a:endParaRPr lang="cs-CZ" sz="1600" b="1" dirty="0" smtClean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>
                          <a:latin typeface="Cambria Math"/>
                        </a:rPr>
                        <m:t>𝒆</m:t>
                      </m:r>
                      <m:r>
                        <a:rPr lang="cs-CZ" sz="1600" b="1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600" b="1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600" b="1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600" b="1" i="1"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1600" b="1" i="1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600" b="1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600" b="1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600" b="1" i="1"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1600" b="1" i="1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1600" b="1" i="1"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6031" y="5079016"/>
                <a:ext cx="1849930" cy="65229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596218" y="6050205"/>
                <a:ext cx="3111686" cy="672043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𝒉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:−</m:t>
                      </m:r>
                      <m:f>
                        <m:f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218" y="6050205"/>
                <a:ext cx="3111686" cy="6720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Šipka dolů 23"/>
          <p:cNvSpPr/>
          <p:nvPr/>
        </p:nvSpPr>
        <p:spPr>
          <a:xfrm>
            <a:off x="7610996" y="3212976"/>
            <a:ext cx="180000" cy="360000"/>
          </a:xfrm>
          <a:prstGeom prst="downArrow">
            <a:avLst>
              <a:gd name="adj1" fmla="val 50000"/>
              <a:gd name="adj2" fmla="val 73585"/>
            </a:avLst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ů 26"/>
          <p:cNvSpPr/>
          <p:nvPr/>
        </p:nvSpPr>
        <p:spPr>
          <a:xfrm>
            <a:off x="7610996" y="4635187"/>
            <a:ext cx="180000" cy="360000"/>
          </a:xfrm>
          <a:prstGeom prst="downArrow">
            <a:avLst>
              <a:gd name="adj1" fmla="val 50000"/>
              <a:gd name="adj2" fmla="val 73585"/>
            </a:avLst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736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5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5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10" grpId="0" uiExpand="1" build="p" animBg="1"/>
      <p:bldP spid="18" grpId="0"/>
      <p:bldP spid="11" grpId="0" uiExpand="1" build="p"/>
      <p:bldP spid="12" grpId="0" uiExpand="1" build="p"/>
      <p:bldP spid="23" grpId="0" animBg="1"/>
      <p:bldP spid="24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408597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</a:t>
              </a:r>
              <a:r>
                <a:rPr lang="cs-CZ" sz="3200" b="1" dirty="0" smtClean="0"/>
                <a:t>HYPERBOLY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899592" y="1340768"/>
                <a:ext cx="7254550" cy="461665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Hyperbola, pro kterou platí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</a:rPr>
                      <m:t>𝒂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,  se nazývá rovnoosá.</a:t>
                </a:r>
                <a:endParaRPr lang="cs-CZ" sz="2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340768"/>
                <a:ext cx="7254550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041835" y="1988840"/>
                <a:ext cx="3133989" cy="65338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𝒉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1835" y="1988840"/>
                <a:ext cx="3133989" cy="65338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832716" y="1988840"/>
                <a:ext cx="3243720" cy="65338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𝒉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:−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2716" y="1988840"/>
                <a:ext cx="3243720" cy="65338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835" y="3350306"/>
            <a:ext cx="3113225" cy="321128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041835" y="2780928"/>
                <a:ext cx="1411860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𝒃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rad>
                    </m:oMath>
                  </m:oMathPara>
                </a14:m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1835" y="2780928"/>
                <a:ext cx="1411860" cy="40197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832716" y="2780928"/>
                <a:ext cx="12602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𝒃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2716" y="2780928"/>
                <a:ext cx="126028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716" y="3350306"/>
            <a:ext cx="3204000" cy="32333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51185" y="6192255"/>
            <a:ext cx="588623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END</a:t>
            </a: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586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22" grpId="0" animBg="1"/>
      <p:bldP spid="16" grpId="0"/>
      <p:bldP spid="28" grpId="0"/>
      <p:bldP spid="20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7126</TotalTime>
  <Words>578</Words>
  <Application>Microsoft Office PowerPoint</Application>
  <PresentationFormat>Předvádění na obrazovce (4:3)</PresentationFormat>
  <Paragraphs>70</Paragraphs>
  <Slides>9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160</cp:revision>
  <dcterms:created xsi:type="dcterms:W3CDTF">2013-08-30T16:00:07Z</dcterms:created>
  <dcterms:modified xsi:type="dcterms:W3CDTF">2013-10-29T16:53:56Z</dcterms:modified>
</cp:coreProperties>
</file>