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FD976B-83CD-46E7-98EF-8084321AC8B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4CE6869-3295-45CE-84FC-B2B18DFEB3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100_08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540103"/>
            <a:ext cx="8336361" cy="58326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5445" y="904424"/>
            <a:ext cx="84604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Obratlovci – dělení,</a:t>
            </a:r>
          </a:p>
          <a:p>
            <a:pPr algn="ctr"/>
            <a:r>
              <a:rPr lang="cs-CZ" sz="8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zástupci</a:t>
            </a:r>
            <a:endParaRPr lang="cs-CZ" sz="8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3573016"/>
            <a:ext cx="26642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66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800px-Swift_Fo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4797152"/>
            <a:ext cx="3256014" cy="1872208"/>
          </a:xfrm>
          <a:prstGeom prst="rect">
            <a:avLst/>
          </a:prstGeom>
        </p:spPr>
      </p:pic>
      <p:pic>
        <p:nvPicPr>
          <p:cNvPr id="4" name="Obrázek 3" descr="Huemu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476672"/>
            <a:ext cx="2530378" cy="2979316"/>
          </a:xfrm>
          <a:prstGeom prst="rect">
            <a:avLst/>
          </a:prstGeom>
        </p:spPr>
      </p:pic>
      <p:pic>
        <p:nvPicPr>
          <p:cNvPr id="5" name="Obrázek 4" descr="800px-Erinaceus_europaeus_LC011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2780928"/>
            <a:ext cx="2232248" cy="1671396"/>
          </a:xfrm>
          <a:prstGeom prst="rect">
            <a:avLst/>
          </a:prstGeom>
        </p:spPr>
      </p:pic>
      <p:pic>
        <p:nvPicPr>
          <p:cNvPr id="6" name="Obrázek 5" descr="Tamiasciurus_douglasii_000.jpg"/>
          <p:cNvPicPr>
            <a:picLocks noChangeAspect="1"/>
          </p:cNvPicPr>
          <p:nvPr/>
        </p:nvPicPr>
        <p:blipFill>
          <a:blip r:embed="rId5" cstate="print"/>
          <a:srcRect l="12031" r="17284" b="9765"/>
          <a:stretch>
            <a:fillRect/>
          </a:stretch>
        </p:blipFill>
        <p:spPr>
          <a:xfrm>
            <a:off x="6444208" y="476672"/>
            <a:ext cx="2160240" cy="2068314"/>
          </a:xfrm>
          <a:prstGeom prst="rect">
            <a:avLst/>
          </a:prstGeom>
        </p:spPr>
      </p:pic>
      <p:pic>
        <p:nvPicPr>
          <p:cNvPr id="7" name="Obrázek 6" descr="800px-Bear_Banff_National_Park.jpg"/>
          <p:cNvPicPr>
            <a:picLocks noChangeAspect="1"/>
          </p:cNvPicPr>
          <p:nvPr/>
        </p:nvPicPr>
        <p:blipFill>
          <a:blip r:embed="rId6" cstate="print"/>
          <a:srcRect l="31100" t="19550" r="20863" b="34250"/>
          <a:stretch>
            <a:fillRect/>
          </a:stretch>
        </p:blipFill>
        <p:spPr>
          <a:xfrm>
            <a:off x="323528" y="476672"/>
            <a:ext cx="2718302" cy="1960742"/>
          </a:xfrm>
          <a:prstGeom prst="rect">
            <a:avLst/>
          </a:prstGeom>
        </p:spPr>
      </p:pic>
      <p:pic>
        <p:nvPicPr>
          <p:cNvPr id="9" name="Obrázek 8" descr="LiebreIberica.jpg"/>
          <p:cNvPicPr>
            <a:picLocks noChangeAspect="1"/>
          </p:cNvPicPr>
          <p:nvPr/>
        </p:nvPicPr>
        <p:blipFill>
          <a:blip r:embed="rId7" cstate="print"/>
          <a:srcRect l="8000" t="12357" r="16000" b="12520"/>
          <a:stretch>
            <a:fillRect/>
          </a:stretch>
        </p:blipFill>
        <p:spPr>
          <a:xfrm>
            <a:off x="6660232" y="2852936"/>
            <a:ext cx="1812201" cy="1716822"/>
          </a:xfrm>
          <a:prstGeom prst="rect">
            <a:avLst/>
          </a:prstGeom>
        </p:spPr>
      </p:pic>
      <p:pic>
        <p:nvPicPr>
          <p:cNvPr id="10" name="Obrázek 9" descr="800px-Mustela_itatsi.jpg"/>
          <p:cNvPicPr>
            <a:picLocks noChangeAspect="1"/>
          </p:cNvPicPr>
          <p:nvPr/>
        </p:nvPicPr>
        <p:blipFill>
          <a:blip r:embed="rId8" cstate="print"/>
          <a:srcRect l="7476" t="17450" r="19288" b="17451"/>
          <a:stretch>
            <a:fillRect/>
          </a:stretch>
        </p:blipFill>
        <p:spPr>
          <a:xfrm>
            <a:off x="4716016" y="4797152"/>
            <a:ext cx="2880320" cy="18287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1196752"/>
            <a:ext cx="28083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PTÁCI</a:t>
            </a:r>
            <a:endParaRPr lang="cs-CZ" sz="66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Northern_flicker_pai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3068960"/>
            <a:ext cx="2472489" cy="3428999"/>
          </a:xfrm>
          <a:prstGeom prst="rect">
            <a:avLst/>
          </a:prstGeom>
        </p:spPr>
      </p:pic>
      <p:pic>
        <p:nvPicPr>
          <p:cNvPr id="4" name="Obrázek 3" descr="800px-Hornedowl.jpg"/>
          <p:cNvPicPr>
            <a:picLocks noChangeAspect="1"/>
          </p:cNvPicPr>
          <p:nvPr/>
        </p:nvPicPr>
        <p:blipFill>
          <a:blip r:embed="rId3" cstate="print"/>
          <a:srcRect l="21650" t="17450" r="20076"/>
          <a:stretch>
            <a:fillRect/>
          </a:stretch>
        </p:blipFill>
        <p:spPr>
          <a:xfrm>
            <a:off x="5796136" y="3068960"/>
            <a:ext cx="2880320" cy="3348166"/>
          </a:xfrm>
          <a:prstGeom prst="rect">
            <a:avLst/>
          </a:prstGeom>
        </p:spPr>
      </p:pic>
      <p:pic>
        <p:nvPicPr>
          <p:cNvPr id="5" name="Obrázek 4" descr="Peuquit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620688"/>
            <a:ext cx="2983771" cy="1991667"/>
          </a:xfrm>
          <a:prstGeom prst="rect">
            <a:avLst/>
          </a:prstGeom>
        </p:spPr>
      </p:pic>
      <p:pic>
        <p:nvPicPr>
          <p:cNvPr id="6" name="Obrázek 5" descr="450px-Kounotori_06f4471sv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47864" y="2852936"/>
            <a:ext cx="2067694" cy="2756925"/>
          </a:xfrm>
          <a:prstGeom prst="rect">
            <a:avLst/>
          </a:prstGeom>
        </p:spPr>
      </p:pic>
      <p:pic>
        <p:nvPicPr>
          <p:cNvPr id="7" name="Obrázek 6" descr="800px-Jumping_to_fly.jpg"/>
          <p:cNvPicPr>
            <a:picLocks noChangeAspect="1"/>
          </p:cNvPicPr>
          <p:nvPr/>
        </p:nvPicPr>
        <p:blipFill>
          <a:blip r:embed="rId6" cstate="print"/>
          <a:srcRect r="36213" b="31488"/>
          <a:stretch>
            <a:fillRect/>
          </a:stretch>
        </p:blipFill>
        <p:spPr>
          <a:xfrm>
            <a:off x="323528" y="620688"/>
            <a:ext cx="2592288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OBOJŽIVELNÍCI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3848" y="234888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PLAZI</a:t>
            </a:r>
            <a:endParaRPr lang="cs-CZ" sz="40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3861048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RYBY</a:t>
            </a:r>
          </a:p>
          <a:p>
            <a:endParaRPr lang="cs-CZ" dirty="0"/>
          </a:p>
        </p:txBody>
      </p:sp>
      <p:pic>
        <p:nvPicPr>
          <p:cNvPr id="5" name="Obrázek 4" descr="800px-Carp_bream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39552" y="3933056"/>
            <a:ext cx="3923928" cy="2580191"/>
          </a:xfrm>
          <a:prstGeom prst="rect">
            <a:avLst/>
          </a:prstGeom>
        </p:spPr>
      </p:pic>
      <p:pic>
        <p:nvPicPr>
          <p:cNvPr id="6" name="Obrázek 5" descr="800px-Brown_trout.jpg"/>
          <p:cNvPicPr>
            <a:picLocks noChangeAspect="1"/>
          </p:cNvPicPr>
          <p:nvPr/>
        </p:nvPicPr>
        <p:blipFill>
          <a:blip r:embed="rId3" cstate="print"/>
          <a:srcRect t="18694" b="11515"/>
          <a:stretch>
            <a:fillRect/>
          </a:stretch>
        </p:blipFill>
        <p:spPr>
          <a:xfrm>
            <a:off x="5004048" y="4509120"/>
            <a:ext cx="3851920" cy="2016224"/>
          </a:xfrm>
          <a:prstGeom prst="rect">
            <a:avLst/>
          </a:prstGeom>
        </p:spPr>
      </p:pic>
      <p:pic>
        <p:nvPicPr>
          <p:cNvPr id="7" name="Obrázek 6" descr="Toad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476672"/>
            <a:ext cx="3068464" cy="2952328"/>
          </a:xfrm>
          <a:prstGeom prst="rect">
            <a:avLst/>
          </a:prstGeom>
        </p:spPr>
      </p:pic>
      <p:pic>
        <p:nvPicPr>
          <p:cNvPr id="8" name="Obrázek 7" descr="450px-A__nadder_-_y_neidr_-_geograph_org_uk_-_967619.jpg"/>
          <p:cNvPicPr>
            <a:picLocks noChangeAspect="1"/>
          </p:cNvPicPr>
          <p:nvPr/>
        </p:nvPicPr>
        <p:blipFill>
          <a:blip r:embed="rId5" cstate="print"/>
          <a:srcRect t="16400" b="23750"/>
          <a:stretch>
            <a:fillRect/>
          </a:stretch>
        </p:blipFill>
        <p:spPr>
          <a:xfrm>
            <a:off x="611559" y="1772816"/>
            <a:ext cx="2394493" cy="19107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484784"/>
            <a:ext cx="83529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Vyjmenuj některá další volně žijící zvířata.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Zdroje: Dostupné pod licencí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dirty="0" smtClean="0"/>
              <a:t>:</a:t>
            </a:r>
          </a:p>
          <a:p>
            <a:r>
              <a:rPr lang="it-IT" sz="1200" i="1" dirty="0" smtClean="0">
                <a:latin typeface="Times New Roman" pitchFamily="18" charset="0"/>
                <a:cs typeface="Times New Roman" pitchFamily="18" charset="0"/>
              </a:rPr>
              <a:t>Cburnett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2006 [cit. 2011-12-14]. Dostupné z WWW: &lt;http://commons.wikimedia.org/wiki/File:Swift_Fox.jpg?uselang=cs&gt;.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Chris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Fryer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 2007 [cit. 2011-12-14]. Dostupné z WWW: &lt;http://commons.wikimedia.org/wiki/File:Huemul.jpg?uselang=cs&gt;.</a:t>
            </a:r>
          </a:p>
          <a:p>
            <a:r>
              <a:rPr lang="sv-SE" sz="1100" i="1" dirty="0" smtClean="0">
                <a:latin typeface="Times New Roman" pitchFamily="18" charset="0"/>
                <a:cs typeface="Times New Roman" pitchFamily="18" charset="0"/>
              </a:rPr>
              <a:t>Jörg Hempel</a:t>
            </a:r>
            <a:r>
              <a:rPr lang="sv-SE" sz="1100" dirty="0" smtClean="0">
                <a:latin typeface="Times New Roman" pitchFamily="18" charset="0"/>
                <a:cs typeface="Times New Roman" pitchFamily="18" charset="0"/>
              </a:rPr>
              <a:t> [online]. 2007 [cit. 2011-12-14]. Dostupné z WWW: &lt;http://commons.wikimedia.org/wiki/File:Erinaceus_europaeus_LC0119.jpg?uselang=cs&gt;.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it-IT" sz="1100" i="1" dirty="0" smtClean="0">
                <a:latin typeface="Times New Roman" pitchFamily="18" charset="0"/>
                <a:cs typeface="Times New Roman" pitchFamily="18" charset="0"/>
              </a:rPr>
              <a:t>Franco Folini</a:t>
            </a:r>
            <a:r>
              <a:rPr lang="it-IT" sz="1100" dirty="0" smtClean="0">
                <a:latin typeface="Times New Roman" pitchFamily="18" charset="0"/>
                <a:cs typeface="Times New Roman" pitchFamily="18" charset="0"/>
              </a:rPr>
              <a:t> [online]. 2003 [cit. 2011-12-14]. Dostupné z WWW: &lt;http://commons.wikimedia.org/wiki/File:Tamiasciurus_douglasii_000.jpg?uselang=cs&gt;.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i="1" dirty="0" smtClean="0">
                <a:latin typeface="Times New Roman" pitchFamily="18" charset="0"/>
                <a:cs typeface="Times New Roman" pitchFamily="18" charset="0"/>
              </a:rPr>
              <a:t>Dingy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[online]. 2009 [cit. 2011-12-14]. Dostupné z WWW: &lt;http://commons.wikimedia.org/wiki/File:Bear_Banff_National_Park.JPG?uselang=cs&gt;.</a:t>
            </a:r>
          </a:p>
          <a:p>
            <a:r>
              <a:rPr lang="es-ES" sz="1100" i="1" dirty="0" smtClean="0">
                <a:latin typeface="Times New Roman" pitchFamily="18" charset="0"/>
                <a:cs typeface="Times New Roman" pitchFamily="18" charset="0"/>
              </a:rPr>
              <a:t>Luis Egido</a:t>
            </a:r>
            <a:r>
              <a:rPr lang="es-ES" sz="1100" dirty="0" smtClean="0">
                <a:latin typeface="Times New Roman" pitchFamily="18" charset="0"/>
                <a:cs typeface="Times New Roman" pitchFamily="18" charset="0"/>
              </a:rPr>
              <a:t> [online]. 2010 [cit. 2011-12-15]. Dostupné z WWW: &lt;http://commons.wikimedia.org/wiki/File:LiebreIberica.jpg?uselang=cs&gt;.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100" i="1" dirty="0" smtClean="0">
                <a:latin typeface="Times New Roman" pitchFamily="18" charset="0"/>
                <a:cs typeface="Times New Roman" pitchFamily="18" charset="0"/>
              </a:rPr>
              <a:t>Book74</a:t>
            </a:r>
            <a:r>
              <a:rPr lang="en-US" sz="1100" dirty="0" smtClean="0">
                <a:latin typeface="Times New Roman" pitchFamily="18" charset="0"/>
                <a:cs typeface="Times New Roman" pitchFamily="18" charset="0"/>
              </a:rPr>
              <a:t> [online]. 2009 [cit. 2011-12-15]. </a:t>
            </a:r>
            <a:r>
              <a:rPr lang="en-US" sz="1100" dirty="0" err="1" smtClean="0">
                <a:latin typeface="Times New Roman" pitchFamily="18" charset="0"/>
                <a:cs typeface="Times New Roman" pitchFamily="18" charset="0"/>
              </a:rPr>
              <a:t>Dostupné</a:t>
            </a:r>
            <a:r>
              <a:rPr lang="en-US" sz="1100" dirty="0" smtClean="0">
                <a:latin typeface="Times New Roman" pitchFamily="18" charset="0"/>
                <a:cs typeface="Times New Roman" pitchFamily="18" charset="0"/>
              </a:rPr>
              <a:t> z WWW: &lt;http://commons.wikimedia.org/wiki/File:Mustela_itatsi.JPG?uselang=cs&gt;.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i="1" dirty="0" smtClean="0">
                <a:latin typeface="Times New Roman" pitchFamily="18" charset="0"/>
                <a:cs typeface="Times New Roman" pitchFamily="18" charset="0"/>
              </a:rPr>
              <a:t>David </a:t>
            </a:r>
            <a:r>
              <a:rPr lang="cs-CZ" sz="1100" i="1" dirty="0" err="1" smtClean="0">
                <a:latin typeface="Times New Roman" pitchFamily="18" charset="0"/>
                <a:cs typeface="Times New Roman" pitchFamily="18" charset="0"/>
              </a:rPr>
              <a:t>Margrave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[online]. 2007 [cit. 2011-12-15]. Dostupné z WWW: &lt;http://commons.wikimedia.org/wiki/File:Northern_flicker_pair.jpg?uselang=cs&gt;.</a:t>
            </a:r>
          </a:p>
          <a:p>
            <a:r>
              <a:rPr lang="cs-CZ" sz="1100" i="1" dirty="0" err="1" smtClean="0">
                <a:latin typeface="Times New Roman" pitchFamily="18" charset="0"/>
                <a:cs typeface="Times New Roman" pitchFamily="18" charset="0"/>
              </a:rPr>
              <a:t>Smurphmyster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[online]. 2006 [cit. 2011-12-15]. Dostupné z WWW: &lt;http://commons.wikimedia.org/wiki/File:Hornedowl.jpg?uselang=cs&gt;.</a:t>
            </a:r>
          </a:p>
          <a:p>
            <a:r>
              <a:rPr lang="cs-CZ" sz="1100" i="1" dirty="0" err="1" smtClean="0">
                <a:latin typeface="Times New Roman" pitchFamily="18" charset="0"/>
                <a:cs typeface="Times New Roman" pitchFamily="18" charset="0"/>
              </a:rPr>
              <a:t>Andresisrael</a:t>
            </a:r>
            <a:r>
              <a:rPr lang="cs-CZ" sz="1100" i="1" dirty="0" smtClean="0">
                <a:latin typeface="Times New Roman" pitchFamily="18" charset="0"/>
                <a:cs typeface="Times New Roman" pitchFamily="18" charset="0"/>
              </a:rPr>
              <a:t>_2007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[online]. 2011 [cit. 2011-12-15]. Dostupné z WWW: &lt;http://commons.wikimedia.org/wiki/File:Peuquito.jpg?uselang=cs&gt;.</a:t>
            </a:r>
          </a:p>
          <a:p>
            <a:r>
              <a:rPr lang="pl-PL" sz="1100" i="1" dirty="0" smtClean="0">
                <a:latin typeface="Times New Roman" pitchFamily="18" charset="0"/>
                <a:cs typeface="Times New Roman" pitchFamily="18" charset="0"/>
              </a:rPr>
              <a:t>Cory</a:t>
            </a:r>
            <a:r>
              <a:rPr lang="pl-PL" sz="1100" dirty="0" smtClean="0">
                <a:latin typeface="Times New Roman" pitchFamily="18" charset="0"/>
                <a:cs typeface="Times New Roman" pitchFamily="18" charset="0"/>
              </a:rPr>
              <a:t> [online]. 2006 [cit. 2011-12-15]. Dostupné z WWW: &lt;http://commons.wikimedia.org/wiki/File:Kounotori_06f4471sv.jpg?uselang=cs&gt;.</a:t>
            </a:r>
          </a:p>
          <a:p>
            <a:r>
              <a:rPr lang="pt-BR" sz="1100" i="1" dirty="0" smtClean="0">
                <a:latin typeface="Times New Roman" pitchFamily="18" charset="0"/>
                <a:cs typeface="Times New Roman" pitchFamily="18" charset="0"/>
              </a:rPr>
              <a:t>João Trindade</a:t>
            </a:r>
            <a:r>
              <a:rPr lang="pt-BR" sz="1100" dirty="0" smtClean="0">
                <a:latin typeface="Times New Roman" pitchFamily="18" charset="0"/>
                <a:cs typeface="Times New Roman" pitchFamily="18" charset="0"/>
              </a:rPr>
              <a:t> [online]. 2010 [cit. 2011-12-15]. Dostupné z WWW: &lt;http://commons.wikimedia.org/wiki/File:Jumping_to_fly.jpg?uselang=cs&gt;.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az-Cyrl-AZ" sz="1100" i="1" dirty="0" smtClean="0">
                <a:latin typeface="Times New Roman" pitchFamily="18" charset="0"/>
                <a:cs typeface="Times New Roman" pitchFamily="18" charset="0"/>
              </a:rPr>
              <a:t>Микова Наталия</a:t>
            </a:r>
            <a:r>
              <a:rPr lang="az-Cyrl-AZ" sz="1100" dirty="0" smtClean="0">
                <a:latin typeface="Times New Roman" pitchFamily="18" charset="0"/>
                <a:cs typeface="Times New Roman" pitchFamily="18" charset="0"/>
              </a:rPr>
              <a:t> [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online]. 2007 [cit. 2011-12-15]. Dostupné z WWW: &lt;http://commons.wikimedia.org/wiki/File:Carp_bream2.jpg?uselang=cs&gt;.</a:t>
            </a:r>
          </a:p>
          <a:p>
            <a:r>
              <a:rPr lang="cs-CZ" sz="1100" i="1" dirty="0" err="1" smtClean="0">
                <a:latin typeface="Times New Roman" pitchFamily="18" charset="0"/>
                <a:cs typeface="Times New Roman" pitchFamily="18" charset="0"/>
              </a:rPr>
              <a:t>Zouavman</a:t>
            </a:r>
            <a:r>
              <a:rPr lang="cs-CZ" sz="11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i="1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11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i="1" dirty="0" err="1" smtClean="0">
                <a:latin typeface="Times New Roman" pitchFamily="18" charset="0"/>
                <a:cs typeface="Times New Roman" pitchFamily="18" charset="0"/>
              </a:rPr>
              <a:t>Zouave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[online]. 2007 [cit. 2011-12-15]. Dostupné z WWW: &lt;http://commons.wikimedia.org/wiki/File:Brown_trout.JPG?uselang=cs&gt;.</a:t>
            </a:r>
          </a:p>
          <a:p>
            <a:r>
              <a:rPr lang="cs-CZ" sz="1100" i="1" dirty="0" smtClean="0">
                <a:latin typeface="Times New Roman" pitchFamily="18" charset="0"/>
                <a:cs typeface="Times New Roman" pitchFamily="18" charset="0"/>
              </a:rPr>
              <a:t>Paul </a:t>
            </a:r>
            <a:r>
              <a:rPr lang="cs-CZ" sz="1100" i="1" dirty="0" err="1" smtClean="0">
                <a:latin typeface="Times New Roman" pitchFamily="18" charset="0"/>
                <a:cs typeface="Times New Roman" pitchFamily="18" charset="0"/>
              </a:rPr>
              <a:t>Henjum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[online]. 2006 [cit. 2011-12-15]. Dostupné z WWW: &lt;http://commons.wikimedia.org/wiki/File:Toad3.jpg?uselang=cs&gt;.</a:t>
            </a:r>
          </a:p>
          <a:p>
            <a:r>
              <a:rPr lang="it-IT" sz="1100" i="1" dirty="0" smtClean="0">
                <a:latin typeface="Times New Roman" pitchFamily="18" charset="0"/>
                <a:cs typeface="Times New Roman" pitchFamily="18" charset="0"/>
              </a:rPr>
              <a:t>Ceridwen</a:t>
            </a:r>
            <a:r>
              <a:rPr lang="it-IT" sz="1100" dirty="0" smtClean="0">
                <a:latin typeface="Times New Roman" pitchFamily="18" charset="0"/>
                <a:cs typeface="Times New Roman" pitchFamily="18" charset="0"/>
              </a:rPr>
              <a:t> [online]. 2008 [cit. 2011-12-15]. Dostupné z WWW: &lt;http://commons.wikimedia.org/wiki/File:A_%22nadder%22-_y_neidr_-_geograph.org.uk_-_967619.jpg?uselang=cs&gt;.</a:t>
            </a: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429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254</TotalTime>
  <Words>347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Dlouhá54 NJ</dc:creator>
  <cp:lastModifiedBy>pc</cp:lastModifiedBy>
  <cp:revision>30</cp:revision>
  <dcterms:created xsi:type="dcterms:W3CDTF">2011-12-14T20:07:57Z</dcterms:created>
  <dcterms:modified xsi:type="dcterms:W3CDTF">2013-10-31T09:34:42Z</dcterms:modified>
</cp:coreProperties>
</file>