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85" autoAdjust="0"/>
    <p:restoredTop sz="94660"/>
  </p:normalViewPr>
  <p:slideViewPr>
    <p:cSldViewPr>
      <p:cViewPr varScale="1">
        <p:scale>
          <a:sx n="69" d="100"/>
          <a:sy n="69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1B15E8-9E5F-4E3E-927F-63FB75D62AB2}" type="datetimeFigureOut">
              <a:rPr lang="cs-CZ" smtClean="0"/>
              <a:t>31.1.2012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10F13F2-3E22-4833-9BEE-0EC1394F1E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620688"/>
            <a:ext cx="63367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Lidské tělo.</a:t>
            </a:r>
          </a:p>
          <a:p>
            <a:pPr algn="ctr"/>
            <a:r>
              <a:rPr lang="cs-CZ" sz="5400" b="1" dirty="0">
                <a:solidFill>
                  <a:srgbClr val="C00000"/>
                </a:solidFill>
              </a:rPr>
              <a:t>O</a:t>
            </a:r>
            <a:r>
              <a:rPr lang="cs-CZ" sz="5400" b="1" dirty="0" smtClean="0">
                <a:solidFill>
                  <a:srgbClr val="C00000"/>
                </a:solidFill>
              </a:rPr>
              <a:t>rgánové soustavy.</a:t>
            </a:r>
            <a:endParaRPr lang="cs-CZ" sz="5400" b="1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36712"/>
            <a:ext cx="3902550" cy="550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54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4744"/>
            <a:ext cx="4032448" cy="5225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193780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DÝCHACÍ  SOUSTAVA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" name="Čárový popisek 1 1"/>
          <p:cNvSpPr/>
          <p:nvPr/>
        </p:nvSpPr>
        <p:spPr>
          <a:xfrm>
            <a:off x="6804248" y="1539458"/>
            <a:ext cx="1296144" cy="504056"/>
          </a:xfrm>
          <a:prstGeom prst="borderCallout1">
            <a:avLst>
              <a:gd name="adj1" fmla="val 48985"/>
              <a:gd name="adj2" fmla="val 1287"/>
              <a:gd name="adj3" fmla="val 120746"/>
              <a:gd name="adj4" fmla="val -107812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7010641" y="2492896"/>
            <a:ext cx="1296144" cy="504056"/>
          </a:xfrm>
          <a:prstGeom prst="borderCallout1">
            <a:avLst>
              <a:gd name="adj1" fmla="val 48985"/>
              <a:gd name="adj2" fmla="val 1287"/>
              <a:gd name="adj3" fmla="val 10801"/>
              <a:gd name="adj4" fmla="val -12491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7163228" y="4293096"/>
            <a:ext cx="1296144" cy="504056"/>
          </a:xfrm>
          <a:prstGeom prst="borderCallout1">
            <a:avLst>
              <a:gd name="adj1" fmla="val 48985"/>
              <a:gd name="adj2" fmla="val 1287"/>
              <a:gd name="adj3" fmla="val 10801"/>
              <a:gd name="adj4" fmla="val -12491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11560" y="2749294"/>
            <a:ext cx="2016224" cy="504056"/>
          </a:xfrm>
          <a:prstGeom prst="borderCallout1">
            <a:avLst>
              <a:gd name="adj1" fmla="val 51734"/>
              <a:gd name="adj2" fmla="val 100695"/>
              <a:gd name="adj3" fmla="val 164723"/>
              <a:gd name="adj4" fmla="val 19850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031454" y="1583013"/>
            <a:ext cx="945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nos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83738" y="2492896"/>
            <a:ext cx="7809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ústa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12059" y="4335487"/>
            <a:ext cx="9984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plíce</a:t>
            </a:r>
            <a:endParaRPr lang="cs-CZ" sz="2400" b="1" dirty="0"/>
          </a:p>
        </p:txBody>
      </p:sp>
      <p:sp>
        <p:nvSpPr>
          <p:cNvPr id="11" name="Čárový popisek 1 10"/>
          <p:cNvSpPr/>
          <p:nvPr/>
        </p:nvSpPr>
        <p:spPr>
          <a:xfrm>
            <a:off x="251520" y="3921548"/>
            <a:ext cx="1872208" cy="504056"/>
          </a:xfrm>
          <a:prstGeom prst="borderCallout1">
            <a:avLst>
              <a:gd name="adj1" fmla="val 51734"/>
              <a:gd name="adj2" fmla="val 100695"/>
              <a:gd name="adj3" fmla="val 181215"/>
              <a:gd name="adj4" fmla="val 208337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274929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průdušnice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92154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průdušky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4519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548680"/>
            <a:ext cx="2952328" cy="541260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-828600" y="260648"/>
            <a:ext cx="8424936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TRÁVICÍ  A VYLUČOVACÍ SOUSTAVA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Čárový popisek 1 3"/>
          <p:cNvSpPr/>
          <p:nvPr/>
        </p:nvSpPr>
        <p:spPr>
          <a:xfrm>
            <a:off x="2051720" y="1861086"/>
            <a:ext cx="1620180" cy="487794"/>
          </a:xfrm>
          <a:prstGeom prst="borderCallout1">
            <a:avLst>
              <a:gd name="adj1" fmla="val 47152"/>
              <a:gd name="adj2" fmla="val 100268"/>
              <a:gd name="adj3" fmla="val -23832"/>
              <a:gd name="adj4" fmla="val 19426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7164288" y="2237136"/>
            <a:ext cx="1620180" cy="487794"/>
          </a:xfrm>
          <a:prstGeom prst="borderCallout1">
            <a:avLst>
              <a:gd name="adj1" fmla="val 52833"/>
              <a:gd name="adj2" fmla="val -1492"/>
              <a:gd name="adj3" fmla="val 75577"/>
              <a:gd name="adj4" fmla="val -8450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7430883" y="3356992"/>
            <a:ext cx="1620180" cy="487794"/>
          </a:xfrm>
          <a:prstGeom prst="borderCallout1">
            <a:avLst>
              <a:gd name="adj1" fmla="val 52833"/>
              <a:gd name="adj2" fmla="val -1492"/>
              <a:gd name="adj3" fmla="val 75577"/>
              <a:gd name="adj4" fmla="val -8450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7020272" y="5427508"/>
            <a:ext cx="1620180" cy="487794"/>
          </a:xfrm>
          <a:prstGeom prst="borderCallout1">
            <a:avLst>
              <a:gd name="adj1" fmla="val 52833"/>
              <a:gd name="adj2" fmla="val -1492"/>
              <a:gd name="adj3" fmla="val 75577"/>
              <a:gd name="adj4" fmla="val -8450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1781347" y="3782975"/>
            <a:ext cx="1620180" cy="487794"/>
          </a:xfrm>
          <a:prstGeom prst="borderCallout1">
            <a:avLst>
              <a:gd name="adj1" fmla="val 47152"/>
              <a:gd name="adj2" fmla="val 100268"/>
              <a:gd name="adj3" fmla="val -23832"/>
              <a:gd name="adj4" fmla="val 19426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árový popisek 1 8"/>
          <p:cNvSpPr/>
          <p:nvPr/>
        </p:nvSpPr>
        <p:spPr>
          <a:xfrm>
            <a:off x="871453" y="4939714"/>
            <a:ext cx="2192555" cy="487794"/>
          </a:xfrm>
          <a:prstGeom prst="borderCallout1">
            <a:avLst>
              <a:gd name="adj1" fmla="val 47152"/>
              <a:gd name="adj2" fmla="val 100268"/>
              <a:gd name="adj3" fmla="val -12471"/>
              <a:gd name="adj4" fmla="val 18920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árový popisek 1 9"/>
          <p:cNvSpPr/>
          <p:nvPr/>
        </p:nvSpPr>
        <p:spPr>
          <a:xfrm>
            <a:off x="6876256" y="4451920"/>
            <a:ext cx="2052228" cy="487794"/>
          </a:xfrm>
          <a:prstGeom prst="borderCallout1">
            <a:avLst>
              <a:gd name="adj1" fmla="val 49992"/>
              <a:gd name="adj2" fmla="val -1626"/>
              <a:gd name="adj3" fmla="val 67056"/>
              <a:gd name="adj4" fmla="val -5210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239413" y="1874150"/>
            <a:ext cx="8924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ústa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223713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jícen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88198" y="3782975"/>
            <a:ext cx="12064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játra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3356992"/>
            <a:ext cx="1260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žaludek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159293" y="493971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tlusté střevo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4451920"/>
            <a:ext cx="1908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tenké střevo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5427508"/>
            <a:ext cx="1476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konečník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4121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188640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KREVNÍ  OBĚH</a:t>
            </a:r>
          </a:p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(oběhová soustava)</a:t>
            </a:r>
            <a:endParaRPr lang="cs-CZ" sz="4000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624"/>
          <a:stretch/>
        </p:blipFill>
        <p:spPr>
          <a:xfrm>
            <a:off x="409925" y="815544"/>
            <a:ext cx="3660198" cy="5715000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4932040" y="1916832"/>
            <a:ext cx="1762619" cy="432048"/>
          </a:xfrm>
          <a:prstGeom prst="borderCallout1">
            <a:avLst>
              <a:gd name="adj1" fmla="val 54024"/>
              <a:gd name="adj2" fmla="val -1259"/>
              <a:gd name="adj3" fmla="val 96467"/>
              <a:gd name="adj4" fmla="val -13265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4962128" y="4149080"/>
            <a:ext cx="1762619" cy="432048"/>
          </a:xfrm>
          <a:prstGeom prst="borderCallout1">
            <a:avLst>
              <a:gd name="adj1" fmla="val 54024"/>
              <a:gd name="adj2" fmla="val -1259"/>
              <a:gd name="adj3" fmla="val 96467"/>
              <a:gd name="adj4" fmla="val -13265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Čárový popisek 1 5"/>
          <p:cNvSpPr/>
          <p:nvPr/>
        </p:nvSpPr>
        <p:spPr>
          <a:xfrm>
            <a:off x="4644008" y="3240996"/>
            <a:ext cx="1762619" cy="432048"/>
          </a:xfrm>
          <a:prstGeom prst="borderCallout1">
            <a:avLst>
              <a:gd name="adj1" fmla="val 54024"/>
              <a:gd name="adj2" fmla="val -1259"/>
              <a:gd name="adj3" fmla="val 96467"/>
              <a:gd name="adj4" fmla="val -132655"/>
            </a:avLst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80248" y="1916832"/>
            <a:ext cx="1444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srdce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62810" y="32409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žíly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62810" y="4149080"/>
            <a:ext cx="1243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tepny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8611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476672"/>
            <a:ext cx="684076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 smtClean="0">
                <a:solidFill>
                  <a:srgbClr val="C00000"/>
                </a:solidFill>
              </a:rPr>
              <a:t>NERVOVÁ  </a:t>
            </a:r>
            <a:r>
              <a:rPr lang="cs-CZ" sz="4000" dirty="0">
                <a:solidFill>
                  <a:srgbClr val="C00000"/>
                </a:solidFill>
              </a:rPr>
              <a:t>SOUSTAVA</a:t>
            </a: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16832"/>
            <a:ext cx="2803376" cy="280337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171684"/>
            <a:ext cx="3240995" cy="2568949"/>
          </a:xfrm>
          <a:prstGeom prst="rect">
            <a:avLst/>
          </a:prstGeom>
        </p:spPr>
      </p:pic>
      <p:sp>
        <p:nvSpPr>
          <p:cNvPr id="5" name="Čárový popisek 1 4"/>
          <p:cNvSpPr/>
          <p:nvPr/>
        </p:nvSpPr>
        <p:spPr>
          <a:xfrm>
            <a:off x="3851920" y="1340768"/>
            <a:ext cx="2088232" cy="576064"/>
          </a:xfrm>
          <a:prstGeom prst="borderCallout1">
            <a:avLst>
              <a:gd name="adj1" fmla="val 47611"/>
              <a:gd name="adj2" fmla="val -372"/>
              <a:gd name="adj3" fmla="val 227942"/>
              <a:gd name="adj4" fmla="val -7615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rgbClr val="FF0000"/>
                </a:solidFill>
              </a:ln>
            </a:endParaRPr>
          </a:p>
        </p:txBody>
      </p:sp>
      <p:cxnSp>
        <p:nvCxnSpPr>
          <p:cNvPr id="7" name="Přímá spojnice 6"/>
          <p:cNvCxnSpPr>
            <a:stCxn id="5" idx="0"/>
          </p:cNvCxnSpPr>
          <p:nvPr/>
        </p:nvCxnSpPr>
        <p:spPr>
          <a:xfrm>
            <a:off x="5940152" y="1628800"/>
            <a:ext cx="1008112" cy="11521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Čárový popisek 1 7"/>
          <p:cNvSpPr/>
          <p:nvPr/>
        </p:nvSpPr>
        <p:spPr>
          <a:xfrm>
            <a:off x="3843714" y="5229200"/>
            <a:ext cx="2088232" cy="576064"/>
          </a:xfrm>
          <a:prstGeom prst="borderCallout1">
            <a:avLst>
              <a:gd name="adj1" fmla="val 47611"/>
              <a:gd name="adj2" fmla="val -372"/>
              <a:gd name="adj3" fmla="val -209774"/>
              <a:gd name="adj4" fmla="val -70842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rgbClr val="FF0000"/>
                </a:solidFill>
              </a:ln>
            </a:endParaRPr>
          </a:p>
        </p:txBody>
      </p:sp>
      <p:cxnSp>
        <p:nvCxnSpPr>
          <p:cNvPr id="9" name="Přímá spojnice 8"/>
          <p:cNvCxnSpPr>
            <a:stCxn id="8" idx="0"/>
          </p:cNvCxnSpPr>
          <p:nvPr/>
        </p:nvCxnSpPr>
        <p:spPr>
          <a:xfrm flipV="1">
            <a:off x="5931946" y="4581128"/>
            <a:ext cx="1340671" cy="9361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247964" y="134076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mozek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39758" y="5229200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mícha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96180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124744"/>
            <a:ext cx="4032448" cy="5225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Čárový popisek 1 2"/>
          <p:cNvSpPr/>
          <p:nvPr/>
        </p:nvSpPr>
        <p:spPr>
          <a:xfrm>
            <a:off x="6804248" y="1539458"/>
            <a:ext cx="1296144" cy="504056"/>
          </a:xfrm>
          <a:prstGeom prst="borderCallout1">
            <a:avLst>
              <a:gd name="adj1" fmla="val 48985"/>
              <a:gd name="adj2" fmla="val 1287"/>
              <a:gd name="adj3" fmla="val 120746"/>
              <a:gd name="adj4" fmla="val -107812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7010641" y="2492896"/>
            <a:ext cx="1296144" cy="504056"/>
          </a:xfrm>
          <a:prstGeom prst="borderCallout1">
            <a:avLst>
              <a:gd name="adj1" fmla="val 48985"/>
              <a:gd name="adj2" fmla="val 1287"/>
              <a:gd name="adj3" fmla="val 10801"/>
              <a:gd name="adj4" fmla="val -12491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7163228" y="4293096"/>
            <a:ext cx="1296144" cy="504056"/>
          </a:xfrm>
          <a:prstGeom prst="borderCallout1">
            <a:avLst>
              <a:gd name="adj1" fmla="val 48985"/>
              <a:gd name="adj2" fmla="val 1287"/>
              <a:gd name="adj3" fmla="val 10801"/>
              <a:gd name="adj4" fmla="val -12491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611560" y="2749294"/>
            <a:ext cx="2016224" cy="504056"/>
          </a:xfrm>
          <a:prstGeom prst="borderCallout1">
            <a:avLst>
              <a:gd name="adj1" fmla="val 51734"/>
              <a:gd name="adj2" fmla="val 100695"/>
              <a:gd name="adj3" fmla="val 164723"/>
              <a:gd name="adj4" fmla="val 19850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251520" y="3921548"/>
            <a:ext cx="1872208" cy="504056"/>
          </a:xfrm>
          <a:prstGeom prst="borderCallout1">
            <a:avLst>
              <a:gd name="adj1" fmla="val 51734"/>
              <a:gd name="adj2" fmla="val 100695"/>
              <a:gd name="adj3" fmla="val 181215"/>
              <a:gd name="adj4" fmla="val 208337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304521" y="6119870"/>
            <a:ext cx="6303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nos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22313" y="6122103"/>
            <a:ext cx="7328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ústa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861615" y="6119868"/>
            <a:ext cx="7986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plíce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43887" y="6119867"/>
            <a:ext cx="16562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průdušnice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010641" y="6094391"/>
            <a:ext cx="14526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průdušky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Úkoly: Doplňuj názvy orgánů. Přetáhni myší.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59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548680"/>
            <a:ext cx="2952328" cy="5412601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7164288" y="2237136"/>
            <a:ext cx="1620180" cy="487794"/>
          </a:xfrm>
          <a:prstGeom prst="borderCallout1">
            <a:avLst>
              <a:gd name="adj1" fmla="val 52833"/>
              <a:gd name="adj2" fmla="val -1492"/>
              <a:gd name="adj3" fmla="val 75577"/>
              <a:gd name="adj4" fmla="val -8450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2051720" y="1861086"/>
            <a:ext cx="1620180" cy="487794"/>
          </a:xfrm>
          <a:prstGeom prst="borderCallout1">
            <a:avLst>
              <a:gd name="adj1" fmla="val 47152"/>
              <a:gd name="adj2" fmla="val 100268"/>
              <a:gd name="adj3" fmla="val -23832"/>
              <a:gd name="adj4" fmla="val 19426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7430883" y="3356992"/>
            <a:ext cx="1620180" cy="487794"/>
          </a:xfrm>
          <a:prstGeom prst="borderCallout1">
            <a:avLst>
              <a:gd name="adj1" fmla="val 52833"/>
              <a:gd name="adj2" fmla="val -1492"/>
              <a:gd name="adj3" fmla="val 75577"/>
              <a:gd name="adj4" fmla="val -84509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1781347" y="3782975"/>
            <a:ext cx="1620180" cy="487794"/>
          </a:xfrm>
          <a:prstGeom prst="borderCallout1">
            <a:avLst>
              <a:gd name="adj1" fmla="val 47152"/>
              <a:gd name="adj2" fmla="val 100268"/>
              <a:gd name="adj3" fmla="val -23832"/>
              <a:gd name="adj4" fmla="val 194261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6876256" y="4451920"/>
            <a:ext cx="2052228" cy="487794"/>
          </a:xfrm>
          <a:prstGeom prst="borderCallout1">
            <a:avLst>
              <a:gd name="adj1" fmla="val 49992"/>
              <a:gd name="adj2" fmla="val -1626"/>
              <a:gd name="adj3" fmla="val 67056"/>
              <a:gd name="adj4" fmla="val -5210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árový popisek 1 7"/>
          <p:cNvSpPr/>
          <p:nvPr/>
        </p:nvSpPr>
        <p:spPr>
          <a:xfrm>
            <a:off x="871453" y="4939714"/>
            <a:ext cx="2192555" cy="487794"/>
          </a:xfrm>
          <a:prstGeom prst="borderCallout1">
            <a:avLst>
              <a:gd name="adj1" fmla="val 47152"/>
              <a:gd name="adj2" fmla="val 100268"/>
              <a:gd name="adj3" fmla="val -12471"/>
              <a:gd name="adj4" fmla="val 189206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06319" y="317847"/>
            <a:ext cx="7328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ústa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84870" y="320080"/>
            <a:ext cx="17828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tlusté střevo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01527" y="320080"/>
            <a:ext cx="8162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jícen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22193" y="312116"/>
            <a:ext cx="8338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játra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27646" y="336168"/>
            <a:ext cx="12105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žaludek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4349" y="935214"/>
            <a:ext cx="17828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tenké střevo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76256" y="336168"/>
            <a:ext cx="13821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konečník</a:t>
            </a:r>
            <a:endParaRPr lang="cs-CZ" sz="2400" b="1" dirty="0">
              <a:solidFill>
                <a:srgbClr val="49345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624"/>
          <a:stretch/>
        </p:blipFill>
        <p:spPr>
          <a:xfrm>
            <a:off x="409925" y="815544"/>
            <a:ext cx="3660198" cy="5715000"/>
          </a:xfrm>
          <a:prstGeom prst="rect">
            <a:avLst/>
          </a:prstGeom>
        </p:spPr>
      </p:pic>
      <p:sp>
        <p:nvSpPr>
          <p:cNvPr id="3" name="Čárový popisek 1 2"/>
          <p:cNvSpPr/>
          <p:nvPr/>
        </p:nvSpPr>
        <p:spPr>
          <a:xfrm>
            <a:off x="4932040" y="1916832"/>
            <a:ext cx="1762619" cy="432048"/>
          </a:xfrm>
          <a:prstGeom prst="borderCallout1">
            <a:avLst>
              <a:gd name="adj1" fmla="val 54024"/>
              <a:gd name="adj2" fmla="val -1259"/>
              <a:gd name="adj3" fmla="val 96467"/>
              <a:gd name="adj4" fmla="val -13265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Čárový popisek 1 3"/>
          <p:cNvSpPr/>
          <p:nvPr/>
        </p:nvSpPr>
        <p:spPr>
          <a:xfrm>
            <a:off x="4644008" y="3240996"/>
            <a:ext cx="1762619" cy="432048"/>
          </a:xfrm>
          <a:prstGeom prst="borderCallout1">
            <a:avLst>
              <a:gd name="adj1" fmla="val 54024"/>
              <a:gd name="adj2" fmla="val -1259"/>
              <a:gd name="adj3" fmla="val 96467"/>
              <a:gd name="adj4" fmla="val -132655"/>
            </a:avLst>
          </a:prstGeom>
          <a:noFill/>
          <a:ln w="28575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árový popisek 1 4"/>
          <p:cNvSpPr/>
          <p:nvPr/>
        </p:nvSpPr>
        <p:spPr>
          <a:xfrm>
            <a:off x="4962128" y="4149080"/>
            <a:ext cx="1762619" cy="432048"/>
          </a:xfrm>
          <a:prstGeom prst="borderCallout1">
            <a:avLst>
              <a:gd name="adj1" fmla="val 54024"/>
              <a:gd name="adj2" fmla="val -1259"/>
              <a:gd name="adj3" fmla="val 96467"/>
              <a:gd name="adj4" fmla="val -132655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201418" y="476672"/>
            <a:ext cx="8851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srdce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756428" y="511666"/>
            <a:ext cx="6447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žíly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020272" y="511666"/>
            <a:ext cx="9204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tepny</a:t>
            </a:r>
            <a:endParaRPr lang="cs-CZ" sz="2400" b="1" dirty="0">
              <a:solidFill>
                <a:srgbClr val="49345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2638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16832"/>
            <a:ext cx="2803376" cy="28033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2171684"/>
            <a:ext cx="3240995" cy="2568949"/>
          </a:xfrm>
          <a:prstGeom prst="rect">
            <a:avLst/>
          </a:prstGeom>
        </p:spPr>
      </p:pic>
      <p:sp>
        <p:nvSpPr>
          <p:cNvPr id="4" name="Čárový popisek 1 3"/>
          <p:cNvSpPr/>
          <p:nvPr/>
        </p:nvSpPr>
        <p:spPr>
          <a:xfrm>
            <a:off x="3851920" y="1340768"/>
            <a:ext cx="2088232" cy="576064"/>
          </a:xfrm>
          <a:prstGeom prst="borderCallout1">
            <a:avLst>
              <a:gd name="adj1" fmla="val 47611"/>
              <a:gd name="adj2" fmla="val -372"/>
              <a:gd name="adj3" fmla="val 227942"/>
              <a:gd name="adj4" fmla="val -76150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rgbClr val="FF0000"/>
                </a:solidFill>
              </a:ln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3843714" y="5229200"/>
            <a:ext cx="2088232" cy="576064"/>
          </a:xfrm>
          <a:prstGeom prst="borderCallout1">
            <a:avLst>
              <a:gd name="adj1" fmla="val 47611"/>
              <a:gd name="adj2" fmla="val -372"/>
              <a:gd name="adj3" fmla="val -209774"/>
              <a:gd name="adj4" fmla="val -70842"/>
            </a:avLst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28575">
                <a:solidFill>
                  <a:srgbClr val="FF0000"/>
                </a:solidFill>
              </a:ln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5940152" y="1628800"/>
            <a:ext cx="1008112" cy="115212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5931946" y="4581128"/>
            <a:ext cx="1340671" cy="93610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1187624" y="332656"/>
            <a:ext cx="10390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mozek</a:t>
            </a:r>
            <a:endParaRPr lang="cs-CZ" sz="2400" b="1" dirty="0">
              <a:solidFill>
                <a:srgbClr val="49345F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926204" y="334889"/>
            <a:ext cx="9877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b="1" dirty="0">
                <a:solidFill>
                  <a:srgbClr val="49345F"/>
                </a:solidFill>
              </a:rPr>
              <a:t>mícha</a:t>
            </a:r>
            <a:endParaRPr lang="cs-CZ" sz="2400" b="1" dirty="0">
              <a:solidFill>
                <a:srgbClr val="49345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71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Zdroje:</a:t>
            </a:r>
          </a:p>
          <a:p>
            <a:r>
              <a:rPr lang="cs-CZ" sz="1100" dirty="0" smtClean="0">
                <a:effectLst/>
              </a:rPr>
              <a:t>THERESA KNOTT. </a:t>
            </a:r>
            <a:r>
              <a:rPr lang="cs-CZ" sz="1100" i="1" dirty="0" smtClean="0">
                <a:effectLst/>
              </a:rPr>
              <a:t>Http://commons.wikimedia.org/wiki/File:Respirasjonsorgan.png?uselang=cs</a:t>
            </a:r>
            <a:r>
              <a:rPr lang="cs-CZ" sz="1100" dirty="0" smtClean="0">
                <a:effectLst/>
              </a:rPr>
              <a:t> [online].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2.5 </a:t>
            </a:r>
            <a:r>
              <a:rPr lang="cs-CZ" sz="1100" dirty="0" err="1" smtClean="0">
                <a:effectLst/>
              </a:rPr>
              <a:t>Generic</a:t>
            </a:r>
            <a:r>
              <a:rPr lang="cs-CZ" sz="1100" dirty="0" smtClean="0">
                <a:effectLst/>
              </a:rPr>
              <a:t> [cit. 2012-01-30]. </a:t>
            </a:r>
          </a:p>
          <a:p>
            <a:r>
              <a:rPr lang="it-IT" sz="1100" i="1" dirty="0" smtClean="0">
                <a:effectLst/>
              </a:rPr>
              <a:t>Http://www.clker.com/clipart-adult-male-body-no-descriptors.html</a:t>
            </a:r>
            <a:r>
              <a:rPr lang="it-IT" sz="1100" dirty="0" smtClean="0">
                <a:effectLst/>
              </a:rPr>
              <a:t> [online]. 2011. [cit. 2012-01-30]. </a:t>
            </a:r>
            <a:endParaRPr lang="cs-CZ" sz="1100" dirty="0" smtClean="0">
              <a:effectLst/>
            </a:endParaRPr>
          </a:p>
          <a:p>
            <a:r>
              <a:rPr lang="it-IT" sz="1100" i="1" dirty="0" smtClean="0">
                <a:effectLst/>
              </a:rPr>
              <a:t>Http://www.clker.com/clipart-digestive-system-2.html</a:t>
            </a:r>
            <a:r>
              <a:rPr lang="it-IT" sz="1100" dirty="0" smtClean="0">
                <a:effectLst/>
              </a:rPr>
              <a:t> [online]. 2011. [cit. 2012-01-30]. </a:t>
            </a:r>
            <a:endParaRPr lang="cs-CZ" sz="1100" dirty="0" smtClean="0">
              <a:effectLst/>
            </a:endParaRPr>
          </a:p>
          <a:p>
            <a:r>
              <a:rPr lang="cs-CZ" sz="1100" dirty="0" smtClean="0">
                <a:effectLst/>
              </a:rPr>
              <a:t>ORIGINAL UPLOADER WAS NB AT DE.WIKIPEDIA. </a:t>
            </a:r>
            <a:r>
              <a:rPr lang="cs-CZ" sz="1100" i="1" dirty="0" smtClean="0">
                <a:effectLst/>
              </a:rPr>
              <a:t>Http://commons.wikimedia.org/wiki/File:Vorschlag_%C3%84nderung_Blutkreislauf.jpg?uselang=cs</a:t>
            </a:r>
            <a:r>
              <a:rPr lang="cs-CZ" sz="1100" dirty="0" smtClean="0">
                <a:effectLst/>
              </a:rPr>
              <a:t> [online]. 2009. Tento soubor podléhá licenci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Uveďte autora-Zachovejte licenci 2.5 </a:t>
            </a:r>
            <a:r>
              <a:rPr lang="cs-CZ" sz="1100" dirty="0" err="1" smtClean="0">
                <a:effectLst/>
              </a:rPr>
              <a:t>Generic</a:t>
            </a:r>
            <a:r>
              <a:rPr lang="cs-CZ" sz="1100" dirty="0" smtClean="0">
                <a:effectLst/>
              </a:rPr>
              <a:t> [cit. 2012-01-30]. </a:t>
            </a:r>
          </a:p>
          <a:p>
            <a:r>
              <a:rPr lang="cs-CZ" sz="1100" dirty="0" smtClean="0">
                <a:effectLst/>
              </a:rPr>
              <a:t>THEBRAIN. </a:t>
            </a:r>
            <a:r>
              <a:rPr lang="cs-CZ" sz="1100" i="1" dirty="0" smtClean="0">
                <a:effectLst/>
              </a:rPr>
              <a:t>Http://commons.wikimedia.org/wiki/File:MRI_head_side.jpg</a:t>
            </a:r>
            <a:r>
              <a:rPr lang="cs-CZ" sz="1100" dirty="0" smtClean="0">
                <a:effectLst/>
              </a:rPr>
              <a:t> [online]. 2003. Tento soubor je licencován podle licence </a:t>
            </a:r>
            <a:r>
              <a:rPr lang="cs-CZ" sz="1100" dirty="0" err="1" smtClean="0">
                <a:effectLst/>
              </a:rPr>
              <a:t>Creative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Commons</a:t>
            </a:r>
            <a:r>
              <a:rPr lang="cs-CZ" sz="1100" dirty="0" smtClean="0">
                <a:effectLst/>
              </a:rPr>
              <a:t> </a:t>
            </a:r>
            <a:r>
              <a:rPr lang="cs-CZ" sz="1100" dirty="0" err="1" smtClean="0">
                <a:effectLst/>
              </a:rPr>
              <a:t>Attribution-Share</a:t>
            </a:r>
            <a:r>
              <a:rPr lang="cs-CZ" sz="1100" dirty="0" smtClean="0">
                <a:effectLst/>
              </a:rPr>
              <a:t> podobní 3.0 </a:t>
            </a:r>
            <a:r>
              <a:rPr lang="cs-CZ" sz="1100" dirty="0" err="1" smtClean="0">
                <a:effectLst/>
              </a:rPr>
              <a:t>Unported</a:t>
            </a:r>
            <a:r>
              <a:rPr lang="cs-CZ" sz="1100" dirty="0" smtClean="0">
                <a:effectLst/>
              </a:rPr>
              <a:t> [cit. 2012-01-30]. </a:t>
            </a:r>
          </a:p>
          <a:p>
            <a:r>
              <a:rPr lang="it-IT" sz="1100" i="1" dirty="0" smtClean="0">
                <a:effectLst/>
              </a:rPr>
              <a:t>Http://www.clker.com/clipart-brain-skech.html</a:t>
            </a:r>
            <a:r>
              <a:rPr lang="it-IT" sz="1100" dirty="0" smtClean="0">
                <a:effectLst/>
              </a:rPr>
              <a:t> [online]. 2011. [cit. 2012-01-30]. 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424316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4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77FFFE"/>
      </a:hlink>
      <a:folHlink>
        <a:srgbClr val="CF9BF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197</TotalTime>
  <Words>195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Ivana</cp:lastModifiedBy>
  <cp:revision>16</cp:revision>
  <dcterms:created xsi:type="dcterms:W3CDTF">2012-01-30T18:31:19Z</dcterms:created>
  <dcterms:modified xsi:type="dcterms:W3CDTF">2012-01-31T18:17:10Z</dcterms:modified>
</cp:coreProperties>
</file>