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6" r:id="rId1"/>
  </p:sldMasterIdLst>
  <p:notesMasterIdLst>
    <p:notesMasterId r:id="rId16"/>
  </p:notesMasterIdLst>
  <p:sldIdLst>
    <p:sldId id="257" r:id="rId2"/>
    <p:sldId id="258" r:id="rId3"/>
    <p:sldId id="259" r:id="rId4"/>
    <p:sldId id="266" r:id="rId5"/>
    <p:sldId id="267" r:id="rId6"/>
    <p:sldId id="268" r:id="rId7"/>
    <p:sldId id="269" r:id="rId8"/>
    <p:sldId id="270" r:id="rId9"/>
    <p:sldId id="260" r:id="rId10"/>
    <p:sldId id="261" r:id="rId11"/>
    <p:sldId id="262" r:id="rId12"/>
    <p:sldId id="263" r:id="rId13"/>
    <p:sldId id="264" r:id="rId14"/>
    <p:sldId id="265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85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9C2CAF-405D-45B0-BF48-CD5D7ECFEFA1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E36AEE-D464-42F9-98FF-50B325FBC97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08508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AFAF61BE-5007-479D-A92B-1F7C1D92F060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DF9CF779-F2A2-4382-AA73-0ABD9C9E2BB3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Obdélník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Obdélník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F61BE-5007-479D-A92B-1F7C1D92F060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CF779-F2A2-4382-AA73-0ABD9C9E2BB3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AFAF61BE-5007-479D-A92B-1F7C1D92F060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DF9CF779-F2A2-4382-AA73-0ABD9C9E2BB3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F61BE-5007-479D-A92B-1F7C1D92F060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CF779-F2A2-4382-AA73-0ABD9C9E2BB3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F61BE-5007-479D-A92B-1F7C1D92F060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CF779-F2A2-4382-AA73-0ABD9C9E2BB3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F61BE-5007-479D-A92B-1F7C1D92F060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CF779-F2A2-4382-AA73-0ABD9C9E2BB3}" type="slidenum">
              <a:rPr lang="cs-CZ" smtClean="0"/>
              <a:t>‹#›</a:t>
            </a:fld>
            <a:endParaRPr lang="cs-CZ"/>
          </a:p>
        </p:txBody>
      </p:sp>
      <p:sp>
        <p:nvSpPr>
          <p:cNvPr id="6" name="Rovnoramenný trojúhelník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F61BE-5007-479D-A92B-1F7C1D92F060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CF779-F2A2-4382-AA73-0ABD9C9E2BB3}" type="slidenum">
              <a:rPr lang="cs-CZ" smtClean="0"/>
              <a:t>‹#›</a:t>
            </a:fld>
            <a:endParaRPr lang="cs-CZ"/>
          </a:p>
        </p:txBody>
      </p:sp>
      <p:sp>
        <p:nvSpPr>
          <p:cNvPr id="5" name="Přímá spojnice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Rovnoramenný trojúhelník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F61BE-5007-479D-A92B-1F7C1D92F060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CF779-F2A2-4382-AA73-0ABD9C9E2BB3}" type="slidenum">
              <a:rPr lang="cs-CZ" smtClean="0"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Rovnoramenný trojúhelník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F61BE-5007-479D-A92B-1F7C1D92F060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CF779-F2A2-4382-AA73-0ABD9C9E2BB3}" type="slidenum">
              <a:rPr lang="cs-CZ" smtClean="0"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Rovnoramenný trojúhelník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F61BE-5007-479D-A92B-1F7C1D92F060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CF779-F2A2-4382-AA73-0ABD9C9E2BB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F61BE-5007-479D-A92B-1F7C1D92F060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CF779-F2A2-4382-AA73-0ABD9C9E2BB3}" type="slidenum">
              <a:rPr lang="cs-CZ" smtClean="0"/>
              <a:t>‹#›</a:t>
            </a:fld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Rovnoramenný trojúhelník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AFAF61BE-5007-479D-A92B-1F7C1D92F060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DF9CF779-F2A2-4382-AA73-0ABD9C9E2BB3}" type="slidenum">
              <a:rPr lang="cs-CZ" smtClean="0"/>
              <a:t>‹#›</a:t>
            </a:fld>
            <a:endParaRPr lang="cs-CZ"/>
          </a:p>
        </p:txBody>
      </p:sp>
      <p:sp>
        <p:nvSpPr>
          <p:cNvPr id="28" name="Přímá spojnice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Přímá spojnice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ovnoramenný trojúhelník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</p:sldLayoutIdLst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3787842"/>
              </p:ext>
            </p:extLst>
          </p:nvPr>
        </p:nvGraphicFramePr>
        <p:xfrm>
          <a:off x="1547664" y="2132856"/>
          <a:ext cx="6264696" cy="1728191"/>
        </p:xfrm>
        <a:graphic>
          <a:graphicData uri="http://schemas.openxmlformats.org/drawingml/2006/table">
            <a:tbl>
              <a:tblPr/>
              <a:tblGrid>
                <a:gridCol w="2006236"/>
                <a:gridCol w="4258460"/>
              </a:tblGrid>
              <a:tr h="60530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1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071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1188756" y="4468866"/>
            <a:ext cx="712879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/>
              <a:t>Název DUM:  </a:t>
            </a:r>
            <a:r>
              <a:rPr lang="cs-CZ" sz="1600" dirty="0" smtClean="0"/>
              <a:t>VY_32_INOVACE_XI_3_17  „</a:t>
            </a:r>
            <a:r>
              <a:rPr lang="cs-CZ" sz="1600" dirty="0"/>
              <a:t>H</a:t>
            </a:r>
            <a:r>
              <a:rPr lang="cs-CZ" sz="1600" dirty="0" smtClean="0"/>
              <a:t>“ </a:t>
            </a:r>
            <a:r>
              <a:rPr lang="cs-CZ" sz="1600" dirty="0" err="1" smtClean="0"/>
              <a:t>minikvíz</a:t>
            </a:r>
            <a:endParaRPr lang="cs-CZ" sz="1600" b="1" dirty="0" smtClean="0"/>
          </a:p>
          <a:p>
            <a:r>
              <a:rPr lang="cs-CZ" sz="1600" b="1" dirty="0" smtClean="0"/>
              <a:t>Šablona číslo:  </a:t>
            </a:r>
            <a:r>
              <a:rPr lang="cs-CZ" sz="1600" dirty="0" smtClean="0"/>
              <a:t>XI</a:t>
            </a:r>
            <a:r>
              <a:rPr lang="cs-CZ" sz="1600" b="1" dirty="0" smtClean="0"/>
              <a:t>           Sada číslo: </a:t>
            </a:r>
            <a:r>
              <a:rPr lang="cs-CZ" sz="1600" dirty="0" smtClean="0"/>
              <a:t>3</a:t>
            </a:r>
            <a:r>
              <a:rPr lang="cs-CZ" sz="1600" b="1" dirty="0" smtClean="0"/>
              <a:t>            Pořadové číslo DUM:</a:t>
            </a:r>
            <a:r>
              <a:rPr lang="cs-CZ" sz="1600" dirty="0" smtClean="0"/>
              <a:t> </a:t>
            </a:r>
            <a:r>
              <a:rPr lang="cs-CZ" sz="1600" dirty="0" smtClean="0"/>
              <a:t>17</a:t>
            </a:r>
            <a:endParaRPr lang="cs-CZ" sz="1600" dirty="0" smtClean="0"/>
          </a:p>
          <a:p>
            <a:endParaRPr lang="cs-CZ" sz="1600" b="1" dirty="0" smtClean="0"/>
          </a:p>
          <a:p>
            <a:r>
              <a:rPr lang="cs-CZ" sz="1600" b="1" dirty="0" smtClean="0"/>
              <a:t>Autor: </a:t>
            </a:r>
            <a:r>
              <a:rPr lang="cs-CZ" sz="1600" dirty="0" smtClean="0"/>
              <a:t>Mgr. Radmila Smolíková</a:t>
            </a:r>
            <a:endParaRPr lang="cs-CZ" sz="16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5262" y="404664"/>
            <a:ext cx="6211887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84077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827584" y="764704"/>
            <a:ext cx="727280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b="1" dirty="0" smtClean="0"/>
              <a:t>Anotace: </a:t>
            </a:r>
            <a:r>
              <a:rPr lang="cs-CZ" sz="1600" dirty="0" smtClean="0"/>
              <a:t> seznámení se či zopakování některých pojmů, které začínají na písmenko </a:t>
            </a:r>
            <a:r>
              <a:rPr lang="cs-CZ" sz="1600" dirty="0" smtClean="0"/>
              <a:t>„H“</a:t>
            </a:r>
            <a:endParaRPr lang="cs-CZ" sz="1600" dirty="0" smtClean="0"/>
          </a:p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Očekávaný výstup: </a:t>
            </a:r>
            <a:r>
              <a:rPr lang="cs-CZ" sz="1600" dirty="0" smtClean="0"/>
              <a:t>žáci se spíše zábavnou formou seznámí nebo si zopakují některé pojmy, z nichž většina patří do všeobecných znalostí</a:t>
            </a:r>
          </a:p>
          <a:p>
            <a:endParaRPr lang="cs-CZ" sz="1600" b="1" dirty="0" smtClean="0"/>
          </a:p>
          <a:p>
            <a:r>
              <a:rPr lang="cs-CZ" sz="1600" b="1" dirty="0" smtClean="0"/>
              <a:t>Druh učebního materiálu: </a:t>
            </a:r>
            <a:r>
              <a:rPr lang="cs-CZ" sz="1600" dirty="0" smtClean="0"/>
              <a:t>prezentace</a:t>
            </a:r>
          </a:p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Typická věková skupina:</a:t>
            </a:r>
            <a:r>
              <a:rPr lang="cs-CZ" sz="1600" dirty="0" smtClean="0"/>
              <a:t> 9. třída, 14 – 15 let</a:t>
            </a:r>
          </a:p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Klíčová slova:</a:t>
            </a:r>
            <a:r>
              <a:rPr lang="cs-CZ" sz="1600" dirty="0" smtClean="0"/>
              <a:t> </a:t>
            </a:r>
            <a:r>
              <a:rPr lang="cs-CZ" sz="1600" dirty="0" smtClean="0"/>
              <a:t>kvíz, opakování, hák, Hrozný Bedřich, hipodrom, Héra, Hus Jan, husité, </a:t>
            </a:r>
            <a:r>
              <a:rPr lang="cs-CZ" sz="1600" dirty="0" err="1" smtClean="0"/>
              <a:t>Hynais</a:t>
            </a:r>
            <a:r>
              <a:rPr lang="cs-CZ" sz="1600" dirty="0" smtClean="0"/>
              <a:t> Vojtěch, holocaust, hákový kříž, heraldika</a:t>
            </a:r>
            <a:endParaRPr lang="cs-CZ" sz="1600" dirty="0" smtClean="0"/>
          </a:p>
          <a:p>
            <a:endParaRPr lang="cs-CZ" sz="1600" dirty="0" smtClean="0"/>
          </a:p>
          <a:p>
            <a:r>
              <a:rPr lang="cs-CZ" sz="1600" b="1" dirty="0" smtClean="0"/>
              <a:t>Pomůcky a materiál:</a:t>
            </a:r>
            <a:r>
              <a:rPr lang="cs-CZ" sz="1600" dirty="0" smtClean="0"/>
              <a:t> interaktivní tabule</a:t>
            </a:r>
            <a:br>
              <a:rPr lang="cs-CZ" sz="1600" dirty="0" smtClean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Metodické zhodnocení a popis práce s digitálním učebním materiálem:</a:t>
            </a:r>
          </a:p>
          <a:p>
            <a:r>
              <a:rPr lang="cs-CZ" sz="1600" dirty="0" smtClean="0"/>
              <a:t>Učitel žákům prezentuje obsah pojmů na interaktivní tabuli, společně s nimi si opakuje, v jaké souvislosti se s pojmy již setkali. V následném kvízu si žáci zaznamenávají počet správných odpovědí  a v závěrečné tabulce najdou své ohodnocení.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9871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755576" y="2276872"/>
            <a:ext cx="7745505" cy="3877815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1400" dirty="0" smtClean="0"/>
              <a:t>Mandelová, H., Kunstová, E., Pařízková, I.  Dějiny 20.století. 2. upravené vydání. Liberec: Dialog, 2005.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 smtClean="0"/>
              <a:t>Mandelová, H., Kunstová, E., Pařízková, I. Dějiny novověku. 1. vydání. Liberec: Dialog, 2003.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 smtClean="0"/>
              <a:t>Mandelová, H., Kunstová, E., Pařízková, I. Dějiny středověku a počátků novověku. 2. vydání. Liberec: Dialog 2010.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 smtClean="0"/>
              <a:t>Mandelová, H., Kunstová, E., Pařízková, I. Dějiny pravěku a starověku. 1. vydání. Liberec: Dialog 2001.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2091319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rgbClr val="7030A0"/>
                </a:solidFill>
              </a:rPr>
              <a:t>Víš? Znáš? Zopakuj si.</a:t>
            </a:r>
            <a:endParaRPr lang="cs-CZ" b="1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dirty="0">
                <a:solidFill>
                  <a:srgbClr val="0070C0"/>
                </a:solidFill>
              </a:rPr>
              <a:t>H</a:t>
            </a:r>
            <a:r>
              <a:rPr lang="cs-CZ" b="1" dirty="0" smtClean="0">
                <a:solidFill>
                  <a:srgbClr val="0070C0"/>
                </a:solidFill>
              </a:rPr>
              <a:t>ák</a:t>
            </a:r>
            <a:r>
              <a:rPr lang="cs-CZ" dirty="0" smtClean="0">
                <a:solidFill>
                  <a:srgbClr val="0070C0"/>
                </a:solidFill>
              </a:rPr>
              <a:t> </a:t>
            </a:r>
            <a:r>
              <a:rPr lang="cs-CZ" dirty="0" smtClean="0"/>
              <a:t>– </a:t>
            </a:r>
            <a:r>
              <a:rPr lang="cs-CZ" dirty="0" smtClean="0"/>
              <a:t>jednoduché oradlo rozrývající půdu, v době pravěku zhotovené ze zahnuté větve.</a:t>
            </a:r>
            <a:endParaRPr lang="cs-CZ" dirty="0" smtClean="0"/>
          </a:p>
          <a:p>
            <a:endParaRPr lang="cs-CZ" dirty="0"/>
          </a:p>
          <a:p>
            <a:r>
              <a:rPr lang="cs-CZ" b="1" dirty="0" smtClean="0">
                <a:solidFill>
                  <a:srgbClr val="7030A0"/>
                </a:solidFill>
              </a:rPr>
              <a:t>Hrozný Bedřich </a:t>
            </a:r>
            <a:r>
              <a:rPr lang="cs-CZ" dirty="0" smtClean="0"/>
              <a:t>– </a:t>
            </a:r>
            <a:r>
              <a:rPr lang="cs-CZ" dirty="0" smtClean="0"/>
              <a:t>český vědec, žil v letech 1879 až 1952. Mnoho let pracoval v Sýrii a Turecku.  Podařilo se mu rozluštit jazyk Chetitů.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6382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F0"/>
                </a:solidFill>
              </a:rPr>
              <a:t>Héra</a:t>
            </a:r>
            <a:r>
              <a:rPr lang="cs-CZ" dirty="0" smtClean="0">
                <a:solidFill>
                  <a:srgbClr val="00B0F0"/>
                </a:solidFill>
              </a:rPr>
              <a:t> </a:t>
            </a:r>
            <a:r>
              <a:rPr lang="cs-CZ" dirty="0" smtClean="0"/>
              <a:t>– </a:t>
            </a:r>
            <a:r>
              <a:rPr lang="cs-CZ" dirty="0" smtClean="0"/>
              <a:t>nejvyšší řecká bohyně a královna nebes, Diova manželka. Ochraňovala manželství, sesílala manželům potomstvo a pomáhala ženám při porodu.</a:t>
            </a:r>
          </a:p>
          <a:p>
            <a:endParaRPr lang="cs-CZ" dirty="0"/>
          </a:p>
          <a:p>
            <a:r>
              <a:rPr lang="cs-CZ" b="1" dirty="0" smtClean="0">
                <a:solidFill>
                  <a:srgbClr val="FFC000"/>
                </a:solidFill>
              </a:rPr>
              <a:t>Hipodrom </a:t>
            </a:r>
            <a:r>
              <a:rPr lang="cs-CZ" dirty="0" smtClean="0"/>
              <a:t>– </a:t>
            </a:r>
            <a:r>
              <a:rPr lang="cs-CZ" dirty="0" smtClean="0"/>
              <a:t>závodní dráha pro koňské dostihy.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71527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Hus Jan </a:t>
            </a:r>
            <a:r>
              <a:rPr lang="cs-CZ" dirty="0" smtClean="0"/>
              <a:t>– narozen pravděpodobně roku 1371, upálen    6. července 1415. </a:t>
            </a:r>
            <a:r>
              <a:rPr lang="cs-CZ" dirty="0"/>
              <a:t>Č</a:t>
            </a:r>
            <a:r>
              <a:rPr lang="cs-CZ" dirty="0" smtClean="0"/>
              <a:t>eský kazatel, kritik církve, mistr a rektor univerzity,  jazykový reformátor.</a:t>
            </a:r>
            <a:endParaRPr lang="cs-CZ" dirty="0" smtClean="0"/>
          </a:p>
          <a:p>
            <a:endParaRPr lang="cs-CZ" dirty="0"/>
          </a:p>
          <a:p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Husité </a:t>
            </a:r>
            <a:r>
              <a:rPr lang="cs-CZ" dirty="0" smtClean="0"/>
              <a:t>– pozdější název Husových stoupenců (sami se mezi sebou nazývali bratry.)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35816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Hynais</a:t>
            </a:r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Vojtěch </a:t>
            </a:r>
            <a:r>
              <a:rPr lang="cs-CZ" dirty="0" smtClean="0"/>
              <a:t>– český malíř „generace Národního divadla“, autor opony Národního divadla.</a:t>
            </a:r>
            <a:endParaRPr lang="cs-CZ" dirty="0" smtClean="0"/>
          </a:p>
          <a:p>
            <a:endParaRPr lang="cs-CZ" dirty="0"/>
          </a:p>
          <a:p>
            <a:r>
              <a:rPr lang="cs-CZ" b="1" dirty="0" smtClean="0">
                <a:solidFill>
                  <a:srgbClr val="00B0F0"/>
                </a:solidFill>
              </a:rPr>
              <a:t>Holocaust </a:t>
            </a:r>
            <a:r>
              <a:rPr lang="cs-CZ" dirty="0" smtClean="0"/>
              <a:t>– nejčastěji užívané označení pro vyvraždění evropských Židů a Romů. Přenesený název – v Bibli označuje zápalnou oběť.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10531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7030A0"/>
                </a:solidFill>
              </a:rPr>
              <a:t>Hákový kříž - svastika </a:t>
            </a:r>
            <a:r>
              <a:rPr lang="cs-CZ" dirty="0" smtClean="0"/>
              <a:t>– znamení kříže užívané již ve starověku (Indové, Egypťané).  Obrazec převzala NSDAP, po roce 1933 se stal státním symbolem Německa (užíván na uniformách, písemnostech, na budovách, …..).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b="1" dirty="0" smtClean="0">
                <a:solidFill>
                  <a:srgbClr val="92D050"/>
                </a:solidFill>
              </a:rPr>
              <a:t>Heraldika </a:t>
            </a:r>
            <a:r>
              <a:rPr lang="cs-CZ" dirty="0" smtClean="0"/>
              <a:t> </a:t>
            </a:r>
            <a:r>
              <a:rPr lang="cs-CZ" dirty="0" smtClean="0"/>
              <a:t>– </a:t>
            </a:r>
            <a:r>
              <a:rPr lang="cs-CZ" dirty="0" smtClean="0"/>
              <a:t>pomocná věda historická, která se zabývá erby a znameními.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14413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b="1" dirty="0" smtClean="0">
                <a:solidFill>
                  <a:srgbClr val="0070C0"/>
                </a:solidFill>
              </a:rPr>
              <a:t>Tak jakou máš paměť?</a:t>
            </a:r>
            <a:br>
              <a:rPr lang="cs-CZ" b="1" dirty="0" smtClean="0">
                <a:solidFill>
                  <a:srgbClr val="0070C0"/>
                </a:solidFill>
              </a:rPr>
            </a:br>
            <a:r>
              <a:rPr lang="cs-CZ" sz="1800" b="1" dirty="0" smtClean="0">
                <a:solidFill>
                  <a:srgbClr val="0070C0"/>
                </a:solidFill>
              </a:rPr>
              <a:t>(Za každou správnou odpověď si zasloužíš 1 bod.)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u="sng" dirty="0">
                <a:solidFill>
                  <a:schemeClr val="accent6"/>
                </a:solidFill>
              </a:rPr>
              <a:t>h</a:t>
            </a:r>
            <a:r>
              <a:rPr lang="cs-CZ" sz="2800" b="1" u="sng" dirty="0" smtClean="0">
                <a:solidFill>
                  <a:schemeClr val="accent6"/>
                </a:solidFill>
              </a:rPr>
              <a:t>eraldika</a:t>
            </a:r>
          </a:p>
          <a:p>
            <a:pPr marL="0" indent="0">
              <a:buNone/>
            </a:pPr>
            <a:endParaRPr lang="cs-CZ" sz="2800" b="1" u="sng" dirty="0" smtClean="0">
              <a:solidFill>
                <a:schemeClr val="accent6"/>
              </a:solidFill>
            </a:endParaRPr>
          </a:p>
          <a:p>
            <a:pPr marL="0" indent="0">
              <a:buNone/>
            </a:pPr>
            <a:r>
              <a:rPr lang="cs-CZ" sz="2400" dirty="0" smtClean="0"/>
              <a:t>Pomocná věda historická, zabývá se znameními a erby.</a:t>
            </a: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u="sng" dirty="0" smtClean="0">
                <a:solidFill>
                  <a:schemeClr val="accent6"/>
                </a:solidFill>
              </a:rPr>
              <a:t>Hrozný Bedřich</a:t>
            </a:r>
          </a:p>
          <a:p>
            <a:pPr marL="0" indent="0">
              <a:buNone/>
            </a:pPr>
            <a:endParaRPr lang="cs-CZ" sz="2800" b="1" u="sng" dirty="0">
              <a:solidFill>
                <a:schemeClr val="accent6"/>
              </a:solidFill>
            </a:endParaRPr>
          </a:p>
          <a:p>
            <a:pPr marL="0" indent="0">
              <a:buNone/>
            </a:pPr>
            <a:r>
              <a:rPr lang="cs-CZ" sz="2400" dirty="0" smtClean="0"/>
              <a:t>Český vědec, kterému se podařilo rozluštit jazyk starověkých Chetitů.</a:t>
            </a:r>
            <a:endParaRPr lang="cs-CZ" sz="2400" dirty="0" smtClean="0"/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endParaRPr lang="cs-CZ" sz="2800" dirty="0" smtClean="0"/>
          </a:p>
        </p:txBody>
      </p:sp>
    </p:spTree>
    <p:extLst>
      <p:ext uri="{BB962C8B-B14F-4D97-AF65-F5344CB8AC3E}">
        <p14:creationId xmlns:p14="http://schemas.microsoft.com/office/powerpoint/2010/main" val="4112029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b="1" dirty="0" smtClean="0">
                <a:solidFill>
                  <a:schemeClr val="accent6"/>
                </a:solidFill>
              </a:rPr>
              <a:t>                                       </a:t>
            </a:r>
            <a:r>
              <a:rPr lang="cs-CZ" sz="5400" b="1" dirty="0" smtClean="0">
                <a:solidFill>
                  <a:schemeClr val="accent6"/>
                </a:solidFill>
              </a:rPr>
              <a:t> </a:t>
            </a:r>
            <a:endParaRPr lang="cs-CZ" sz="5400" b="1" dirty="0">
              <a:solidFill>
                <a:schemeClr val="accent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971600" y="1844824"/>
            <a:ext cx="3471277" cy="405130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u="sng" dirty="0">
                <a:solidFill>
                  <a:schemeClr val="accent6"/>
                </a:solidFill>
              </a:rPr>
              <a:t>h</a:t>
            </a:r>
            <a:r>
              <a:rPr lang="cs-CZ" sz="2800" b="1" u="sng" dirty="0" smtClean="0">
                <a:solidFill>
                  <a:schemeClr val="accent6"/>
                </a:solidFill>
              </a:rPr>
              <a:t>ipodrom</a:t>
            </a:r>
          </a:p>
          <a:p>
            <a:pPr marL="0" indent="0">
              <a:buNone/>
            </a:pPr>
            <a:endParaRPr lang="cs-CZ" sz="2800" b="1" u="sng" dirty="0" smtClean="0">
              <a:solidFill>
                <a:schemeClr val="accent6"/>
              </a:solidFill>
            </a:endParaRPr>
          </a:p>
          <a:p>
            <a:pPr marL="0" indent="0">
              <a:buNone/>
            </a:pPr>
            <a:r>
              <a:rPr lang="cs-CZ" sz="2400" dirty="0" smtClean="0"/>
              <a:t>Závodní dráha pro koně.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sz="3000" b="1" u="sng" dirty="0" smtClean="0">
              <a:solidFill>
                <a:schemeClr val="accent6"/>
              </a:solidFill>
            </a:endParaRPr>
          </a:p>
          <a:p>
            <a:pPr marL="0" indent="0">
              <a:buNone/>
            </a:pPr>
            <a:r>
              <a:rPr lang="cs-CZ" sz="2800" b="1" u="sng" dirty="0" smtClean="0">
                <a:solidFill>
                  <a:schemeClr val="accent6"/>
                </a:solidFill>
              </a:rPr>
              <a:t>Héra</a:t>
            </a:r>
          </a:p>
          <a:p>
            <a:pPr marL="0" indent="0">
              <a:buNone/>
            </a:pPr>
            <a:endParaRPr lang="cs-CZ" sz="2800" b="1" u="sng" dirty="0" smtClean="0">
              <a:solidFill>
                <a:schemeClr val="accent6"/>
              </a:solidFill>
            </a:endParaRPr>
          </a:p>
          <a:p>
            <a:pPr marL="0" indent="0">
              <a:buNone/>
            </a:pPr>
            <a:r>
              <a:rPr lang="cs-CZ" sz="2400" dirty="0" smtClean="0"/>
              <a:t>Nejvyšší řecká bohyně, ochránkyně manželství, Diova manželka.</a:t>
            </a:r>
            <a:endParaRPr lang="cs-CZ" sz="2400" dirty="0" smtClean="0"/>
          </a:p>
          <a:p>
            <a:pPr marL="0" indent="0">
              <a:buNone/>
            </a:pPr>
            <a:endParaRPr lang="cs-CZ" sz="24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2088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endParaRPr lang="cs-CZ" sz="5400" b="1" dirty="0">
              <a:solidFill>
                <a:schemeClr val="accent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u="sng" dirty="0">
                <a:solidFill>
                  <a:schemeClr val="accent6"/>
                </a:solidFill>
              </a:rPr>
              <a:t>h</a:t>
            </a:r>
            <a:r>
              <a:rPr lang="cs-CZ" sz="2800" b="1" u="sng" dirty="0" smtClean="0">
                <a:solidFill>
                  <a:schemeClr val="accent6"/>
                </a:solidFill>
              </a:rPr>
              <a:t>ákový kříž, svastika</a:t>
            </a:r>
          </a:p>
          <a:p>
            <a:pPr marL="0" indent="0">
              <a:buNone/>
            </a:pPr>
            <a:endParaRPr lang="cs-CZ" sz="2800" b="1" u="sng" dirty="0" smtClean="0">
              <a:solidFill>
                <a:schemeClr val="accent6"/>
              </a:solidFill>
            </a:endParaRPr>
          </a:p>
          <a:p>
            <a:pPr marL="0" indent="0">
              <a:buNone/>
            </a:pPr>
            <a:r>
              <a:rPr lang="cs-CZ" sz="2400" dirty="0" smtClean="0"/>
              <a:t>Znamení kříže užívané již starověkými Indy a Egypťany. Po roce 1933 bylo zneužito nacistickým Německem.</a:t>
            </a:r>
            <a:endParaRPr lang="cs-CZ" sz="2400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u="sng" dirty="0">
                <a:solidFill>
                  <a:schemeClr val="accent6"/>
                </a:solidFill>
              </a:rPr>
              <a:t>h</a:t>
            </a:r>
            <a:r>
              <a:rPr lang="cs-CZ" sz="2800" b="1" u="sng" dirty="0" smtClean="0">
                <a:solidFill>
                  <a:schemeClr val="accent6"/>
                </a:solidFill>
              </a:rPr>
              <a:t>usité</a:t>
            </a:r>
          </a:p>
          <a:p>
            <a:pPr marL="0" indent="0">
              <a:buNone/>
            </a:pPr>
            <a:endParaRPr lang="cs-CZ" sz="2800" b="1" u="sng" dirty="0" smtClean="0">
              <a:solidFill>
                <a:schemeClr val="accent6"/>
              </a:solidFill>
            </a:endParaRPr>
          </a:p>
          <a:p>
            <a:pPr marL="0" indent="0">
              <a:buNone/>
            </a:pPr>
            <a:r>
              <a:rPr lang="cs-CZ" sz="2400" dirty="0" smtClean="0"/>
              <a:t>Později používané označení pro stoupence Jana Husa a jeho učení.</a:t>
            </a:r>
            <a:endParaRPr lang="cs-CZ" sz="2400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62599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endParaRPr lang="cs-CZ" sz="5400" b="1" dirty="0">
              <a:solidFill>
                <a:schemeClr val="accent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u="sng" dirty="0">
                <a:solidFill>
                  <a:schemeClr val="accent6"/>
                </a:solidFill>
              </a:rPr>
              <a:t>h</a:t>
            </a:r>
            <a:r>
              <a:rPr lang="cs-CZ" sz="2800" b="1" u="sng" dirty="0" smtClean="0">
                <a:solidFill>
                  <a:schemeClr val="accent6"/>
                </a:solidFill>
              </a:rPr>
              <a:t>ák</a:t>
            </a:r>
          </a:p>
          <a:p>
            <a:pPr marL="0" indent="0">
              <a:buNone/>
            </a:pPr>
            <a:endParaRPr lang="cs-CZ" sz="2800" b="1" u="sng" dirty="0" smtClean="0">
              <a:solidFill>
                <a:schemeClr val="accent6"/>
              </a:solidFill>
            </a:endParaRPr>
          </a:p>
          <a:p>
            <a:pPr marL="0" indent="0">
              <a:buNone/>
            </a:pPr>
            <a:r>
              <a:rPr lang="cs-CZ" sz="2400" dirty="0" smtClean="0"/>
              <a:t>Primitivní oradlo, předchůdce ruchadla a pluhu. Často to bývala pouze upravená větev.</a:t>
            </a:r>
            <a:endParaRPr lang="cs-CZ" sz="2400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u="sng" dirty="0" err="1" smtClean="0">
                <a:solidFill>
                  <a:schemeClr val="accent6"/>
                </a:solidFill>
              </a:rPr>
              <a:t>Hynais</a:t>
            </a:r>
            <a:r>
              <a:rPr lang="cs-CZ" sz="2800" b="1" u="sng" dirty="0" smtClean="0">
                <a:solidFill>
                  <a:schemeClr val="accent6"/>
                </a:solidFill>
              </a:rPr>
              <a:t> Vojtěch</a:t>
            </a:r>
          </a:p>
          <a:p>
            <a:pPr marL="0" indent="0">
              <a:buNone/>
            </a:pPr>
            <a:endParaRPr lang="cs-CZ" sz="2800" b="1" u="sng" dirty="0" smtClean="0">
              <a:solidFill>
                <a:schemeClr val="accent6"/>
              </a:solidFill>
            </a:endParaRPr>
          </a:p>
          <a:p>
            <a:pPr marL="0" indent="0">
              <a:buNone/>
            </a:pPr>
            <a:r>
              <a:rPr lang="cs-CZ" sz="2400" dirty="0" smtClean="0"/>
              <a:t>Český malíř, autor opony Národního divadla.</a:t>
            </a:r>
            <a:endParaRPr lang="cs-CZ" sz="2400" dirty="0"/>
          </a:p>
          <a:p>
            <a:pPr marL="0" indent="0">
              <a:buNone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386679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endParaRPr lang="cs-CZ" sz="5400" b="1" dirty="0">
              <a:solidFill>
                <a:schemeClr val="accent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u="sng" dirty="0" smtClean="0">
                <a:solidFill>
                  <a:schemeClr val="accent6"/>
                </a:solidFill>
              </a:rPr>
              <a:t>Hus Jan</a:t>
            </a:r>
          </a:p>
          <a:p>
            <a:pPr marL="0" indent="0">
              <a:buNone/>
            </a:pPr>
            <a:endParaRPr lang="cs-CZ" sz="2800" b="1" u="sng" dirty="0" smtClean="0">
              <a:solidFill>
                <a:schemeClr val="accent6"/>
              </a:solidFill>
            </a:endParaRPr>
          </a:p>
          <a:p>
            <a:pPr marL="0" indent="0">
              <a:buNone/>
            </a:pPr>
            <a:r>
              <a:rPr lang="cs-CZ" sz="2400" dirty="0" smtClean="0"/>
              <a:t>Upálen 6.7.1415. Český jazykový reformátor.  Mistr a rektor univerzity, kritik církevních poměrů.</a:t>
            </a: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u="sng" dirty="0">
                <a:solidFill>
                  <a:schemeClr val="accent6"/>
                </a:solidFill>
              </a:rPr>
              <a:t>h</a:t>
            </a:r>
            <a:r>
              <a:rPr lang="cs-CZ" sz="2800" b="1" u="sng" dirty="0" smtClean="0">
                <a:solidFill>
                  <a:schemeClr val="accent6"/>
                </a:solidFill>
              </a:rPr>
              <a:t>olocaust</a:t>
            </a:r>
          </a:p>
          <a:p>
            <a:pPr marL="0" indent="0">
              <a:buNone/>
            </a:pPr>
            <a:endParaRPr lang="cs-CZ" sz="2800" b="1" u="sng" dirty="0" smtClean="0">
              <a:solidFill>
                <a:schemeClr val="accent6"/>
              </a:solidFill>
            </a:endParaRPr>
          </a:p>
          <a:p>
            <a:pPr marL="0" indent="0">
              <a:buNone/>
            </a:pPr>
            <a:r>
              <a:rPr lang="cs-CZ" sz="2400" dirty="0" smtClean="0"/>
              <a:t>Nejčastěji užívaný termín pro vyvraždění evropských Židů a Romů.</a:t>
            </a: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848368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Jakou známku si zasloužíš?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pPr marL="0" indent="0">
              <a:buNone/>
            </a:pPr>
            <a:r>
              <a:rPr lang="cs-CZ" sz="3600" b="1" dirty="0" smtClean="0">
                <a:solidFill>
                  <a:srgbClr val="92D050"/>
                </a:solidFill>
              </a:rPr>
              <a:t>1</a:t>
            </a:r>
          </a:p>
          <a:p>
            <a:pPr marL="0" indent="0">
              <a:buNone/>
            </a:pPr>
            <a:r>
              <a:rPr lang="cs-CZ" sz="3600" b="1" dirty="0" smtClean="0">
                <a:solidFill>
                  <a:srgbClr val="FF0000"/>
                </a:solidFill>
              </a:rPr>
              <a:t>2</a:t>
            </a:r>
          </a:p>
          <a:p>
            <a:pPr marL="0" indent="0">
              <a:buNone/>
            </a:pPr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</a:rPr>
              <a:t>3</a:t>
            </a:r>
          </a:p>
          <a:p>
            <a:pPr marL="0" indent="0">
              <a:buNone/>
            </a:pPr>
            <a:r>
              <a:rPr lang="cs-CZ" sz="3600" b="1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</a:p>
          <a:p>
            <a:pPr marL="0" indent="0">
              <a:buNone/>
            </a:pPr>
            <a:r>
              <a:rPr lang="cs-CZ" sz="3600" b="1" dirty="0">
                <a:solidFill>
                  <a:schemeClr val="tx1"/>
                </a:solidFill>
              </a:rPr>
              <a:t>5</a:t>
            </a:r>
            <a:endParaRPr lang="cs-CZ" sz="3600" b="1" dirty="0" smtClean="0">
              <a:solidFill>
                <a:schemeClr val="tx1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sz="2800" dirty="0" smtClean="0"/>
          </a:p>
          <a:p>
            <a:r>
              <a:rPr lang="cs-CZ" sz="3600" b="1" dirty="0" smtClean="0">
                <a:solidFill>
                  <a:srgbClr val="00B0F0"/>
                </a:solidFill>
              </a:rPr>
              <a:t>10 – 9 bodů </a:t>
            </a:r>
          </a:p>
          <a:p>
            <a:r>
              <a:rPr lang="cs-CZ" sz="3600" b="1" dirty="0" smtClean="0">
                <a:solidFill>
                  <a:srgbClr val="00B0F0"/>
                </a:solidFill>
              </a:rPr>
              <a:t>  8 - 7 bodů</a:t>
            </a:r>
          </a:p>
          <a:p>
            <a:r>
              <a:rPr lang="cs-CZ" sz="3600" b="1" dirty="0">
                <a:solidFill>
                  <a:srgbClr val="00B0F0"/>
                </a:solidFill>
              </a:rPr>
              <a:t> </a:t>
            </a:r>
            <a:r>
              <a:rPr lang="cs-CZ" sz="3600" b="1" dirty="0" smtClean="0">
                <a:solidFill>
                  <a:srgbClr val="00B0F0"/>
                </a:solidFill>
              </a:rPr>
              <a:t> 6 – 4 body</a:t>
            </a:r>
          </a:p>
          <a:p>
            <a:r>
              <a:rPr lang="cs-CZ" sz="3600" b="1" dirty="0">
                <a:solidFill>
                  <a:srgbClr val="00B0F0"/>
                </a:solidFill>
              </a:rPr>
              <a:t> </a:t>
            </a:r>
            <a:r>
              <a:rPr lang="cs-CZ" sz="3600" b="1" dirty="0" smtClean="0">
                <a:solidFill>
                  <a:srgbClr val="00B0F0"/>
                </a:solidFill>
              </a:rPr>
              <a:t> 3 – 2 body</a:t>
            </a:r>
          </a:p>
          <a:p>
            <a:r>
              <a:rPr lang="cs-CZ" sz="3600" b="1" dirty="0">
                <a:solidFill>
                  <a:srgbClr val="00B0F0"/>
                </a:solidFill>
              </a:rPr>
              <a:t> </a:t>
            </a:r>
            <a:r>
              <a:rPr lang="cs-CZ" sz="3600" b="1" dirty="0" smtClean="0">
                <a:solidFill>
                  <a:srgbClr val="00B0F0"/>
                </a:solidFill>
              </a:rPr>
              <a:t> 1 – 0 bodů</a:t>
            </a:r>
            <a:r>
              <a:rPr lang="cs-CZ" sz="2800" dirty="0" smtClean="0"/>
              <a:t>                          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566593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ůvod">
  <a:themeElements>
    <a:clrScheme name="Původ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Původ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ůvod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707</TotalTime>
  <Words>555</Words>
  <Application>Microsoft Office PowerPoint</Application>
  <PresentationFormat>Předvádění na obrazovce (4:3)</PresentationFormat>
  <Paragraphs>107</Paragraphs>
  <Slides>14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Původ</vt:lpstr>
      <vt:lpstr>Prezentace aplikace PowerPoint</vt:lpstr>
      <vt:lpstr>Prezentace aplikace PowerPoint</vt:lpstr>
      <vt:lpstr>zdroje</vt:lpstr>
      <vt:lpstr>Víš? Znáš? Zopakuj si.</vt:lpstr>
      <vt:lpstr>Prezentace aplikace PowerPoint</vt:lpstr>
      <vt:lpstr>Prezentace aplikace PowerPoint</vt:lpstr>
      <vt:lpstr>Prezentace aplikace PowerPoint</vt:lpstr>
      <vt:lpstr>Prezentace aplikace PowerPoint</vt:lpstr>
      <vt:lpstr>Tak jakou máš paměť? (Za každou správnou odpověď si zasloužíš 1 bod.)</vt:lpstr>
      <vt:lpstr>                                        </vt:lpstr>
      <vt:lpstr>Prezentace aplikace PowerPoint</vt:lpstr>
      <vt:lpstr>Prezentace aplikace PowerPoint</vt:lpstr>
      <vt:lpstr>Prezentace aplikace PowerPoint</vt:lpstr>
      <vt:lpstr>Jakou známku si zasloužíš?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smolikovar</dc:creator>
  <cp:lastModifiedBy>smolikovar</cp:lastModifiedBy>
  <cp:revision>79</cp:revision>
  <dcterms:created xsi:type="dcterms:W3CDTF">2013-07-22T05:42:08Z</dcterms:created>
  <dcterms:modified xsi:type="dcterms:W3CDTF">2013-10-29T18:19:10Z</dcterms:modified>
</cp:coreProperties>
</file>