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2CB1AD0-7325-4BBB-8001-053206076864}" type="datetimeFigureOut">
              <a:rPr lang="cs-CZ" smtClean="0"/>
              <a:pPr/>
              <a:t>30. 10. 2013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F340998-0E59-4E38-8CF0-C9219B73B4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0" r="9218" b="20980"/>
          <a:stretch/>
        </p:blipFill>
        <p:spPr>
          <a:xfrm>
            <a:off x="277091" y="476672"/>
            <a:ext cx="4364182" cy="5890989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169505" y="358594"/>
            <a:ext cx="52388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Ochrana přírody</a:t>
            </a:r>
          </a:p>
          <a:p>
            <a:pPr algn="ctr"/>
            <a:r>
              <a:rPr lang="cs-CZ" sz="72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a </a:t>
            </a:r>
          </a:p>
          <a:p>
            <a:pPr algn="ctr"/>
            <a:r>
              <a:rPr lang="cs-CZ" sz="7200" b="1" dirty="0" smtClean="0">
                <a:ln w="18000">
                  <a:solidFill>
                    <a:srgbClr val="00206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životního prostředí</a:t>
            </a:r>
            <a:endParaRPr lang="cs-CZ" sz="7200" b="1" dirty="0">
              <a:ln w="18000">
                <a:solidFill>
                  <a:srgbClr val="002060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74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1332" y="116632"/>
            <a:ext cx="8532440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Člověk a příroda</a:t>
            </a:r>
            <a:endParaRPr lang="cs-CZ" b="1" u="sng" dirty="0" smtClean="0">
              <a:solidFill>
                <a:srgbClr val="C00000"/>
              </a:solidFill>
            </a:endParaRPr>
          </a:p>
          <a:p>
            <a:endParaRPr lang="cs-CZ" sz="1400" b="1" u="sng" dirty="0" smtClean="0">
              <a:solidFill>
                <a:srgbClr val="C00000"/>
              </a:solidFill>
            </a:endParaRPr>
          </a:p>
          <a:p>
            <a:r>
              <a:rPr lang="cs-CZ" dirty="0"/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Lidé jsou závislí na přírodě. Jsou její součástí a berou si z ní vše, co potřebují k životu. Svojí prací přírodu mění. Například:</a:t>
            </a:r>
          </a:p>
          <a:p>
            <a:endParaRPr lang="cs-CZ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kácí lesy a vysazují nové lesy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obdělávají nová pole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zakládají ovocné sady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ochočili si zvířata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stavějí přehrady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budují velká města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staví továrny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vymýšlejí nové stroje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na skládkách se hromadí odpadky</a:t>
            </a:r>
          </a:p>
          <a:p>
            <a:endParaRPr lang="cs-CZ" sz="28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2800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552" y="2636912"/>
            <a:ext cx="4161772" cy="277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772816"/>
            <a:ext cx="83529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u="sng" dirty="0" smtClean="0">
                <a:solidFill>
                  <a:srgbClr val="C00000"/>
                </a:solidFill>
              </a:rPr>
              <a:t>Životní prostředí tvoří</a:t>
            </a:r>
            <a:endParaRPr lang="cs-CZ" sz="6600" b="1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4832" y="3907920"/>
            <a:ext cx="1872208" cy="7078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VODA</a:t>
            </a:r>
            <a:endParaRPr lang="cs-CZ" sz="40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9852" y="3878076"/>
            <a:ext cx="2520280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8000">
                  <a:solidFill>
                    <a:srgbClr val="0070C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VZDUCH</a:t>
            </a:r>
            <a:endParaRPr lang="cs-CZ" sz="4000" b="1" dirty="0">
              <a:ln w="18000">
                <a:solidFill>
                  <a:srgbClr val="0070C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689607" y="3878076"/>
            <a:ext cx="2016224" cy="707886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800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PŮDA</a:t>
            </a:r>
            <a:endParaRPr lang="cs-CZ" sz="4000" b="1" dirty="0">
              <a:ln w="18000">
                <a:solidFill>
                  <a:schemeClr val="accent6">
                    <a:lumMod val="5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1490936" y="2780928"/>
            <a:ext cx="3009056" cy="10971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2" idx="2"/>
            <a:endCxn id="4" idx="0"/>
          </p:cNvCxnSpPr>
          <p:nvPr/>
        </p:nvCxnSpPr>
        <p:spPr>
          <a:xfrm>
            <a:off x="4499992" y="2880812"/>
            <a:ext cx="0" cy="99726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endCxn id="5" idx="0"/>
          </p:cNvCxnSpPr>
          <p:nvPr/>
        </p:nvCxnSpPr>
        <p:spPr>
          <a:xfrm>
            <a:off x="4499992" y="2780928"/>
            <a:ext cx="3197727" cy="109714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87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4348" y="620688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Ochrana vody</a:t>
            </a:r>
          </a:p>
          <a:p>
            <a:endParaRPr lang="cs-CZ" sz="2400" b="1" dirty="0" smtClean="0">
              <a:solidFill>
                <a:srgbClr val="C00000"/>
              </a:solidFill>
            </a:endParaRPr>
          </a:p>
          <a:p>
            <a:r>
              <a:rPr lang="cs-CZ" sz="3200" dirty="0" smtClean="0"/>
              <a:t>Lidé potřebují vodu na pití, vaření, </a:t>
            </a:r>
          </a:p>
          <a:p>
            <a:r>
              <a:rPr lang="cs-CZ" sz="3200" dirty="0" smtClean="0"/>
              <a:t>na mytí, koupání a praní. Na pití a </a:t>
            </a:r>
          </a:p>
          <a:p>
            <a:r>
              <a:rPr lang="cs-CZ" sz="3200" dirty="0" smtClean="0"/>
              <a:t>vaření potřebují čistou pitnou vodu.</a:t>
            </a:r>
          </a:p>
          <a:p>
            <a:r>
              <a:rPr lang="cs-CZ" sz="3200" dirty="0" smtClean="0"/>
              <a:t> Je to dešťová voda, která vsákla do země. Pitnou vodu čerpáme ze studní, přehrad. Vodu může znečistit: postřiky na stromy, oleje, prášky na praní, močůvka, apod. 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82143"/>
            <a:ext cx="1800200" cy="270030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601607"/>
            <a:ext cx="2880320" cy="216024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179409" y="580526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vodárenské věže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32240" y="22982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pitná voda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48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67366"/>
            <a:ext cx="806489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Vodárny upravují povrchovou vodu a přidávají ji k vodě pramenité. Odpadní vodu čistí čističky odpadních vod. Spotřeba vody je velká a její úprava je drahá. </a:t>
            </a:r>
            <a:r>
              <a:rPr lang="cs-CZ" sz="2800" dirty="0" smtClean="0">
                <a:solidFill>
                  <a:srgbClr val="C00000"/>
                </a:solidFill>
              </a:rPr>
              <a:t>Vodu musíme chránit, vodou musíme šetřit!</a:t>
            </a:r>
            <a:endParaRPr lang="cs-CZ" dirty="0" smtClean="0"/>
          </a:p>
          <a:p>
            <a:endParaRPr lang="cs-CZ" dirty="0"/>
          </a:p>
          <a:p>
            <a:r>
              <a:rPr lang="cs-CZ" sz="4800" b="1" u="sng" dirty="0" smtClean="0">
                <a:solidFill>
                  <a:srgbClr val="C00000"/>
                </a:solidFill>
              </a:rPr>
              <a:t>JE TO DRAHÁ TEKUTINA!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29000"/>
            <a:ext cx="4032448" cy="302433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36" t="13535" b="43429"/>
          <a:stretch/>
        </p:blipFill>
        <p:spPr>
          <a:xfrm>
            <a:off x="827584" y="3490276"/>
            <a:ext cx="3505133" cy="296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821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4249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Ochrana ovzduší</a:t>
            </a:r>
          </a:p>
          <a:p>
            <a:endParaRPr lang="cs-CZ" sz="4000" b="1" u="sng" dirty="0" smtClean="0">
              <a:solidFill>
                <a:srgbClr val="C00000"/>
              </a:solidFill>
            </a:endParaRPr>
          </a:p>
          <a:p>
            <a:r>
              <a:rPr lang="cs-CZ" sz="3200" dirty="0" smtClean="0"/>
              <a:t>Lidé, zvířata a rostliny potřebují pro dýchání kyslík. Dobře se nám dýchá v lese, kde je dostatek kyslíku. Ve městech je vzduch znečištěn. Znečišťují jej auta, továrny. Škodlivé látky, které jsou ve vzduchu škodí lidem i rostlinám. Proto je důležité, aby továrny a automobily měly namontovány čistící zařízení. Čistotu ovzduší zlepšují parky, sady, zahrady a lesy.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Industry_smok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3552395" cy="2664296"/>
          </a:xfrm>
          <a:prstGeom prst="rect">
            <a:avLst/>
          </a:prstGeom>
        </p:spPr>
      </p:pic>
      <p:pic>
        <p:nvPicPr>
          <p:cNvPr id="3" name="Obrázek 2" descr="Auto_stoped_highwa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861048"/>
            <a:ext cx="3709764" cy="2784089"/>
          </a:xfrm>
          <a:prstGeom prst="rect">
            <a:avLst/>
          </a:prstGeom>
        </p:spPr>
      </p:pic>
      <p:pic>
        <p:nvPicPr>
          <p:cNvPr id="4" name="Obrázek 3" descr="800px-Kellerwald_0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3861048"/>
            <a:ext cx="3744416" cy="28083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115616" y="3140968"/>
            <a:ext cx="2016224" cy="3693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zhoršuje ovzduší</a:t>
            </a:r>
            <a:endParaRPr lang="cs-CZ" b="1" dirty="0"/>
          </a:p>
        </p:txBody>
      </p:sp>
      <p:cxnSp>
        <p:nvCxnSpPr>
          <p:cNvPr id="7" name="Přímá spojovací šipka 6"/>
          <p:cNvCxnSpPr>
            <a:endCxn id="3" idx="0"/>
          </p:cNvCxnSpPr>
          <p:nvPr/>
        </p:nvCxnSpPr>
        <p:spPr>
          <a:xfrm>
            <a:off x="2171734" y="3573016"/>
            <a:ext cx="6676" cy="28803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>
            <a:stCxn id="5" idx="0"/>
          </p:cNvCxnSpPr>
          <p:nvPr/>
        </p:nvCxnSpPr>
        <p:spPr>
          <a:xfrm flipV="1">
            <a:off x="2123728" y="2636912"/>
            <a:ext cx="0" cy="5040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ázek 10" descr="800px-A_nice_garden_in_boston,_massachusetts_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260648"/>
            <a:ext cx="3487936" cy="2615952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5580112" y="3212976"/>
            <a:ext cx="2520280" cy="3693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zlepšuje ovzduší</a:t>
            </a:r>
            <a:endParaRPr lang="cs-CZ" b="1" dirty="0"/>
          </a:p>
        </p:txBody>
      </p:sp>
      <p:cxnSp>
        <p:nvCxnSpPr>
          <p:cNvPr id="14" name="Přímá spojovací šipka 13"/>
          <p:cNvCxnSpPr/>
          <p:nvPr/>
        </p:nvCxnSpPr>
        <p:spPr>
          <a:xfrm flipV="1">
            <a:off x="6732240" y="2708920"/>
            <a:ext cx="0" cy="43204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12" idx="2"/>
          </p:cNvCxnSpPr>
          <p:nvPr/>
        </p:nvCxnSpPr>
        <p:spPr>
          <a:xfrm>
            <a:off x="6840252" y="3582308"/>
            <a:ext cx="36004" cy="4227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88640"/>
            <a:ext cx="7416824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Ochrana půdy</a:t>
            </a:r>
          </a:p>
          <a:p>
            <a:endParaRPr lang="cs-CZ" sz="2400" b="1" u="sng" dirty="0" smtClean="0">
              <a:solidFill>
                <a:srgbClr val="C00000"/>
              </a:solidFill>
            </a:endParaRPr>
          </a:p>
          <a:p>
            <a:r>
              <a:rPr lang="cs-CZ" sz="3200" dirty="0" smtClean="0"/>
              <a:t>V půdě roste potrava pro lidi i zvířata. Musíme se proto o ni dobře starat. Oráním a okopáváním se půda nakypří. Hnojením se půdě dodáme živiny. Používáme přirozená hnojiva, jako je hnůj, močůvka a kompost. Nadměrné používání průmyslových hnojiv půdu poškozuje. Půdě škodí i motorová nafta, benzín a oleje, které vytékají do půdy ze zemědělských strojů.</a:t>
            </a:r>
          </a:p>
          <a:p>
            <a:r>
              <a:rPr lang="cs-CZ" sz="4400" b="1" dirty="0" smtClean="0">
                <a:solidFill>
                  <a:srgbClr val="FF0000"/>
                </a:solidFill>
              </a:rPr>
              <a:t>Půdu musíme chránit!!!</a:t>
            </a:r>
          </a:p>
          <a:p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92696"/>
            <a:ext cx="3359372" cy="496855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7" y="696977"/>
            <a:ext cx="5052053" cy="378904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181701" y="5157192"/>
            <a:ext cx="4536504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Kompost – přirozené hnojivo (části rostlin, plevel, kuchyňské odpadky, vápno)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6061938"/>
            <a:ext cx="2639292" cy="3693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Umělá hnojiva - pesticidy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80648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u="sng" dirty="0" smtClean="0">
                <a:solidFill>
                  <a:srgbClr val="FF0000"/>
                </a:solidFill>
              </a:rPr>
              <a:t>PAMATUJ!!!</a:t>
            </a:r>
          </a:p>
          <a:p>
            <a:endParaRPr lang="cs-CZ" sz="5400" b="1" u="sng" dirty="0" smtClean="0">
              <a:solidFill>
                <a:srgbClr val="FF0000"/>
              </a:solidFill>
            </a:endParaRPr>
          </a:p>
          <a:p>
            <a:r>
              <a:rPr lang="cs-CZ" sz="4800" dirty="0" smtClean="0"/>
              <a:t>Lidé musí o přírodu pečovat a chránit ji. </a:t>
            </a:r>
          </a:p>
          <a:p>
            <a:r>
              <a:rPr lang="cs-CZ" sz="4800" dirty="0" smtClean="0"/>
              <a:t>Ochrana přírody je povinností každého občana.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71296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sz="1200" dirty="0" smtClean="0">
                <a:effectLst/>
              </a:rPr>
              <a:t>BENUTZER:ALEX ANLICKER. </a:t>
            </a:r>
            <a:r>
              <a:rPr lang="cs-CZ" sz="1200" i="1" dirty="0" smtClean="0">
                <a:effectLst/>
              </a:rPr>
              <a:t>Http://commons.wikimedia.org/wiki/File:Drinking_water.jpg</a:t>
            </a:r>
            <a:r>
              <a:rPr lang="cs-CZ" sz="1200" dirty="0" smtClean="0">
                <a:effectLst/>
              </a:rPr>
              <a:t> [online]. Tento soubor je licencován pod </a:t>
            </a:r>
            <a:r>
              <a:rPr lang="cs-CZ" sz="1200" dirty="0" err="1" smtClean="0">
                <a:effectLst/>
              </a:rPr>
              <a:t>Creative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Attribution-Share</a:t>
            </a:r>
            <a:r>
              <a:rPr lang="cs-CZ" sz="1200" dirty="0" smtClean="0">
                <a:effectLst/>
              </a:rPr>
              <a:t> podobní 3.0 </a:t>
            </a:r>
            <a:r>
              <a:rPr lang="cs-CZ" sz="1200" dirty="0" err="1" smtClean="0">
                <a:effectLst/>
              </a:rPr>
              <a:t>Unported</a:t>
            </a:r>
            <a:r>
              <a:rPr lang="cs-CZ" sz="1200" dirty="0" smtClean="0">
                <a:effectLst/>
              </a:rPr>
              <a:t>. Tento soubor je licencován pod </a:t>
            </a:r>
            <a:r>
              <a:rPr lang="cs-CZ" sz="1200" dirty="0" err="1" smtClean="0">
                <a:effectLst/>
              </a:rPr>
              <a:t>Creative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Attribution-Share</a:t>
            </a:r>
            <a:r>
              <a:rPr lang="cs-CZ" sz="1200" dirty="0" smtClean="0">
                <a:effectLst/>
              </a:rPr>
              <a:t> podobní 3.0 </a:t>
            </a:r>
            <a:r>
              <a:rPr lang="cs-CZ" sz="1200" dirty="0" err="1" smtClean="0">
                <a:effectLst/>
              </a:rPr>
              <a:t>Unported</a:t>
            </a:r>
            <a:r>
              <a:rPr lang="cs-CZ" sz="1200" dirty="0" smtClean="0">
                <a:effectLst/>
              </a:rPr>
              <a:t> [cit. 2012-02-12]. </a:t>
            </a:r>
          </a:p>
          <a:p>
            <a:endParaRPr lang="cs-CZ" sz="1200" dirty="0" smtClean="0">
              <a:effectLst/>
            </a:endParaRPr>
          </a:p>
          <a:p>
            <a:r>
              <a:rPr lang="cs-CZ" sz="1200" dirty="0" smtClean="0">
                <a:effectLst/>
              </a:rPr>
              <a:t>LUKÁŠ MIŽOCH. </a:t>
            </a:r>
            <a:r>
              <a:rPr lang="cs-CZ" sz="1200" i="1" dirty="0" smtClean="0">
                <a:effectLst/>
              </a:rPr>
              <a:t>Http://commons.wikimedia.org/wiki/File:Vod%C3%A1rensk%C3%A9_v%C4%9B%C5%BEe.jpg</a:t>
            </a:r>
            <a:r>
              <a:rPr lang="cs-CZ" sz="1200" dirty="0" smtClean="0">
                <a:effectLst/>
              </a:rPr>
              <a:t> [online]. 2006. Tento soubor je licencován podle licence </a:t>
            </a:r>
            <a:r>
              <a:rPr lang="cs-CZ" sz="1200" dirty="0" err="1" smtClean="0">
                <a:effectLst/>
              </a:rPr>
              <a:t>Creative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Attribution-Share</a:t>
            </a:r>
            <a:r>
              <a:rPr lang="cs-CZ" sz="1200" dirty="0" smtClean="0">
                <a:effectLst/>
              </a:rPr>
              <a:t> stejné obecné [cit. 2012-02-12]. </a:t>
            </a:r>
          </a:p>
          <a:p>
            <a:endParaRPr lang="cs-CZ" sz="1200" dirty="0"/>
          </a:p>
          <a:p>
            <a:r>
              <a:rPr lang="cs-CZ" sz="1200" dirty="0" smtClean="0">
                <a:effectLst/>
              </a:rPr>
              <a:t>HANS WEINGARTZ. </a:t>
            </a:r>
            <a:r>
              <a:rPr lang="cs-CZ" sz="1200" i="1" dirty="0" smtClean="0">
                <a:effectLst/>
              </a:rPr>
              <a:t>Http://commons.wikimedia.org/wiki/File:Lipno2.jpg</a:t>
            </a:r>
            <a:r>
              <a:rPr lang="cs-CZ" sz="1200" dirty="0" smtClean="0">
                <a:effectLst/>
              </a:rPr>
              <a:t> [online]. 2006. Tento soubor je licencován pod licencí </a:t>
            </a:r>
            <a:r>
              <a:rPr lang="cs-CZ" sz="1200" dirty="0" err="1" smtClean="0">
                <a:effectLst/>
              </a:rPr>
              <a:t>Creative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Commons</a:t>
            </a:r>
            <a:r>
              <a:rPr lang="cs-CZ" sz="1200" dirty="0" smtClean="0">
                <a:effectLst/>
              </a:rPr>
              <a:t> </a:t>
            </a:r>
            <a:r>
              <a:rPr lang="cs-CZ" sz="1200" dirty="0" err="1" smtClean="0">
                <a:effectLst/>
              </a:rPr>
              <a:t>Attribution-Share</a:t>
            </a:r>
            <a:r>
              <a:rPr lang="cs-CZ" sz="1200" dirty="0" smtClean="0">
                <a:effectLst/>
              </a:rPr>
              <a:t> podobní 2.0 Německo [cit. 2012-02-12]. </a:t>
            </a:r>
          </a:p>
          <a:p>
            <a:endParaRPr lang="cs-CZ" sz="1200" dirty="0"/>
          </a:p>
          <a:p>
            <a:r>
              <a:rPr lang="cs-CZ" sz="1000" dirty="0" smtClean="0">
                <a:effectLst/>
              </a:rPr>
              <a:t>"PETR NOVÁK, WIKIPEDIE". </a:t>
            </a:r>
            <a:r>
              <a:rPr lang="cs-CZ" sz="1000" i="1" dirty="0" smtClean="0">
                <a:effectLst/>
              </a:rPr>
              <a:t>Http://commons.wikimedia.org/wiki/File:Studn%C4%9B_p%C5%99irozen%C3%A9_infiltrace_v_K%C3%A1ran%C3%A9m.jpg</a:t>
            </a:r>
            <a:r>
              <a:rPr lang="cs-CZ" sz="1000" dirty="0" smtClean="0">
                <a:effectLst/>
              </a:rPr>
              <a:t> [online]. 2009. Tento soubor je licencován pod </a:t>
            </a:r>
            <a:r>
              <a:rPr lang="cs-CZ" sz="1000" dirty="0" err="1" smtClean="0">
                <a:effectLst/>
              </a:rPr>
              <a:t>Creative</a:t>
            </a:r>
            <a:r>
              <a:rPr lang="cs-CZ" sz="1000" dirty="0" smtClean="0">
                <a:effectLst/>
              </a:rPr>
              <a:t> </a:t>
            </a:r>
            <a:r>
              <a:rPr lang="cs-CZ" sz="1000" dirty="0" err="1" smtClean="0">
                <a:effectLst/>
              </a:rPr>
              <a:t>Commons</a:t>
            </a:r>
            <a:r>
              <a:rPr lang="cs-CZ" sz="1000" dirty="0" smtClean="0">
                <a:effectLst/>
              </a:rPr>
              <a:t> </a:t>
            </a:r>
            <a:r>
              <a:rPr lang="cs-CZ" sz="1000" dirty="0" err="1" smtClean="0">
                <a:effectLst/>
              </a:rPr>
              <a:t>Attribution-Share</a:t>
            </a:r>
            <a:r>
              <a:rPr lang="cs-CZ" sz="1000" dirty="0" smtClean="0">
                <a:effectLst/>
              </a:rPr>
              <a:t> podobní 3.0 </a:t>
            </a:r>
            <a:r>
              <a:rPr lang="cs-CZ" sz="1000" dirty="0" err="1" smtClean="0">
                <a:effectLst/>
              </a:rPr>
              <a:t>Unported</a:t>
            </a:r>
            <a:r>
              <a:rPr lang="cs-CZ" sz="1000" dirty="0" smtClean="0">
                <a:effectLst/>
              </a:rPr>
              <a:t> [cit. 2012-02-12]. </a:t>
            </a:r>
          </a:p>
          <a:p>
            <a:endParaRPr lang="cs-CZ" sz="1000" dirty="0" smtClean="0"/>
          </a:p>
          <a:p>
            <a:r>
              <a:rPr lang="cs-CZ" sz="1000" dirty="0" smtClean="0"/>
              <a:t>UWE HERMANN. </a:t>
            </a:r>
            <a:r>
              <a:rPr lang="cs-CZ" sz="1000" i="1" dirty="0" smtClean="0"/>
              <a:t>Http://commons.wikimedia.org/wiki/File:Industry_smoke.jpg?uselang=cs</a:t>
            </a:r>
            <a:r>
              <a:rPr lang="cs-CZ" sz="1000" dirty="0" smtClean="0"/>
              <a:t> [online]. 2006. Tento soubor podléhá licenci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Uveďte autora-Zachovejte licenci 2.5 </a:t>
            </a:r>
            <a:r>
              <a:rPr lang="cs-CZ" sz="1000" dirty="0" err="1" smtClean="0"/>
              <a:t>Generic</a:t>
            </a:r>
            <a:r>
              <a:rPr lang="cs-CZ" sz="1000" dirty="0" smtClean="0"/>
              <a:t> [cit. 2012-02-13].</a:t>
            </a:r>
          </a:p>
          <a:p>
            <a:endParaRPr lang="cs-CZ" sz="1000" dirty="0" smtClean="0">
              <a:effectLst/>
            </a:endParaRPr>
          </a:p>
          <a:p>
            <a:r>
              <a:rPr lang="cs-CZ" sz="1000" dirty="0" smtClean="0"/>
              <a:t>OSVALDO GAGO. </a:t>
            </a:r>
            <a:r>
              <a:rPr lang="cs-CZ" sz="1000" i="1" dirty="0" smtClean="0"/>
              <a:t>Http://commons.wikimedia.org/wiki/File:Auto_stoped_highway.JPG?uselang=cs</a:t>
            </a:r>
            <a:r>
              <a:rPr lang="cs-CZ" sz="1000" dirty="0" smtClean="0"/>
              <a:t> [online]. Tento soubor podléhá licenci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Uveďte autora-Zachovejte licenci 2.5 </a:t>
            </a:r>
            <a:r>
              <a:rPr lang="cs-CZ" sz="1000" dirty="0" err="1" smtClean="0"/>
              <a:t>Generic</a:t>
            </a:r>
            <a:r>
              <a:rPr lang="cs-CZ" sz="1000" dirty="0" smtClean="0"/>
              <a:t> [cit. 2012-02-13]. </a:t>
            </a:r>
          </a:p>
          <a:p>
            <a:endParaRPr lang="cs-CZ" sz="1000" dirty="0" smtClean="0">
              <a:effectLst/>
            </a:endParaRPr>
          </a:p>
          <a:p>
            <a:r>
              <a:rPr lang="cs-CZ" sz="1000" dirty="0" smtClean="0"/>
              <a:t>WILLOW. </a:t>
            </a:r>
            <a:r>
              <a:rPr lang="cs-CZ" sz="1000" i="1" dirty="0" smtClean="0"/>
              <a:t>Http://commons.wikimedia.org/wiki/File:Kellerwald_004.jpg?uselang=cs</a:t>
            </a:r>
            <a:r>
              <a:rPr lang="cs-CZ" sz="1000" dirty="0" smtClean="0"/>
              <a:t> [online]. 2007. Tento soubor podléhá licenci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Uveďte autora-Zachovejte licenci 2.5 </a:t>
            </a:r>
            <a:r>
              <a:rPr lang="cs-CZ" sz="1000" dirty="0" err="1" smtClean="0"/>
              <a:t>Generic</a:t>
            </a:r>
            <a:r>
              <a:rPr lang="cs-CZ" sz="1000" dirty="0" smtClean="0"/>
              <a:t> [cit. 2012-02-13]. </a:t>
            </a:r>
          </a:p>
          <a:p>
            <a:endParaRPr lang="cs-CZ" sz="1000" dirty="0" smtClean="0"/>
          </a:p>
          <a:p>
            <a:r>
              <a:rPr lang="cs-CZ" sz="1000" dirty="0" smtClean="0"/>
              <a:t>SOMEONE35. </a:t>
            </a:r>
            <a:r>
              <a:rPr lang="cs-CZ" sz="1000" i="1" dirty="0" smtClean="0"/>
              <a:t>Http://commons.wikimedia.org/wiki/File:A_nice_garden_in_boston,_massachusetts_.jpg?uselang=cs</a:t>
            </a:r>
            <a:r>
              <a:rPr lang="cs-CZ" sz="1000" dirty="0" smtClean="0"/>
              <a:t> [online]. 2009. Tento soubor podléhá licenci </a:t>
            </a:r>
            <a:r>
              <a:rPr lang="cs-CZ" sz="1000" dirty="0" err="1" smtClean="0"/>
              <a:t>Creative</a:t>
            </a:r>
            <a:r>
              <a:rPr lang="cs-CZ" sz="1000" dirty="0" smtClean="0"/>
              <a:t> </a:t>
            </a:r>
            <a:r>
              <a:rPr lang="cs-CZ" sz="1000" dirty="0" err="1" smtClean="0"/>
              <a:t>Commons</a:t>
            </a:r>
            <a:r>
              <a:rPr lang="cs-CZ" sz="1000" dirty="0" smtClean="0"/>
              <a:t> Uveďte autora-Zachovejte licenci 3.0 </a:t>
            </a:r>
            <a:r>
              <a:rPr lang="cs-CZ" sz="1000" dirty="0" err="1" smtClean="0"/>
              <a:t>Unported</a:t>
            </a:r>
            <a:r>
              <a:rPr lang="cs-CZ" sz="1000" dirty="0" smtClean="0"/>
              <a:t> [cit. 2012-02-13]. </a:t>
            </a:r>
          </a:p>
          <a:p>
            <a:endParaRPr lang="cs-CZ" sz="1000" dirty="0">
              <a:effectLst/>
            </a:endParaRPr>
          </a:p>
          <a:p>
            <a:r>
              <a:rPr lang="cs-CZ" sz="1000" dirty="0"/>
              <a:t>CHARLES O'REAR. </a:t>
            </a:r>
            <a:r>
              <a:rPr lang="cs-CZ" sz="1000" i="1" dirty="0"/>
              <a:t>Http://commons.wikimedia.org/wiki/File:Cropduster_spraying_pesticides.jpg?uselang=cs</a:t>
            </a:r>
            <a:r>
              <a:rPr lang="cs-CZ" sz="1000" dirty="0"/>
              <a:t> [online]. public </a:t>
            </a:r>
            <a:r>
              <a:rPr lang="cs-CZ" sz="1000" dirty="0" err="1"/>
              <a:t>domain</a:t>
            </a:r>
            <a:r>
              <a:rPr lang="cs-CZ" sz="1000" dirty="0"/>
              <a:t>. [cit. 2012-02-13]. </a:t>
            </a:r>
            <a:endParaRPr lang="cs-CZ" sz="1000" dirty="0" smtClean="0"/>
          </a:p>
          <a:p>
            <a:endParaRPr lang="cs-CZ" sz="1000" dirty="0">
              <a:effectLst/>
            </a:endParaRPr>
          </a:p>
          <a:p>
            <a:r>
              <a:rPr lang="cs-CZ" sz="1000" dirty="0" smtClean="0"/>
              <a:t>CRYSTALCLEAR</a:t>
            </a:r>
            <a:r>
              <a:rPr lang="cs-CZ" sz="1000" dirty="0"/>
              <a:t>. </a:t>
            </a:r>
            <a:r>
              <a:rPr lang="cs-CZ" sz="1000" i="1" dirty="0"/>
              <a:t>Http://commons.wikimedia.org/wiki/File:Compost_site_germany.JPG?uselang=cs</a:t>
            </a:r>
            <a:r>
              <a:rPr lang="cs-CZ" sz="1000" dirty="0"/>
              <a:t>: </a:t>
            </a:r>
            <a:r>
              <a:rPr lang="cs-CZ" sz="1000" i="1" dirty="0"/>
              <a:t>2007</a:t>
            </a:r>
            <a:r>
              <a:rPr lang="cs-CZ" sz="1000" dirty="0"/>
              <a:t> [online]. Tento soubor podléhá licenci </a:t>
            </a:r>
            <a:r>
              <a:rPr lang="cs-CZ" sz="1000" dirty="0" err="1"/>
              <a:t>Creative</a:t>
            </a:r>
            <a:r>
              <a:rPr lang="cs-CZ" sz="1000" dirty="0"/>
              <a:t> </a:t>
            </a:r>
            <a:r>
              <a:rPr lang="cs-CZ" sz="1000" dirty="0" err="1"/>
              <a:t>Commons</a:t>
            </a:r>
            <a:r>
              <a:rPr lang="cs-CZ" sz="1000" dirty="0"/>
              <a:t> Uveďte autora-Zachovejte licenci 3.0 </a:t>
            </a:r>
            <a:r>
              <a:rPr lang="cs-CZ" sz="1000" dirty="0" err="1"/>
              <a:t>Unported</a:t>
            </a:r>
            <a:r>
              <a:rPr lang="cs-CZ" sz="1000" dirty="0"/>
              <a:t>. [cit. 2012-02-13]. </a:t>
            </a:r>
            <a:endParaRPr lang="cs-CZ" sz="1000" dirty="0" smtClean="0"/>
          </a:p>
          <a:p>
            <a:endParaRPr lang="cs-CZ" sz="1000" dirty="0"/>
          </a:p>
          <a:p>
            <a:r>
              <a:rPr lang="cs-CZ" sz="1000" dirty="0"/>
              <a:t>ZDENEK1945. </a:t>
            </a:r>
            <a:r>
              <a:rPr lang="cs-CZ" sz="1000" i="1" dirty="0"/>
              <a:t>Http://commons.wikimedia.org/wiki/File:Motiva%C4%8Dn%C3%AD-foto-P%C5%99%C3%ADrodn%C3%AD_rezervace.jpg?uselang=cs</a:t>
            </a:r>
            <a:r>
              <a:rPr lang="cs-CZ" sz="1000" dirty="0"/>
              <a:t>: </a:t>
            </a:r>
            <a:r>
              <a:rPr lang="cs-CZ" sz="1000" i="1" dirty="0"/>
              <a:t>2007</a:t>
            </a:r>
            <a:r>
              <a:rPr lang="cs-CZ" sz="1000" dirty="0"/>
              <a:t> [online]. Tento soubor podléhá licenci </a:t>
            </a:r>
            <a:r>
              <a:rPr lang="cs-CZ" sz="1000" dirty="0" err="1"/>
              <a:t>Creative</a:t>
            </a:r>
            <a:r>
              <a:rPr lang="cs-CZ" sz="1000" dirty="0"/>
              <a:t> </a:t>
            </a:r>
            <a:r>
              <a:rPr lang="cs-CZ" sz="1000" dirty="0" err="1"/>
              <a:t>Commons</a:t>
            </a:r>
            <a:r>
              <a:rPr lang="cs-CZ" sz="1000" dirty="0"/>
              <a:t> Uveďte autora-Zachovejte licenci 2.5 </a:t>
            </a:r>
            <a:r>
              <a:rPr lang="cs-CZ" sz="1000" dirty="0" err="1"/>
              <a:t>Generic</a:t>
            </a:r>
            <a:r>
              <a:rPr lang="cs-CZ" sz="1000" dirty="0"/>
              <a:t>. [cit. 2012-02-13]. </a:t>
            </a:r>
          </a:p>
          <a:p>
            <a:endParaRPr lang="cs-CZ" sz="1000" dirty="0" smtClean="0">
              <a:effectLst/>
            </a:endParaRPr>
          </a:p>
          <a:p>
            <a:r>
              <a:rPr lang="cs-CZ" sz="1000" dirty="0"/>
              <a:t>PETR NOVÁK, WIKIPEDIA. </a:t>
            </a:r>
            <a:r>
              <a:rPr lang="cs-CZ" sz="1000" i="1" dirty="0"/>
              <a:t>Http://commons.wikimedia.org/wiki/File:Praha_Nuselsky_most_a_Corinthia_Towers.jpg?uselang=cs</a:t>
            </a:r>
            <a:r>
              <a:rPr lang="cs-CZ" sz="1000" dirty="0"/>
              <a:t>: </a:t>
            </a:r>
            <a:r>
              <a:rPr lang="cs-CZ" sz="1000" i="1" dirty="0"/>
              <a:t>2005</a:t>
            </a:r>
            <a:r>
              <a:rPr lang="cs-CZ" sz="1000" dirty="0"/>
              <a:t> [online]. Tento soubor podléhá licenci </a:t>
            </a:r>
            <a:r>
              <a:rPr lang="cs-CZ" sz="1000" dirty="0" err="1"/>
              <a:t>Creative</a:t>
            </a:r>
            <a:r>
              <a:rPr lang="cs-CZ" sz="1000" dirty="0"/>
              <a:t> </a:t>
            </a:r>
            <a:r>
              <a:rPr lang="cs-CZ" sz="1000" dirty="0" err="1"/>
              <a:t>Commons</a:t>
            </a:r>
            <a:r>
              <a:rPr lang="cs-CZ" sz="1000" dirty="0"/>
              <a:t> Uveďte autora-Zachovejte licenci 3.0 </a:t>
            </a:r>
            <a:r>
              <a:rPr lang="cs-CZ" sz="1000" dirty="0" err="1"/>
              <a:t>Unported</a:t>
            </a:r>
            <a:r>
              <a:rPr lang="cs-CZ" sz="1000" dirty="0"/>
              <a:t>. [cit. 2012-02-13].</a:t>
            </a:r>
            <a:endParaRPr lang="cs-CZ" sz="1000" dirty="0" smtClean="0">
              <a:effectLst/>
            </a:endParaRPr>
          </a:p>
          <a:p>
            <a:endParaRPr lang="cs-CZ" sz="1200" dirty="0"/>
          </a:p>
          <a:p>
            <a:endParaRPr lang="cs-CZ" sz="1200" dirty="0" smtClean="0">
              <a:effectLst/>
            </a:endParaRP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3316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25144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775653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Vlastní 14">
      <a:dk1>
        <a:sysClr val="windowText" lastClr="000000"/>
      </a:dk1>
      <a:lt1>
        <a:sysClr val="window" lastClr="FFFFFF"/>
      </a:lt1>
      <a:dk2>
        <a:srgbClr val="0D78C9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497</TotalTime>
  <Words>701</Words>
  <Application>Microsoft Office PowerPoint</Application>
  <PresentationFormat>Předvádění na obrazovce (4:3)</PresentationFormat>
  <Paragraphs>73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Arial</vt:lpstr>
      <vt:lpstr>Georgia</vt:lpstr>
      <vt:lpstr>Times New Roman</vt:lpstr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Petra</cp:lastModifiedBy>
  <cp:revision>39</cp:revision>
  <dcterms:created xsi:type="dcterms:W3CDTF">2012-02-12T18:31:48Z</dcterms:created>
  <dcterms:modified xsi:type="dcterms:W3CDTF">2013-10-30T18:11:24Z</dcterms:modified>
</cp:coreProperties>
</file>