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8" r:id="rId4"/>
    <p:sldId id="259" r:id="rId5"/>
    <p:sldId id="260" r:id="rId6"/>
    <p:sldId id="257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FEA3B-792D-44D4-9723-CCB15EB22580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F096040-2234-475A-A2CF-0B5650BBC1C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FEA3B-792D-44D4-9723-CCB15EB22580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96040-2234-475A-A2CF-0B5650BBC1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FEA3B-792D-44D4-9723-CCB15EB22580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96040-2234-475A-A2CF-0B5650BBC1C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FEA3B-792D-44D4-9723-CCB15EB22580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96040-2234-475A-A2CF-0B5650BBC1C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FEA3B-792D-44D4-9723-CCB15EB22580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96040-2234-475A-A2CF-0B5650BBC1C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FEA3B-792D-44D4-9723-CCB15EB22580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96040-2234-475A-A2CF-0B5650BBC1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FEA3B-792D-44D4-9723-CCB15EB22580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96040-2234-475A-A2CF-0B5650BBC1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FEA3B-792D-44D4-9723-CCB15EB22580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96040-2234-475A-A2CF-0B5650BBC1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FEA3B-792D-44D4-9723-CCB15EB22580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96040-2234-475A-A2CF-0B5650BBC1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FEA3B-792D-44D4-9723-CCB15EB22580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96040-2234-475A-A2CF-0B5650BBC1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FEA3B-792D-44D4-9723-CCB15EB22580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96040-2234-475A-A2CF-0B5650BBC1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6AFEA3B-792D-44D4-9723-CCB15EB22580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F096040-2234-475A-A2CF-0B5650BBC1C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gif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27909" y="848322"/>
            <a:ext cx="73448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ČESKÁ REPUBLIKA</a:t>
            </a:r>
          </a:p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(hranice, sousední státy)</a:t>
            </a:r>
            <a:endParaRPr lang="cs-CZ" sz="5400" b="1" dirty="0">
              <a:solidFill>
                <a:srgbClr val="C0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00" t="7161" r="5171" b="16353"/>
          <a:stretch/>
        </p:blipFill>
        <p:spPr>
          <a:xfrm>
            <a:off x="1892004" y="2633480"/>
            <a:ext cx="5839779" cy="3819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8081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413" y="1484784"/>
            <a:ext cx="7755198" cy="471128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195736" y="116631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Mapa České republiky -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752690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C00000"/>
                </a:solidFill>
              </a:rPr>
              <a:t>z</a:t>
            </a:r>
            <a:r>
              <a:rPr lang="cs-CZ" sz="3600" dirty="0" smtClean="0">
                <a:solidFill>
                  <a:srgbClr val="C00000"/>
                </a:solidFill>
              </a:rPr>
              <a:t>obrazuje území naší republiky.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5" name="Čárový popisek 1 4"/>
          <p:cNvSpPr/>
          <p:nvPr/>
        </p:nvSpPr>
        <p:spPr>
          <a:xfrm>
            <a:off x="352752" y="5293018"/>
            <a:ext cx="1800200" cy="736460"/>
          </a:xfrm>
          <a:prstGeom prst="borderCallout1">
            <a:avLst>
              <a:gd name="adj1" fmla="val 53382"/>
              <a:gd name="adj2" fmla="val 98643"/>
              <a:gd name="adj3" fmla="val -16708"/>
              <a:gd name="adj4" fmla="val 130212"/>
            </a:avLst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5" idx="0"/>
          </p:cNvCxnSpPr>
          <p:nvPr/>
        </p:nvCxnSpPr>
        <p:spPr>
          <a:xfrm flipV="1">
            <a:off x="2152952" y="5293018"/>
            <a:ext cx="2779088" cy="36823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2195736" y="1988840"/>
            <a:ext cx="2160240" cy="367240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25767" y="5507042"/>
            <a:ext cx="161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státní hranice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04751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6249" y="218958"/>
            <a:ext cx="7776864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Státní hranice České republiky ohraničuje celé území republiky (neboť ČR je vnitrozemský stát). Často se říká že je „srdcem Evropy“.  V minulosti státní hranice přísně oddělovaly území jednotlivých států. V dnešní době jsme členy Evropské unie. Volně v ní cestujeme a s jednotlivými státy spolupracujeme.</a:t>
            </a:r>
          </a:p>
          <a:p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249" y="2900335"/>
            <a:ext cx="3737992" cy="280349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85025" y="598465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Hraniční přechod </a:t>
            </a:r>
            <a:r>
              <a:rPr lang="cs-CZ" b="1" dirty="0"/>
              <a:t>Hřensko/</a:t>
            </a:r>
            <a:r>
              <a:rPr lang="cs-CZ" b="1" dirty="0" err="1"/>
              <a:t>Schmilka</a:t>
            </a:r>
            <a:endParaRPr lang="cs-CZ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45" t="18267"/>
          <a:stretch/>
        </p:blipFill>
        <p:spPr>
          <a:xfrm>
            <a:off x="5041683" y="2939951"/>
            <a:ext cx="3783672" cy="281024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041683" y="5960606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Hraniční znak – hranice mezi Českem a Německem na Šumavě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47589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80634" y="836712"/>
            <a:ext cx="813690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C00000"/>
                </a:solidFill>
              </a:rPr>
              <a:t>ČR hraničí s těmito čtyřmi zeměmi:</a:t>
            </a:r>
          </a:p>
          <a:p>
            <a:endParaRPr lang="cs-CZ" sz="4000" b="1" dirty="0" smtClean="0">
              <a:solidFill>
                <a:srgbClr val="C00000"/>
              </a:solidFill>
            </a:endParaRPr>
          </a:p>
          <a:p>
            <a:r>
              <a:rPr lang="cs-CZ" sz="4000" dirty="0" smtClean="0"/>
              <a:t> Německo – Česko-německá hranice</a:t>
            </a:r>
          </a:p>
          <a:p>
            <a:r>
              <a:rPr lang="cs-CZ" sz="1200" dirty="0" smtClean="0"/>
              <a:t> </a:t>
            </a:r>
          </a:p>
          <a:p>
            <a:r>
              <a:rPr lang="cs-CZ" sz="4000" dirty="0" smtClean="0"/>
              <a:t> Polsko – Česko-polská hranice </a:t>
            </a:r>
          </a:p>
          <a:p>
            <a:endParaRPr lang="cs-CZ" sz="1200" dirty="0" smtClean="0"/>
          </a:p>
          <a:p>
            <a:r>
              <a:rPr lang="cs-CZ" sz="4000" dirty="0" smtClean="0"/>
              <a:t> Slovensko – Česko-slovenská hranice</a:t>
            </a:r>
          </a:p>
          <a:p>
            <a:r>
              <a:rPr lang="cs-CZ" sz="1200" dirty="0" smtClean="0"/>
              <a:t> </a:t>
            </a:r>
          </a:p>
          <a:p>
            <a:r>
              <a:rPr lang="cs-CZ" sz="4000" dirty="0" smtClean="0"/>
              <a:t> Rakousko – Česko-rakouská hranice </a:t>
            </a:r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042" y="2148556"/>
            <a:ext cx="798713" cy="47922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889" y="3005916"/>
            <a:ext cx="781867" cy="48866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889" y="3717032"/>
            <a:ext cx="781867" cy="52124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042" y="4558499"/>
            <a:ext cx="781867" cy="521245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065748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70667"/>
            <a:ext cx="5760640" cy="6197052"/>
          </a:xfrm>
          <a:prstGeom prst="rect">
            <a:avLst/>
          </a:prstGeom>
        </p:spPr>
      </p:pic>
      <p:sp>
        <p:nvSpPr>
          <p:cNvPr id="3" name="Čárový popisek 1 2"/>
          <p:cNvSpPr/>
          <p:nvPr/>
        </p:nvSpPr>
        <p:spPr>
          <a:xfrm>
            <a:off x="7248725" y="2060848"/>
            <a:ext cx="1584176" cy="866278"/>
          </a:xfrm>
          <a:prstGeom prst="borderCallout1">
            <a:avLst>
              <a:gd name="adj1" fmla="val 45938"/>
              <a:gd name="adj2" fmla="val -3086"/>
              <a:gd name="adj3" fmla="val 110901"/>
              <a:gd name="adj4" fmla="val -75064"/>
            </a:avLst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>
            <a:stCxn id="3" idx="2"/>
          </p:cNvCxnSpPr>
          <p:nvPr/>
        </p:nvCxnSpPr>
        <p:spPr>
          <a:xfrm flipH="1">
            <a:off x="4860032" y="2493987"/>
            <a:ext cx="2388693" cy="208714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248726" y="2300192"/>
            <a:ext cx="1584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hranice státu</a:t>
            </a:r>
            <a:endParaRPr lang="cs-CZ" b="1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4355976" y="1556792"/>
            <a:ext cx="136815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259632" y="1268760"/>
            <a:ext cx="136815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140224" y="5949280"/>
            <a:ext cx="136815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370302" y="5013176"/>
            <a:ext cx="136815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2344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741682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sz="1100" dirty="0" smtClean="0">
                <a:effectLst/>
              </a:rPr>
              <a:t>YETTY. </a:t>
            </a:r>
            <a:r>
              <a:rPr lang="cs-CZ" sz="1100" i="1" dirty="0" smtClean="0">
                <a:effectLst/>
              </a:rPr>
              <a:t>Http://commons.wikimedia.org/wiki/File:Mapa_Nyrsko.svg?uselang=cs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2008</a:t>
            </a:r>
            <a:r>
              <a:rPr lang="cs-CZ" sz="1100" dirty="0" smtClean="0">
                <a:effectLst/>
              </a:rPr>
              <a:t> [online]. Tento soubor podléhá licenci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Uveďte autora 3.0 </a:t>
            </a:r>
            <a:r>
              <a:rPr lang="cs-CZ" sz="1100" dirty="0" err="1" smtClean="0">
                <a:effectLst/>
              </a:rPr>
              <a:t>Unported</a:t>
            </a:r>
            <a:r>
              <a:rPr lang="cs-CZ" sz="1100" dirty="0" smtClean="0">
                <a:effectLst/>
              </a:rPr>
              <a:t>. [cit. 2012-02-16].</a:t>
            </a:r>
          </a:p>
          <a:p>
            <a:endParaRPr lang="cs-CZ" sz="1100" dirty="0"/>
          </a:p>
          <a:p>
            <a:r>
              <a:rPr lang="cs-CZ" sz="1100" i="1" dirty="0" smtClean="0">
                <a:effectLst/>
              </a:rPr>
              <a:t>Http://commons.wikimedia.org/wiki/File:Flag_of_Germany.svg?uselang=cs</a:t>
            </a:r>
            <a:r>
              <a:rPr lang="cs-CZ" sz="1100" dirty="0" smtClean="0">
                <a:effectLst/>
              </a:rPr>
              <a:t> [online]. Volné dílo. [cit. 2012-02-16]. </a:t>
            </a:r>
          </a:p>
          <a:p>
            <a:endParaRPr lang="cs-CZ" sz="1100" dirty="0"/>
          </a:p>
          <a:p>
            <a:r>
              <a:rPr lang="cs-CZ" sz="1100" i="1" dirty="0" smtClean="0">
                <a:effectLst/>
              </a:rPr>
              <a:t>Http://commons.wikimedia.org/wiki/File:Flag_of_Poland.svg</a:t>
            </a:r>
            <a:r>
              <a:rPr lang="cs-CZ" sz="1100" dirty="0" smtClean="0">
                <a:effectLst/>
              </a:rPr>
              <a:t> [online]. Volné dílo. [cit. 2012-02-16].</a:t>
            </a:r>
          </a:p>
          <a:p>
            <a:endParaRPr lang="cs-CZ" sz="1100" dirty="0"/>
          </a:p>
          <a:p>
            <a:r>
              <a:rPr lang="cs-CZ" sz="1100" i="1" dirty="0" smtClean="0">
                <a:effectLst/>
              </a:rPr>
              <a:t>Http://commons.wikimedia.org/wiki/File:Flag_of_Slovakia.svg</a:t>
            </a:r>
            <a:r>
              <a:rPr lang="cs-CZ" sz="1100" dirty="0" smtClean="0">
                <a:effectLst/>
              </a:rPr>
              <a:t> [online]. Volné dílo. [cit. 2012-02-16]. </a:t>
            </a:r>
          </a:p>
          <a:p>
            <a:endParaRPr lang="cs-CZ" sz="1100" dirty="0"/>
          </a:p>
          <a:p>
            <a:r>
              <a:rPr lang="cs-CZ" sz="1100" dirty="0" smtClean="0">
                <a:effectLst/>
              </a:rPr>
              <a:t>US CIA. </a:t>
            </a:r>
            <a:r>
              <a:rPr lang="cs-CZ" sz="1100" i="1" dirty="0" smtClean="0">
                <a:effectLst/>
              </a:rPr>
              <a:t>Http://commons.wikimedia.org/wiki/File:Flag_of_Austria_(WFB_2004).gif?uselang=cs</a:t>
            </a:r>
            <a:r>
              <a:rPr lang="cs-CZ" sz="1100" dirty="0" smtClean="0">
                <a:effectLst/>
              </a:rPr>
              <a:t> [online]. Volné dílo. [cit. 2012-02-16].</a:t>
            </a:r>
          </a:p>
          <a:p>
            <a:endParaRPr lang="cs-CZ" sz="1100" dirty="0"/>
          </a:p>
          <a:p>
            <a:r>
              <a:rPr lang="cs-CZ" sz="1100" dirty="0" smtClean="0">
                <a:effectLst/>
              </a:rPr>
              <a:t>HTTP://CS.WIKIPEDIA.ORG/WIKI/WIKIPEDISTA:RYJ. </a:t>
            </a:r>
            <a:r>
              <a:rPr lang="cs-CZ" sz="1100" i="1" dirty="0" smtClean="0">
                <a:effectLst/>
              </a:rPr>
              <a:t>Http://commons.wikimedia.org/wiki/File:Grenze.JPG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2006</a:t>
            </a:r>
            <a:r>
              <a:rPr lang="cs-CZ" sz="1100" dirty="0" smtClean="0">
                <a:effectLst/>
              </a:rPr>
              <a:t> [online]. Volné dílo. [cit. 2012-02-16]. </a:t>
            </a:r>
          </a:p>
          <a:p>
            <a:endParaRPr lang="cs-CZ" sz="1100" dirty="0"/>
          </a:p>
          <a:p>
            <a:r>
              <a:rPr lang="cs-CZ" sz="1100" dirty="0" smtClean="0">
                <a:effectLst/>
              </a:rPr>
              <a:t>JARBA. </a:t>
            </a:r>
            <a:r>
              <a:rPr lang="cs-CZ" sz="1100" i="1" dirty="0" smtClean="0">
                <a:effectLst/>
              </a:rPr>
              <a:t>Http://commons.wikimedia.org/wiki/File:Hranicni_znak_-_statni_hranice_CZ-D.jpg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2006</a:t>
            </a:r>
            <a:r>
              <a:rPr lang="cs-CZ" sz="1100" dirty="0" smtClean="0">
                <a:effectLst/>
              </a:rPr>
              <a:t> [online]. public </a:t>
            </a:r>
            <a:r>
              <a:rPr lang="cs-CZ" sz="1100" dirty="0" err="1" smtClean="0">
                <a:effectLst/>
              </a:rPr>
              <a:t>domain</a:t>
            </a:r>
            <a:r>
              <a:rPr lang="cs-CZ" sz="1100" dirty="0" smtClean="0">
                <a:effectLst/>
              </a:rPr>
              <a:t>. [cit. 2012-02-16].</a:t>
            </a:r>
          </a:p>
          <a:p>
            <a:endParaRPr lang="cs-CZ" sz="1100" dirty="0"/>
          </a:p>
          <a:p>
            <a:r>
              <a:rPr lang="cs-CZ" sz="1100" dirty="0" smtClean="0">
                <a:effectLst/>
              </a:rPr>
              <a:t>ALVA. </a:t>
            </a:r>
            <a:r>
              <a:rPr lang="cs-CZ" sz="1100" i="1" dirty="0" smtClean="0">
                <a:effectLst/>
              </a:rPr>
              <a:t>Http://commons.wikimedia.org/wiki/File:CZ-mapa_with_czech_description.png?uselang=cs</a:t>
            </a:r>
            <a:r>
              <a:rPr lang="cs-CZ" sz="1100" dirty="0" smtClean="0">
                <a:effectLst/>
              </a:rPr>
              <a:t>: </a:t>
            </a:r>
            <a:r>
              <a:rPr lang="cs-CZ" sz="1100" i="1" dirty="0" smtClean="0">
                <a:effectLst/>
              </a:rPr>
              <a:t>2006</a:t>
            </a:r>
            <a:r>
              <a:rPr lang="cs-CZ" sz="1100" dirty="0" smtClean="0">
                <a:effectLst/>
              </a:rPr>
              <a:t> [online]. public </a:t>
            </a:r>
            <a:r>
              <a:rPr lang="cs-CZ" sz="1100" dirty="0" err="1" smtClean="0">
                <a:effectLst/>
              </a:rPr>
              <a:t>domain</a:t>
            </a:r>
            <a:r>
              <a:rPr lang="cs-CZ" sz="1100" dirty="0" smtClean="0">
                <a:effectLst/>
              </a:rPr>
              <a:t>. [cit. 2012-02-16]. </a:t>
            </a:r>
          </a:p>
          <a:p>
            <a:endParaRPr lang="cs-CZ" sz="1100" dirty="0"/>
          </a:p>
          <a:p>
            <a:r>
              <a:rPr lang="cs-CZ" sz="1100" dirty="0" smtClean="0">
                <a:effectLst/>
              </a:rPr>
              <a:t>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392800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2514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860426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215</TotalTime>
  <Words>265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2" baseType="lpstr">
      <vt:lpstr>Arial</vt:lpstr>
      <vt:lpstr>Century Gothic</vt:lpstr>
      <vt:lpstr>Courier New</vt:lpstr>
      <vt:lpstr>Times New Roman</vt:lpstr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Petra</cp:lastModifiedBy>
  <cp:revision>14</cp:revision>
  <dcterms:created xsi:type="dcterms:W3CDTF">2012-02-16T07:39:11Z</dcterms:created>
  <dcterms:modified xsi:type="dcterms:W3CDTF">2013-10-30T18:09:21Z</dcterms:modified>
</cp:coreProperties>
</file>