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05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94660"/>
  </p:normalViewPr>
  <p:slideViewPr>
    <p:cSldViewPr>
      <p:cViewPr varScale="1">
        <p:scale>
          <a:sx n="70" d="100"/>
          <a:sy n="70" d="100"/>
        </p:scale>
        <p:origin x="139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C7DED6F-D87D-402B-94EC-18F7E9C6FBF0}" type="datetimeFigureOut">
              <a:rPr lang="cs-CZ" smtClean="0"/>
              <a:pPr/>
              <a:t>30. 10. 2013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6666214-3321-46FD-AA89-CBE48D7E0F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374" y="294043"/>
            <a:ext cx="8259236" cy="619442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836712"/>
            <a:ext cx="84969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>
                <a:ln>
                  <a:solidFill>
                    <a:srgbClr val="FF0000"/>
                  </a:solidFill>
                </a:ln>
                <a:solidFill>
                  <a:schemeClr val="bg2"/>
                </a:solidFill>
              </a:rPr>
              <a:t>D</a:t>
            </a:r>
            <a:r>
              <a:rPr lang="cs-CZ" sz="8000" b="1" dirty="0" smtClean="0">
                <a:ln>
                  <a:solidFill>
                    <a:srgbClr val="FF0000"/>
                  </a:solidFill>
                </a:ln>
                <a:solidFill>
                  <a:schemeClr val="bg2"/>
                </a:solidFill>
              </a:rPr>
              <a:t>oprava </a:t>
            </a:r>
          </a:p>
          <a:p>
            <a:pPr algn="ctr"/>
            <a:r>
              <a:rPr lang="cs-CZ" sz="8000" b="1" dirty="0" smtClean="0">
                <a:ln>
                  <a:solidFill>
                    <a:srgbClr val="FF0000"/>
                  </a:solidFill>
                </a:ln>
                <a:solidFill>
                  <a:schemeClr val="bg2"/>
                </a:solidFill>
              </a:rPr>
              <a:t>v České republice</a:t>
            </a:r>
            <a:endParaRPr lang="cs-CZ" sz="8000" b="1" dirty="0">
              <a:ln>
                <a:solidFill>
                  <a:srgbClr val="FF0000"/>
                </a:solidFill>
              </a:ln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72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Letecká doprava</a:t>
            </a:r>
            <a:r>
              <a:rPr lang="cs-CZ" sz="4000" b="1" u="sng" dirty="0" smtClean="0">
                <a:solidFill>
                  <a:srgbClr val="C00000"/>
                </a:solidFill>
              </a:rPr>
              <a:t/>
            </a:r>
            <a:br>
              <a:rPr lang="cs-CZ" sz="4000" b="1" u="sng" dirty="0" smtClean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chemeClr val="bg1">
                    <a:lumMod val="10000"/>
                  </a:schemeClr>
                </a:solidFill>
              </a:rPr>
              <a:t>Největší letiště je Praha-Ruzyně, které ročně </a:t>
            </a:r>
            <a:r>
              <a:rPr lang="cs-CZ" sz="3200" smtClean="0">
                <a:solidFill>
                  <a:schemeClr val="bg1">
                    <a:lumMod val="10000"/>
                  </a:schemeClr>
                </a:solidFill>
              </a:rPr>
              <a:t>přepraví kolem </a:t>
            </a:r>
            <a:r>
              <a:rPr lang="cs-CZ" sz="3200" dirty="0" smtClean="0">
                <a:solidFill>
                  <a:schemeClr val="bg1">
                    <a:lumMod val="10000"/>
                  </a:schemeClr>
                </a:solidFill>
              </a:rPr>
              <a:t>10 milionů pasažérů. V Česku je celkem 46 letišť se zpevněným povrchem, z nichž šest vypravuje mezinárodní lety.</a:t>
            </a:r>
            <a:endParaRPr lang="cs-CZ" sz="3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415438"/>
            <a:ext cx="3606530" cy="242088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96877" y="5990208"/>
            <a:ext cx="37804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10000"/>
                  </a:schemeClr>
                </a:solidFill>
              </a:rPr>
              <a:t>Airbus A310-300 společnosti České aerolinie na ruzyňském letišti</a:t>
            </a:r>
            <a:endParaRPr lang="cs-CZ" b="1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251383"/>
            <a:ext cx="3419872" cy="256490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148064" y="5962878"/>
            <a:ext cx="3419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10000"/>
                  </a:schemeClr>
                </a:solidFill>
              </a:rPr>
              <a:t>Mezinárodní letiště Ruzyně - Terminál T1</a:t>
            </a:r>
            <a:endParaRPr lang="cs-CZ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913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Silniční doprava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24744"/>
            <a:ext cx="5610200" cy="33801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645024"/>
            <a:ext cx="3552395" cy="266429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80112" y="630932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10000"/>
                  </a:schemeClr>
                </a:solidFill>
              </a:rPr>
              <a:t>Dálnice D1</a:t>
            </a:r>
            <a:endParaRPr lang="cs-CZ" b="1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8108" y="284210"/>
            <a:ext cx="2622323" cy="196674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442945" y="2250952"/>
            <a:ext cx="2338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10000"/>
                  </a:schemeClr>
                </a:solidFill>
              </a:rPr>
              <a:t>čerpací stanice</a:t>
            </a:r>
            <a:endParaRPr lang="cs-CZ" b="1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36" y="4591011"/>
            <a:ext cx="2783521" cy="2087641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737618" y="4616507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10000"/>
                  </a:schemeClr>
                </a:solidFill>
              </a:rPr>
              <a:t>Nuselský most</a:t>
            </a:r>
            <a:endParaRPr lang="cs-CZ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286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6409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Železniční doprava </a:t>
            </a:r>
            <a:r>
              <a:rPr lang="cs-CZ" sz="2400" dirty="0" smtClean="0">
                <a:solidFill>
                  <a:srgbClr val="C00000"/>
                </a:solidFill>
              </a:rPr>
              <a:t>je šetrnější k životnímu prostředí</a:t>
            </a:r>
            <a:r>
              <a:rPr lang="cs-CZ" sz="2400" u="sng" dirty="0" smtClean="0">
                <a:solidFill>
                  <a:srgbClr val="C00000"/>
                </a:solidFill>
              </a:rPr>
              <a:t>.</a:t>
            </a:r>
            <a:endParaRPr lang="cs-CZ" sz="4000" b="1" u="sng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74" y="1268760"/>
            <a:ext cx="5308763" cy="375595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40474" y="4396415"/>
            <a:ext cx="244066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effectLst/>
            </a:endParaRPr>
          </a:p>
          <a:p>
            <a:r>
              <a:rPr lang="cs-CZ" sz="1600" b="1" dirty="0" smtClean="0">
                <a:solidFill>
                  <a:schemeClr val="bg1">
                    <a:lumMod val="10000"/>
                  </a:schemeClr>
                </a:solidFill>
                <a:effectLst/>
              </a:rPr>
              <a:t>Železniční síť v Česku</a:t>
            </a:r>
            <a:endParaRPr lang="cs-CZ" sz="1600" b="1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0474" y="5477466"/>
            <a:ext cx="79852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50503"/>
                </a:solidFill>
              </a:rPr>
              <a:t>Přepravuje osoby i náklad (např. stavebniny a uhlí).</a:t>
            </a:r>
            <a:endParaRPr lang="cs-CZ" sz="2400" b="1" dirty="0">
              <a:solidFill>
                <a:srgbClr val="050503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0757" y="1916832"/>
            <a:ext cx="3233730" cy="215447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015143" y="4211749"/>
            <a:ext cx="2952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10000"/>
                  </a:schemeClr>
                </a:solidFill>
              </a:rPr>
              <a:t>spěšný vlak Pendolino </a:t>
            </a:r>
            <a:endParaRPr lang="cs-CZ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82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8850"/>
            <a:ext cx="8208912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Vodní doprava</a:t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3200" dirty="0" smtClean="0">
                <a:solidFill>
                  <a:schemeClr val="bg1">
                    <a:lumMod val="10000"/>
                  </a:schemeClr>
                </a:solidFill>
              </a:rPr>
              <a:t>je provozována na řekách Labe a Vltava a uzavřených vodních plochách, pro rekreační účely.</a:t>
            </a:r>
            <a:endParaRPr lang="cs-CZ" sz="3200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642" y="2708920"/>
            <a:ext cx="3738326" cy="280374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708920"/>
            <a:ext cx="3738327" cy="280374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59632" y="564643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osobní loď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3091" y="561304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nákladní loď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05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585" y="194737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Městská hromadná doprava, metro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3688" y="980728"/>
            <a:ext cx="784887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10000"/>
                  </a:schemeClr>
                </a:solidFill>
              </a:rPr>
              <a:t>Po městech cestujeme autobusy, trolejbusy, tramvajemi, ale i taxíky. V Praze lidé cestují také metrem.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34" b="13432"/>
          <a:stretch/>
        </p:blipFill>
        <p:spPr>
          <a:xfrm>
            <a:off x="263614" y="2564905"/>
            <a:ext cx="3496131" cy="24847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6532" y="4460470"/>
            <a:ext cx="3215628" cy="21544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249" y="2177332"/>
            <a:ext cx="2520280" cy="336037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43688" y="5101153"/>
            <a:ext cx="19621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tramvaj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393305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trolejbus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32240" y="5501263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10000"/>
                  </a:schemeClr>
                </a:solidFill>
              </a:rPr>
              <a:t>metro</a:t>
            </a:r>
            <a:endParaRPr lang="cs-CZ" sz="2000" b="1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401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28092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Procvičovací otázky:</a:t>
            </a:r>
          </a:p>
          <a:p>
            <a:endParaRPr lang="cs-CZ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50503"/>
                </a:solidFill>
              </a:rPr>
              <a:t>Jak se dopravujete do školy? Kdo z vás chodí pěšky, kdo dojíždí dopravním prostředkem?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05050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50503"/>
                </a:solidFill>
              </a:rPr>
              <a:t>Jezdíš častěji autobusem nebo vlakem?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05050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50503"/>
                </a:solidFill>
              </a:rPr>
              <a:t>Ve kterém městě jezdí metro?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05050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50503"/>
                </a:solidFill>
              </a:rPr>
              <a:t>Jezdí v našem městě trolejbus?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05050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050503"/>
                </a:solidFill>
              </a:rPr>
              <a:t>Ve kterém nejbližším městě jezdí tramvaje?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828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9177" y="56138"/>
            <a:ext cx="8640960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Zdroje:</a:t>
            </a:r>
          </a:p>
          <a:p>
            <a:r>
              <a:rPr lang="cs-CZ" sz="1000" dirty="0" smtClean="0">
                <a:effectLst/>
              </a:rPr>
              <a:t>AP_OF_CZECH_RAILWAYS.GIF: ČESKÝ ŽELEZNIČNÍ SPOLEČNOSTI: ČESKÉ DRÁHY, A. S., ING. PAVEL KRÝŽE, PH. D. </a:t>
            </a:r>
            <a:r>
              <a:rPr lang="cs-CZ" sz="1000" i="1" dirty="0" smtClean="0">
                <a:effectLst/>
              </a:rPr>
              <a:t>Http://commons.wikimedia.org/wiki/File:Map_of_Czech_railways.svg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2009</a:t>
            </a:r>
            <a:r>
              <a:rPr lang="cs-CZ" sz="1000" dirty="0" smtClean="0">
                <a:effectLst/>
              </a:rPr>
              <a:t> [online]. Tento soubor je licencován pod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podobní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. [cit. 2012-02-23]. 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RADOUCH. </a:t>
            </a:r>
            <a:r>
              <a:rPr lang="cs-CZ" sz="1000" i="1" dirty="0" smtClean="0">
                <a:effectLst/>
              </a:rPr>
              <a:t>Http://commons.wikimedia.org/wiki/File:Pendolino_praha1.jpg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2005</a:t>
            </a:r>
            <a:r>
              <a:rPr lang="cs-CZ" sz="1000" dirty="0" smtClean="0">
                <a:effectLst/>
              </a:rPr>
              <a:t> [online]. Tento soubor je licencován pod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podobní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. [cit. 2012-02-23].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TOMÁŠ KOLAŘÍK. </a:t>
            </a:r>
            <a:r>
              <a:rPr lang="cs-CZ" sz="1000" i="1" dirty="0" smtClean="0">
                <a:effectLst/>
              </a:rPr>
              <a:t>Http://commons.wikimedia.org/wiki/File:Touristshipelbecz01.jpg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2008</a:t>
            </a:r>
            <a:r>
              <a:rPr lang="cs-CZ" sz="1000" dirty="0" smtClean="0">
                <a:effectLst/>
              </a:rPr>
              <a:t> [online]. Tento soubor je licencován pod Licencí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podobní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, 2,5 . [cit. 2012-02-23].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TOMÁŠ KOLAŘÍK. </a:t>
            </a:r>
            <a:r>
              <a:rPr lang="cs-CZ" sz="1000" i="1" dirty="0" smtClean="0">
                <a:effectLst/>
              </a:rPr>
              <a:t>Http://commons.wikimedia.org/wiki/File:Cargoshipelbecz02.jpg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2008</a:t>
            </a:r>
            <a:r>
              <a:rPr lang="cs-CZ" sz="1000" dirty="0" smtClean="0">
                <a:effectLst/>
              </a:rPr>
              <a:t> [online]. Tento soubor je licencován pod Licencí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podobní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, 2,5 . [cit. 2012-02-23]. 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LEŤ.JACOB. </a:t>
            </a:r>
            <a:r>
              <a:rPr lang="cs-CZ" sz="1000" i="1" dirty="0" smtClean="0">
                <a:effectLst/>
              </a:rPr>
              <a:t>Http://commons.wikimedia.org/wiki/File:PRG-A310.jpg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2010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2012-02-23].</a:t>
            </a:r>
          </a:p>
          <a:p>
            <a:endParaRPr lang="cs-CZ" sz="1000" dirty="0" smtClean="0">
              <a:effectLst/>
            </a:endParaRPr>
          </a:p>
          <a:p>
            <a:r>
              <a:rPr lang="cs-CZ" sz="1000" dirty="0" smtClean="0">
                <a:effectLst/>
              </a:rPr>
              <a:t>HYNEK MORAVEC. </a:t>
            </a:r>
            <a:r>
              <a:rPr lang="cs-CZ" sz="1000" i="1" dirty="0" smtClean="0">
                <a:effectLst/>
              </a:rPr>
              <a:t>Http://commons.wikimedia.org/wiki/File:PrstA_Ruzyne_Praha_3154.JPG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2005</a:t>
            </a:r>
            <a:r>
              <a:rPr lang="cs-CZ" sz="1000" dirty="0" smtClean="0">
                <a:effectLst/>
              </a:rPr>
              <a:t> [online]. Tento soubor je licencován pod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</a:t>
            </a:r>
            <a:r>
              <a:rPr lang="cs-CZ" sz="1000" dirty="0" smtClean="0">
                <a:effectLst/>
              </a:rPr>
              <a:t>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. [cit. 2012-02-23].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PAVEL HRDLIČKA. </a:t>
            </a:r>
            <a:r>
              <a:rPr lang="cs-CZ" sz="1000" i="1" dirty="0" smtClean="0">
                <a:effectLst/>
              </a:rPr>
              <a:t>Http://commons.wikimedia.org/wiki/File:Czech_Highways_2012.png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2011</a:t>
            </a:r>
            <a:r>
              <a:rPr lang="cs-CZ" sz="1000" dirty="0" smtClean="0">
                <a:effectLst/>
              </a:rPr>
              <a:t> [online]. Tento soubor je licencován pod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podobní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. [cit. 2012-02-23].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ONDŘEJ KONÍČEK. </a:t>
            </a:r>
            <a:r>
              <a:rPr lang="cs-CZ" sz="1000" i="1" dirty="0" smtClean="0">
                <a:effectLst/>
              </a:rPr>
              <a:t>Http://commons.wikimedia.org/wiki/File:Dalniced1,75_km.JPG?uselang=cs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2007</a:t>
            </a:r>
            <a:r>
              <a:rPr lang="cs-CZ" sz="1000" dirty="0" smtClean="0">
                <a:effectLst/>
              </a:rPr>
              <a:t> [online]. Tento soubor podléhá licenci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Uveďte autora-Zachovejte licenci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, 2.5 Gen. [cit. 2012-02-23].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HONZA GROH. </a:t>
            </a:r>
            <a:r>
              <a:rPr lang="cs-CZ" sz="1000" i="1" dirty="0" smtClean="0">
                <a:effectLst/>
              </a:rPr>
              <a:t>Http://commons.wikimedia.org/wiki/File:%C4%8Cerpac%C3%AD_stanice,_D1.jpg?uselang=cs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2008</a:t>
            </a:r>
            <a:r>
              <a:rPr lang="cs-CZ" sz="1000" dirty="0" smtClean="0">
                <a:effectLst/>
              </a:rPr>
              <a:t> [online]. Tento soubor podléhá licenci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Uveďte autora-Zachovejte licenci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. [cit. 2012-02-23]. </a:t>
            </a:r>
          </a:p>
          <a:p>
            <a:endParaRPr lang="cs-CZ" sz="1000" dirty="0"/>
          </a:p>
          <a:p>
            <a:r>
              <a:rPr lang="cs-CZ" sz="1000" i="1" dirty="0" smtClean="0">
                <a:effectLst/>
              </a:rPr>
              <a:t>Http://commons.wikimedia.org/wiki/File:Nuselsk%C3%BD_most.jpg?uselang=cs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2006</a:t>
            </a:r>
            <a:r>
              <a:rPr lang="cs-CZ" sz="1000" dirty="0" smtClean="0">
                <a:effectLst/>
              </a:rPr>
              <a:t> [online]. volné dílo. [cit. 2012-02-23]. 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PAVEL RŮŽIČKA. </a:t>
            </a:r>
            <a:r>
              <a:rPr lang="cs-CZ" sz="1000" i="1" dirty="0" smtClean="0">
                <a:effectLst/>
              </a:rPr>
              <a:t>Http://commons.wikimedia.org/wiki/File:T14_1.JPG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2005</a:t>
            </a:r>
            <a:r>
              <a:rPr lang="cs-CZ" sz="1000" dirty="0" smtClean="0">
                <a:effectLst/>
              </a:rPr>
              <a:t> [online]. Tento soubor je licencován pod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podobní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. [cit. 2012-02-23].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WIKIPEDISTA:KUBIK123. </a:t>
            </a:r>
            <a:r>
              <a:rPr lang="cs-CZ" sz="1000" i="1" dirty="0" smtClean="0">
                <a:effectLst/>
              </a:rPr>
              <a:t>Http://commons.wikimedia.org/wiki/File:Teplice,_%C5%A0koda_14TrM.jpg</a:t>
            </a:r>
            <a:r>
              <a:rPr lang="cs-CZ" sz="1000" dirty="0" smtClean="0">
                <a:effectLst/>
              </a:rPr>
              <a:t> [online]. Public </a:t>
            </a:r>
            <a:r>
              <a:rPr lang="cs-CZ" sz="1000" dirty="0" err="1" smtClean="0">
                <a:effectLst/>
              </a:rPr>
              <a:t>domain</a:t>
            </a:r>
            <a:r>
              <a:rPr lang="cs-CZ" sz="1000" dirty="0" smtClean="0">
                <a:effectLst/>
              </a:rPr>
              <a:t>. [cit. 2012-02-23].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MACIEJ DEMBINIOK (AUGIASZ). </a:t>
            </a:r>
            <a:r>
              <a:rPr lang="cs-CZ" sz="1000" i="1" dirty="0" smtClean="0">
                <a:effectLst/>
              </a:rPr>
              <a:t>Http://commons.wikimedia.org/wiki/File:Metro_Prague_Ecs_Type_Train_Museum.jpg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2004</a:t>
            </a:r>
            <a:r>
              <a:rPr lang="cs-CZ" sz="1000" dirty="0" smtClean="0">
                <a:effectLst/>
              </a:rPr>
              <a:t> [online]. Tento soubor je licencován pod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podobní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. [cit. 2012-02-23].  </a:t>
            </a:r>
          </a:p>
          <a:p>
            <a:endParaRPr lang="cs-CZ" sz="1000" dirty="0"/>
          </a:p>
          <a:p>
            <a:r>
              <a:rPr lang="cs-CZ" sz="1000" dirty="0" smtClean="0">
                <a:effectLst/>
              </a:rPr>
              <a:t>ŠJŮ. </a:t>
            </a:r>
            <a:r>
              <a:rPr lang="cs-CZ" sz="1000" i="1" dirty="0" smtClean="0">
                <a:effectLst/>
              </a:rPr>
              <a:t>Http://commons.wikimedia.org/wiki/File:Doubice_-_silnice_od_Kr%C3%A1sn%C3%A9_L%C3%ADpy.jpg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2008</a:t>
            </a:r>
            <a:r>
              <a:rPr lang="cs-CZ" sz="1000" dirty="0" smtClean="0">
                <a:effectLst/>
              </a:rPr>
              <a:t> [online]. Tento soubor je licencován pod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podobní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. [cit. 2012-02-23]. </a:t>
            </a:r>
          </a:p>
          <a:p>
            <a:endParaRPr lang="cs-CZ" sz="1000" dirty="0" smtClean="0">
              <a:effectLst/>
            </a:endParaRPr>
          </a:p>
          <a:p>
            <a:r>
              <a:rPr lang="cs-CZ" sz="1000" dirty="0" smtClean="0">
                <a:effectLst/>
              </a:rPr>
              <a:t>ŠJŮ. </a:t>
            </a:r>
            <a:r>
              <a:rPr lang="cs-CZ" sz="1000" i="1" dirty="0" smtClean="0">
                <a:effectLst/>
              </a:rPr>
              <a:t>Http://commons.wikimedia.org/wiki/File:Doubice_-_silnice_od_Kr%C3%A1sn%C3%A9_L%C3%ADpy.jpg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2008</a:t>
            </a:r>
            <a:r>
              <a:rPr lang="cs-CZ" sz="1000" dirty="0" smtClean="0">
                <a:effectLst/>
              </a:rPr>
              <a:t> [online]. Tento soubor je licencován pod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podobní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. [cit. 2012-02-23].</a:t>
            </a:r>
            <a:endParaRPr lang="cs-CZ" sz="10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3411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87926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4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77FFFE"/>
      </a:hlink>
      <a:folHlink>
        <a:srgbClr val="CF9BF7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121</TotalTime>
  <Words>557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Courier New</vt:lpstr>
      <vt:lpstr>Times New Roman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Petra</cp:lastModifiedBy>
  <cp:revision>15</cp:revision>
  <dcterms:created xsi:type="dcterms:W3CDTF">2012-02-23T20:39:50Z</dcterms:created>
  <dcterms:modified xsi:type="dcterms:W3CDTF">2013-10-30T18:06:03Z</dcterms:modified>
</cp:coreProperties>
</file>