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8" r:id="rId8"/>
    <p:sldId id="264" r:id="rId9"/>
    <p:sldId id="265" r:id="rId10"/>
    <p:sldId id="266" r:id="rId11"/>
    <p:sldId id="267" r:id="rId12"/>
    <p:sldId id="269" r:id="rId13"/>
    <p:sldId id="271" r:id="rId14"/>
    <p:sldId id="257" r:id="rId15"/>
    <p:sldId id="261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C6A7D7-4AC3-47B7-A9DA-33AD146286AC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959525D-85E0-4D21-9FAD-0A8A0A239A1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615" y="620688"/>
            <a:ext cx="8190656" cy="532859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99932" y="1196752"/>
            <a:ext cx="70840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Novojičínsko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56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31983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Nový Jičín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199" y="188640"/>
            <a:ext cx="2782710" cy="26642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88840"/>
            <a:ext cx="7620000" cy="436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34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404664"/>
            <a:ext cx="3840427" cy="28803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8323" y="204609"/>
            <a:ext cx="2376264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Žerotínský zámek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819336"/>
            <a:ext cx="4671142" cy="310631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248588" y="5956264"/>
            <a:ext cx="4572000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lvl="0"/>
            <a:r>
              <a:rPr lang="cs-CZ" sz="2000" b="1" dirty="0">
                <a:solidFill>
                  <a:prstClr val="black"/>
                </a:solidFill>
              </a:rPr>
              <a:t>Nový Jičín - náměstí s kašnou a Starou poštou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08" y="3464181"/>
            <a:ext cx="3222104" cy="234888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67544" y="5925646"/>
            <a:ext cx="3312368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Pamětní deska Karla </a:t>
            </a:r>
            <a:r>
              <a:rPr lang="cs-CZ" b="1" dirty="0" smtClean="0"/>
              <a:t>Kryla -Janáčkovy sady </a:t>
            </a:r>
            <a:r>
              <a:rPr lang="cs-CZ" b="1" dirty="0"/>
              <a:t>v Novém Jičíně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441" y="140973"/>
            <a:ext cx="1925960" cy="2567947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427984" y="140973"/>
            <a:ext cx="2592288" cy="19389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Pamětní deska na Masarykově náměstí v Novém Jičíně, která připomíná ubytování císaře Josefa II. v místním domě.</a:t>
            </a:r>
          </a:p>
        </p:txBody>
      </p:sp>
    </p:spTree>
    <p:extLst>
      <p:ext uri="{BB962C8B-B14F-4D97-AF65-F5344CB8AC3E}">
        <p14:creationId xmlns:p14="http://schemas.microsoft.com/office/powerpoint/2010/main" val="365974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4220"/>
            <a:ext cx="4572000" cy="256603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543494"/>
            <a:ext cx="4572000" cy="2566035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16391" y="2799595"/>
            <a:ext cx="4572000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Nový Jičín - pohled směrem na Příbor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1650" y="6146527"/>
            <a:ext cx="3287038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pohled na komíny </a:t>
            </a:r>
            <a:r>
              <a:rPr lang="cs-CZ" sz="2000" b="1" dirty="0" err="1" smtClean="0"/>
              <a:t>Tonaku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62383"/>
            <a:ext cx="3397612" cy="254714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6109529"/>
            <a:ext cx="2232248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městská knihovna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650" y="363197"/>
            <a:ext cx="1593172" cy="283650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19664" y="2645707"/>
            <a:ext cx="2736304" cy="707886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Busta Leoše Janáčka v Janáčkových sadech </a:t>
            </a:r>
          </a:p>
        </p:txBody>
      </p:sp>
    </p:spTree>
    <p:extLst>
      <p:ext uri="{BB962C8B-B14F-4D97-AF65-F5344CB8AC3E}">
        <p14:creationId xmlns:p14="http://schemas.microsoft.com/office/powerpoint/2010/main" val="243234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Kopřivnice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214" y="2132856"/>
            <a:ext cx="8376007" cy="352839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64023"/>
            <a:ext cx="2500092" cy="306876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0143" y="5708492"/>
            <a:ext cx="84540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Město </a:t>
            </a:r>
            <a:r>
              <a:rPr lang="cs-CZ" sz="2000" b="1" dirty="0" err="1"/>
              <a:t>Kopřivice</a:t>
            </a:r>
            <a:r>
              <a:rPr lang="cs-CZ" sz="2000" b="1" dirty="0"/>
              <a:t> ze svahu Bílé Hory. V pozadí </a:t>
            </a:r>
            <a:r>
              <a:rPr lang="cs-CZ" sz="2000" b="1" dirty="0" err="1"/>
              <a:t>Podbeskydská</a:t>
            </a:r>
            <a:r>
              <a:rPr lang="cs-CZ" sz="2000" b="1" dirty="0"/>
              <a:t> pahorkatina s hradem Hukvaldy uprostřed. V zadní části města leží rozlehlá automobilka Tatra.</a:t>
            </a:r>
          </a:p>
        </p:txBody>
      </p:sp>
    </p:spTree>
    <p:extLst>
      <p:ext uri="{BB962C8B-B14F-4D97-AF65-F5344CB8AC3E}">
        <p14:creationId xmlns:p14="http://schemas.microsoft.com/office/powerpoint/2010/main" val="355550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33" y="364735"/>
            <a:ext cx="4283968" cy="32129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5073" y="2924944"/>
            <a:ext cx="4067944" cy="305095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65073" y="5975902"/>
            <a:ext cx="406794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Muzeum Fojtství je v současnosti nejstarší budova v Kopřivnici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5465" y="204609"/>
            <a:ext cx="244827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Technické muzeum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846" y="158761"/>
            <a:ext cx="2217662" cy="29568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44208" y="404664"/>
            <a:ext cx="259228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Rozhledna Bílá hora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486"/>
          <a:stretch/>
        </p:blipFill>
        <p:spPr>
          <a:xfrm>
            <a:off x="379760" y="3746073"/>
            <a:ext cx="3487936" cy="208004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35465" y="5975902"/>
            <a:ext cx="397621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Motorový vůz „Slovenská </a:t>
            </a:r>
            <a:r>
              <a:rPr lang="cs-CZ" sz="2000" b="1" dirty="0" err="1"/>
              <a:t>strela</a:t>
            </a:r>
            <a:r>
              <a:rPr lang="cs-CZ" sz="2000" b="1" dirty="0"/>
              <a:t>“ před Technickým muzeem</a:t>
            </a:r>
          </a:p>
        </p:txBody>
      </p:sp>
    </p:spTree>
    <p:extLst>
      <p:ext uri="{BB962C8B-B14F-4D97-AF65-F5344CB8AC3E}">
        <p14:creationId xmlns:p14="http://schemas.microsoft.com/office/powerpoint/2010/main" val="220163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0864" y="73975"/>
            <a:ext cx="37804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Štramberk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518" y="188641"/>
            <a:ext cx="2277372" cy="23042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92" y="985957"/>
            <a:ext cx="4594568" cy="34459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2560" y="2708920"/>
            <a:ext cx="2787774" cy="37170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20134" y="6309320"/>
            <a:ext cx="1800200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jeskyně Šipka</a:t>
            </a:r>
            <a:endParaRPr lang="cs-CZ" sz="2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657" y="4540115"/>
            <a:ext cx="2833286" cy="212496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059832" y="5385991"/>
            <a:ext cx="2491378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Botanická zahrada a arboretum Štramberk - kamenný labyrint</a:t>
            </a:r>
          </a:p>
        </p:txBody>
      </p:sp>
    </p:spTree>
    <p:extLst>
      <p:ext uri="{BB962C8B-B14F-4D97-AF65-F5344CB8AC3E}">
        <p14:creationId xmlns:p14="http://schemas.microsoft.com/office/powerpoint/2010/main" val="167180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04664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Příbor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58610"/>
            <a:ext cx="6096000" cy="4572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04664"/>
            <a:ext cx="2159837" cy="266739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00192" y="5622724"/>
            <a:ext cx="2479964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pohled na nejstarší město Novojičínska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4568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260648"/>
            <a:ext cx="4512501" cy="33843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92543"/>
            <a:ext cx="3102108" cy="70788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Rodný dům Sigmunda </a:t>
            </a:r>
            <a:endParaRPr lang="cs-CZ" sz="2000" b="1" dirty="0" smtClean="0"/>
          </a:p>
          <a:p>
            <a:r>
              <a:rPr lang="cs-CZ" sz="2000" b="1" dirty="0" smtClean="0"/>
              <a:t>Freuda v </a:t>
            </a:r>
            <a:r>
              <a:rPr lang="cs-CZ" sz="2000" b="1" dirty="0" err="1"/>
              <a:t>Příboře</a:t>
            </a:r>
            <a:r>
              <a:rPr lang="cs-CZ" sz="2000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684" y="3047291"/>
            <a:ext cx="4788024" cy="31900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20748" y="2847236"/>
            <a:ext cx="4283968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Kostel Narození Panny Marie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933056"/>
            <a:ext cx="2751547" cy="20636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7" y="6071997"/>
            <a:ext cx="3384377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Muzeum Sigmunda Freuda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3753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404664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Studénka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96668"/>
            <a:ext cx="2786638" cy="310777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4449688" cy="33205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9238" y="4949380"/>
            <a:ext cx="2008820" cy="4001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ulice </a:t>
            </a:r>
            <a:r>
              <a:rPr lang="cs-CZ" sz="2000" b="1" dirty="0"/>
              <a:t>2. </a:t>
            </a:r>
            <a:r>
              <a:rPr lang="cs-CZ" sz="2000" b="1" dirty="0" smtClean="0"/>
              <a:t>května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884" y="4167183"/>
            <a:ext cx="5903656" cy="241206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1520" y="6021288"/>
            <a:ext cx="3956738" cy="70788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Studénka - továrna na výrobu železničních vagónů kolem r. 1910</a:t>
            </a:r>
          </a:p>
        </p:txBody>
      </p:sp>
    </p:spTree>
    <p:extLst>
      <p:ext uri="{BB962C8B-B14F-4D97-AF65-F5344CB8AC3E}">
        <p14:creationId xmlns:p14="http://schemas.microsoft.com/office/powerpoint/2010/main" val="296194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8980" y="116632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Fulnek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95115"/>
            <a:ext cx="2117104" cy="26325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76311"/>
            <a:ext cx="4759176" cy="35027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685" y="3390559"/>
            <a:ext cx="4002021" cy="30015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4779065"/>
            <a:ext cx="1155452" cy="400110"/>
          </a:xfrm>
          <a:prstGeom prst="rect">
            <a:avLst/>
          </a:prstGeom>
          <a:solidFill>
            <a:srgbClr val="CCFFFF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Radnice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2584" y="5953288"/>
            <a:ext cx="1080120" cy="400110"/>
          </a:xfrm>
          <a:prstGeom prst="rect">
            <a:avLst/>
          </a:prstGeom>
          <a:solidFill>
            <a:srgbClr val="CCFFFF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zámek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3026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32656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Bílovec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83243"/>
            <a:ext cx="1899386" cy="21301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70" y="1395171"/>
            <a:ext cx="4120583" cy="310596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4753463"/>
            <a:ext cx="3168352" cy="400110"/>
          </a:xfrm>
          <a:prstGeom prst="rect">
            <a:avLst/>
          </a:prstGeom>
          <a:solidFill>
            <a:srgbClr val="CCFFFF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Slezské náměstí v Bílovci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3985" y="2564904"/>
            <a:ext cx="4432140" cy="32964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14361" y="5967143"/>
            <a:ext cx="2016224" cy="400110"/>
          </a:xfrm>
          <a:prstGeom prst="rect">
            <a:avLst/>
          </a:prstGeom>
          <a:solidFill>
            <a:srgbClr val="CCFFFF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zámek Bílovec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3116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C00000"/>
                </a:solidFill>
              </a:rPr>
              <a:t>Frenštát pod Radhoštěm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98" y="1386870"/>
            <a:ext cx="4260304" cy="319522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07473" y="4824729"/>
            <a:ext cx="331236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Radnice na náměstí Míru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526" y="3217540"/>
            <a:ext cx="4283968" cy="32129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588" y="1463455"/>
            <a:ext cx="2097507" cy="23091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59632" y="5949280"/>
            <a:ext cx="3456384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Frenštát, v pozadí Ondřejník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5350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9661" y="116632"/>
            <a:ext cx="792088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Zdroje:</a:t>
            </a:r>
          </a:p>
          <a:p>
            <a:r>
              <a:rPr lang="cs-CZ" sz="1000" dirty="0" smtClean="0">
                <a:effectLst/>
              </a:rPr>
              <a:t>DEBAKU. </a:t>
            </a:r>
            <a:r>
              <a:rPr lang="cs-CZ" sz="1000" i="1" dirty="0" smtClean="0">
                <a:effectLst/>
              </a:rPr>
              <a:t>Http://commons.wikimedia.org/wiki/File:Typick%C3%A1_krajina_Krava%C5%99ska.jpg?uselang=cs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2010</a:t>
            </a:r>
            <a:r>
              <a:rPr lang="cs-CZ" sz="1000" dirty="0" smtClean="0">
                <a:effectLst/>
              </a:rPr>
              <a:t> [online]. Volné dílo [cit. 2012-03-03]. 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ONDRZEJ. </a:t>
            </a:r>
            <a:r>
              <a:rPr lang="cs-CZ" sz="1000" i="1" dirty="0" smtClean="0">
                <a:effectLst/>
              </a:rPr>
              <a:t>Http://commons.wikimedia.org/wiki/File:Nov%C3%BD_Ji%C4%8D%C3%ADn_seal.gif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2006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2012-03-03]. 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MIKKO VIRTAPERKO. </a:t>
            </a:r>
            <a:r>
              <a:rPr lang="cs-CZ" sz="1000" i="1" dirty="0" smtClean="0">
                <a:effectLst/>
              </a:rPr>
              <a:t>Http://commons.wikimedia.org/wiki/File:Novy_jicin_central_square.jpg?uselang=cs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2006</a:t>
            </a:r>
            <a:r>
              <a:rPr lang="cs-CZ" sz="1000" dirty="0" smtClean="0">
                <a:effectLst/>
              </a:rPr>
              <a:t> [online].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autora-Zachovejte licenci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2012-03-03].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JIŘÍ PACLÍK. </a:t>
            </a:r>
            <a:r>
              <a:rPr lang="cs-CZ" sz="1000" i="1" dirty="0" smtClean="0">
                <a:effectLst/>
              </a:rPr>
              <a:t>Http://commons.wikimedia.org/wiki/File:%C5%BDerot%C3%ADn.jpg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2006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2012-03-03]. </a:t>
            </a:r>
          </a:p>
          <a:p>
            <a:endParaRPr lang="cs-CZ" sz="1000" dirty="0"/>
          </a:p>
          <a:p>
            <a:r>
              <a:rPr lang="cs-CZ" sz="1000" dirty="0"/>
              <a:t>CAROIG. </a:t>
            </a:r>
            <a:r>
              <a:rPr lang="cs-CZ" sz="1000" i="1" dirty="0"/>
              <a:t>Http://commons.wikimedia.org/wiki/File:Nov%C3%BD_Ji%C4%8D%C3%ADn_(CZE)_-_location_map.svg?uselang=cs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Volné dílo.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DR. VRAH. </a:t>
            </a:r>
            <a:r>
              <a:rPr lang="cs-CZ" sz="1000" i="1" dirty="0"/>
              <a:t>Http://commons.wikimedia.org/wiki/File:Karel_Kryl_-_pam%C4%9Btn%C3%AD_deska_v_Nov%C3%A9m_Ji%C4%8D%C3%ADn%C4%9B.JPG</a:t>
            </a:r>
            <a:r>
              <a:rPr lang="cs-CZ" sz="1000" dirty="0"/>
              <a:t>: </a:t>
            </a:r>
            <a:r>
              <a:rPr lang="cs-CZ" sz="1000" i="1" dirty="0"/>
              <a:t>2008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DR. VRAH. </a:t>
            </a:r>
            <a:r>
              <a:rPr lang="cs-CZ" sz="1000" i="1" dirty="0"/>
              <a:t>Http://commons.wikimedia.org/wiki/File:Pam%C4%9Btn%C3%AD_deska_-_Josef_II._-_Nov%C3%BD_Ji%C4%8D%C3%ADn.JPG</a:t>
            </a:r>
            <a:r>
              <a:rPr lang="cs-CZ" sz="1000" dirty="0"/>
              <a:t>: </a:t>
            </a:r>
            <a:r>
              <a:rPr lang="cs-CZ" sz="1000" i="1" dirty="0"/>
              <a:t>2008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2012-03-04</a:t>
            </a:r>
            <a:r>
              <a:rPr lang="cs-CZ" sz="1000" dirty="0" smtClean="0"/>
              <a:t>].</a:t>
            </a:r>
          </a:p>
          <a:p>
            <a:endParaRPr lang="cs-CZ" sz="1000" dirty="0"/>
          </a:p>
          <a:p>
            <a:r>
              <a:rPr lang="cs-CZ" sz="1000" dirty="0"/>
              <a:t>BOSQUETE. </a:t>
            </a:r>
            <a:r>
              <a:rPr lang="cs-CZ" sz="1000" i="1" dirty="0"/>
              <a:t>Http://commons.wikimedia.org/wiki/File:Pam%C4%9Btn%C3%AD_deska_-_Josef_II._-_Nov%C3%BD_Ji%C4%8D%C3%ADn.JPG</a:t>
            </a:r>
            <a:r>
              <a:rPr lang="cs-CZ" sz="1000" dirty="0"/>
              <a:t>: </a:t>
            </a:r>
            <a:r>
              <a:rPr lang="cs-CZ" sz="1000" i="1" dirty="0"/>
              <a:t>2009</a:t>
            </a:r>
            <a:r>
              <a:rPr lang="cs-CZ" sz="1000" dirty="0"/>
              <a:t> [online]. Volné dílo. [cit. 2012-03-04</a:t>
            </a:r>
            <a:r>
              <a:rPr lang="cs-CZ" sz="1000" dirty="0" smtClean="0"/>
              <a:t>].</a:t>
            </a:r>
          </a:p>
          <a:p>
            <a:endParaRPr lang="cs-CZ" sz="1000" dirty="0"/>
          </a:p>
          <a:p>
            <a:r>
              <a:rPr lang="cs-CZ" sz="1000" dirty="0"/>
              <a:t>BOSQUETE. </a:t>
            </a:r>
            <a:r>
              <a:rPr lang="cs-CZ" sz="1000" i="1" dirty="0"/>
              <a:t>Http://commons.wikimedia.org/wiki/File:Tonak.JPG?uselang=cs</a:t>
            </a:r>
            <a:r>
              <a:rPr lang="cs-CZ" sz="1000" dirty="0"/>
              <a:t>: </a:t>
            </a:r>
            <a:r>
              <a:rPr lang="cs-CZ" sz="1000" i="1" dirty="0"/>
              <a:t>2009</a:t>
            </a:r>
            <a:r>
              <a:rPr lang="cs-CZ" sz="1000" dirty="0"/>
              <a:t> [online]. Volné dílo.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PALICKAP. </a:t>
            </a:r>
            <a:r>
              <a:rPr lang="cs-CZ" sz="1000" i="1" dirty="0"/>
              <a:t>Http://commons.wikimedia.org/wiki/File:Nov%C3%BD_Ji%C4%8D%C3%ADn,_vila.jpg?uselang=cs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 3.0 </a:t>
            </a:r>
            <a:r>
              <a:rPr lang="cs-CZ" sz="1000" dirty="0" err="1"/>
              <a:t>Unported</a:t>
            </a:r>
            <a:r>
              <a:rPr lang="cs-CZ" sz="1000" dirty="0"/>
              <a:t>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BOSQUETE. </a:t>
            </a:r>
            <a:r>
              <a:rPr lang="cs-CZ" sz="1000" i="1" dirty="0"/>
              <a:t>Http://commons.wikimedia.org/wiki/File:JanacekNJ.JPG?uselang=cs</a:t>
            </a:r>
            <a:r>
              <a:rPr lang="cs-CZ" sz="1000" dirty="0"/>
              <a:t> [online]. volné dílo. [cit. 2012-03-04].</a:t>
            </a:r>
          </a:p>
          <a:p>
            <a:endParaRPr lang="cs-CZ" sz="1000" dirty="0"/>
          </a:p>
          <a:p>
            <a:r>
              <a:rPr lang="cs-CZ" sz="1000" dirty="0"/>
              <a:t>COA DESIGN) JAROSLAV PALAVSKÝ. </a:t>
            </a:r>
            <a:r>
              <a:rPr lang="cs-CZ" sz="1000" i="1" dirty="0"/>
              <a:t>Http://commons.wikimedia.org/wiki/File:Koprivnice_CZ_CoA.png</a:t>
            </a:r>
            <a:r>
              <a:rPr lang="cs-CZ" sz="1000" dirty="0"/>
              <a:t> [online]. volné dílo. [cit. 2012-03-04].  </a:t>
            </a:r>
          </a:p>
          <a:p>
            <a:endParaRPr lang="cs-CZ" sz="1000" dirty="0"/>
          </a:p>
          <a:p>
            <a:r>
              <a:rPr lang="cs-CZ" sz="1000" dirty="0"/>
              <a:t>DEBAKU. </a:t>
            </a:r>
            <a:r>
              <a:rPr lang="cs-CZ" sz="1000" i="1" dirty="0"/>
              <a:t>Http://commons.wikimedia.org/wiki/File:Kop%C5%99ivnice_panorama.JPG</a:t>
            </a:r>
            <a:r>
              <a:rPr lang="cs-CZ" sz="1000" dirty="0"/>
              <a:t>: </a:t>
            </a:r>
            <a:r>
              <a:rPr lang="cs-CZ" sz="1000" i="1" dirty="0"/>
              <a:t>2009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2012-03-04]. </a:t>
            </a:r>
          </a:p>
          <a:p>
            <a:endParaRPr lang="cs-CZ" sz="1000" dirty="0"/>
          </a:p>
          <a:p>
            <a:r>
              <a:rPr lang="cs-CZ" sz="1000" dirty="0"/>
              <a:t>RADEK BARTOŠ. </a:t>
            </a:r>
            <a:r>
              <a:rPr lang="cs-CZ" sz="1000" i="1" dirty="0"/>
              <a:t>Http://commons.wikimedia.org/wiki/File:Technical_museum_in_Koprivnice.JPG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2012-03-04].</a:t>
            </a:r>
          </a:p>
          <a:p>
            <a:endParaRPr lang="cs-CZ" sz="1000" dirty="0"/>
          </a:p>
          <a:p>
            <a:r>
              <a:rPr lang="cs-CZ" sz="1000" dirty="0"/>
              <a:t>MICHAL MAŇAS. </a:t>
            </a:r>
            <a:r>
              <a:rPr lang="cs-CZ" sz="1000" i="1" dirty="0"/>
              <a:t>Http://commons.wikimedia.org/wiki/File:Koprivnice_muzeum_Fojtstvi.jpg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stejné obecné 2.5.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DR. KILLER. </a:t>
            </a:r>
            <a:r>
              <a:rPr lang="cs-CZ" sz="1000" i="1" dirty="0"/>
              <a:t>Http://commons.wikimedia.org/wiki/File:Rozhledna_B%C3%ADl%C3%A1_Hora.JPG?uselang=cs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. [cit. 2012-03-04]. </a:t>
            </a:r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961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68952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RADEK </a:t>
            </a:r>
            <a:r>
              <a:rPr lang="cs-CZ" sz="1000" dirty="0"/>
              <a:t>BARTOŠ. </a:t>
            </a:r>
            <a:r>
              <a:rPr lang="cs-CZ" sz="1000" i="1" dirty="0"/>
              <a:t>Http://commons.wikimedia.org/wiki/File:Slovenska_strela_in_Koprivnice.JPG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i="1" dirty="0"/>
              <a:t>Http://commons.wikimedia.org/wiki/File:Pribor_CZ_CoA.jpg?uselang=cs</a:t>
            </a:r>
            <a:r>
              <a:rPr lang="cs-CZ" sz="1000" dirty="0"/>
              <a:t> [online]. Volné dílo.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JIŘÍ JUREČKA. </a:t>
            </a:r>
            <a:r>
              <a:rPr lang="cs-CZ" sz="1000" i="1" dirty="0"/>
              <a:t>Http://commons.wikimedia.org/wiki/File:Pribor.jpg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stejné obecné 2.5.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NIWI. </a:t>
            </a:r>
            <a:r>
              <a:rPr lang="cs-CZ" sz="1000" i="1" dirty="0"/>
              <a:t>Http://commons.wikimedia.org/wiki/File:P%C5%99%C3%ADbor-_Freud%C5%AFv_d%C5%AFm.jpg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stejné obecné 2.5. [cit. 2012-03-04].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DEBAKU. </a:t>
            </a:r>
            <a:r>
              <a:rPr lang="cs-CZ" sz="1000" i="1" dirty="0"/>
              <a:t>Http://commons.wikimedia.org/wiki/File:Kostel_Narozen%C3%AD_Panny_Marie_v_P%C5%99%C3%ADbo%C5%99e.JPG</a:t>
            </a:r>
            <a:r>
              <a:rPr lang="cs-CZ" sz="1000" dirty="0"/>
              <a:t>: </a:t>
            </a:r>
            <a:r>
              <a:rPr lang="cs-CZ" sz="1000" i="1" dirty="0"/>
              <a:t>2009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2012-03-04</a:t>
            </a:r>
            <a:r>
              <a:rPr lang="cs-CZ" sz="1000" dirty="0" smtClean="0"/>
              <a:t>].</a:t>
            </a:r>
          </a:p>
          <a:p>
            <a:endParaRPr lang="cs-CZ" sz="1000" dirty="0" smtClean="0"/>
          </a:p>
          <a:p>
            <a:r>
              <a:rPr lang="cs-CZ" sz="1000" dirty="0"/>
              <a:t>PADAMS12. </a:t>
            </a:r>
            <a:r>
              <a:rPr lang="cs-CZ" sz="1000" i="1" dirty="0"/>
              <a:t>Http://commons.wikimedia.org/wiki/File:SigmundFreudMuseum.jpg?uselang=cs</a:t>
            </a:r>
            <a:r>
              <a:rPr lang="cs-CZ" sz="1000" dirty="0"/>
              <a:t>: </a:t>
            </a:r>
            <a:r>
              <a:rPr lang="cs-CZ" sz="1000" i="1" dirty="0"/>
              <a:t>2007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2012-03-04</a:t>
            </a:r>
            <a:r>
              <a:rPr lang="cs-CZ" sz="1000" dirty="0" smtClean="0"/>
              <a:t>].</a:t>
            </a:r>
          </a:p>
          <a:p>
            <a:endParaRPr lang="cs-CZ" sz="1000" dirty="0"/>
          </a:p>
          <a:p>
            <a:r>
              <a:rPr lang="cs-CZ" sz="1000" i="1" dirty="0"/>
              <a:t>Http://commons.wikimedia.org/wiki/File:Stud%C3%A9nka_znak.png?uselang=cs</a:t>
            </a:r>
            <a:r>
              <a:rPr lang="cs-CZ" sz="1000" dirty="0"/>
              <a:t>: </a:t>
            </a:r>
            <a:r>
              <a:rPr lang="cs-CZ" sz="1000" i="1" dirty="0"/>
              <a:t>2000</a:t>
            </a:r>
            <a:r>
              <a:rPr lang="cs-CZ" sz="1000" dirty="0"/>
              <a:t> [online]. volné dílo.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PACKA. </a:t>
            </a:r>
            <a:r>
              <a:rPr lang="cs-CZ" sz="1000" i="1" dirty="0"/>
              <a:t>Http://commons.wikimedia.org/wiki/File:Stud%C3%A9nka,_2._kv%C4%9Btna_str.jpg?uselang=cs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UNKNOWN. </a:t>
            </a:r>
            <a:r>
              <a:rPr lang="cs-CZ" sz="1000" i="1" dirty="0"/>
              <a:t>Http://commons.wikimedia.org/wiki/File:Stud%C3%A9nka_tov%C3%A1rna_na_v%C3%BDrobu_%C5%BEel_vag%C3%B3n%C5%AF_1910.gif</a:t>
            </a:r>
            <a:r>
              <a:rPr lang="cs-CZ" sz="1000" dirty="0"/>
              <a:t>: </a:t>
            </a:r>
            <a:r>
              <a:rPr lang="cs-CZ" sz="1000" i="1" dirty="0"/>
              <a:t>1910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MIC ŠTRAMBERK. </a:t>
            </a:r>
            <a:r>
              <a:rPr lang="cs-CZ" sz="1000" i="1" dirty="0"/>
              <a:t>Http://commons.wikimedia.org/wiki/File:Erb-stramberk.jpg?uselang=cs</a:t>
            </a:r>
            <a:r>
              <a:rPr lang="cs-CZ" sz="1000" dirty="0"/>
              <a:t> [online]. Volné dílo.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DAVID PALOCH (CAROIG). </a:t>
            </a:r>
            <a:r>
              <a:rPr lang="cs-CZ" sz="1000" i="1" dirty="0"/>
              <a:t>Http://commons.wikimedia.org/wiki/File:%C5%A0tramberk_(CZE)_-_general_view_of_the_town.jpg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stejné obecné 2.5.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MIAOW </a:t>
            </a:r>
            <a:r>
              <a:rPr lang="cs-CZ" sz="1000" dirty="0" err="1"/>
              <a:t>MIAOW</a:t>
            </a:r>
            <a:r>
              <a:rPr lang="cs-CZ" sz="1000" dirty="0"/>
              <a:t>. </a:t>
            </a:r>
            <a:r>
              <a:rPr lang="cs-CZ" sz="1000" i="1" dirty="0"/>
              <a:t>Http://commons.wikimedia.org/wiki/File:Sipka_Cave_Stramberk_CZ_01.JPG?uselang=cs</a:t>
            </a:r>
            <a:r>
              <a:rPr lang="cs-CZ" sz="1000" dirty="0"/>
              <a:t>: </a:t>
            </a:r>
            <a:r>
              <a:rPr lang="cs-CZ" sz="1000" i="1" dirty="0"/>
              <a:t>2003</a:t>
            </a:r>
            <a:r>
              <a:rPr lang="cs-CZ" sz="1000" dirty="0"/>
              <a:t> [online]. Volné dílo. [cit. 2012-03-05</a:t>
            </a:r>
            <a:r>
              <a:rPr lang="cs-CZ" sz="1000" dirty="0" smtClean="0"/>
              <a:t>].</a:t>
            </a:r>
          </a:p>
          <a:p>
            <a:endParaRPr lang="cs-CZ" sz="1000" dirty="0"/>
          </a:p>
          <a:p>
            <a:r>
              <a:rPr lang="cs-CZ" sz="1000" dirty="0"/>
              <a:t>DR. KILLER. </a:t>
            </a:r>
            <a:r>
              <a:rPr lang="cs-CZ" sz="1000" i="1" dirty="0"/>
              <a:t>Http://commons.wikimedia.org/wiki/File:Botany_%C5%A0tramberk_labyrint.JPG?uselang=cs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PKOTRLA. </a:t>
            </a:r>
            <a:r>
              <a:rPr lang="cs-CZ" sz="1000" i="1" dirty="0"/>
              <a:t>Http://commons.wikimedia.org/wiki/File:Fulnek_znak.png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JAN VANČURA. </a:t>
            </a:r>
            <a:r>
              <a:rPr lang="cs-CZ" sz="1000" i="1" dirty="0"/>
              <a:t>Http://commons.wikimedia.org/wiki/File:Fulnek_radnice.jpg</a:t>
            </a:r>
            <a:r>
              <a:rPr lang="cs-CZ" sz="1000" dirty="0"/>
              <a:t>: </a:t>
            </a:r>
            <a:r>
              <a:rPr lang="cs-CZ" sz="1000" i="1" dirty="0"/>
              <a:t>2009</a:t>
            </a:r>
            <a:r>
              <a:rPr lang="cs-CZ" sz="1000" dirty="0"/>
              <a:t> [online]. Tento soubor je licencován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PAWEŁ GRZYWOCZ. </a:t>
            </a:r>
            <a:r>
              <a:rPr lang="cs-CZ" sz="1000" i="1" dirty="0"/>
              <a:t>Http://commons.wikimedia.org/wiki/File:Fulnek_castle.jpg</a:t>
            </a:r>
            <a:r>
              <a:rPr lang="cs-CZ" sz="1000" dirty="0"/>
              <a:t>: </a:t>
            </a:r>
            <a:r>
              <a:rPr lang="cs-CZ" sz="1000" i="1" dirty="0"/>
              <a:t>2006</a:t>
            </a:r>
            <a:r>
              <a:rPr lang="cs-CZ" sz="1000" dirty="0"/>
              <a:t> [online].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stejné obecné 2.5. [cit. 2012-03-05]. </a:t>
            </a:r>
          </a:p>
        </p:txBody>
      </p:sp>
    </p:spTree>
    <p:extLst>
      <p:ext uri="{BB962C8B-B14F-4D97-AF65-F5344CB8AC3E}">
        <p14:creationId xmlns:p14="http://schemas.microsoft.com/office/powerpoint/2010/main" val="233434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20891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i="1" dirty="0"/>
              <a:t>Http://commons.wikimedia.org/wiki/File:Bilovec_znak.gif.jpg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. [cit. 2012-03-05</a:t>
            </a:r>
            <a:r>
              <a:rPr lang="cs-CZ" sz="1000" dirty="0" smtClean="0"/>
              <a:t>].</a:t>
            </a:r>
          </a:p>
          <a:p>
            <a:endParaRPr lang="cs-CZ" sz="1000" dirty="0"/>
          </a:p>
          <a:p>
            <a:r>
              <a:rPr lang="cs-CZ" sz="1000" dirty="0"/>
              <a:t>PACKA. </a:t>
            </a:r>
            <a:r>
              <a:rPr lang="cs-CZ" sz="1000" i="1" dirty="0"/>
              <a:t>Http://commons.wikimedia.org/wiki/File:B%C3%ADlovec,_Slezsk%C3%A9_sq_2.jpg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2012-03-05]. </a:t>
            </a:r>
            <a:r>
              <a:rPr lang="cs-CZ" sz="1000" dirty="0" smtClean="0"/>
              <a:t> </a:t>
            </a:r>
          </a:p>
          <a:p>
            <a:endParaRPr lang="cs-CZ" sz="1000" dirty="0"/>
          </a:p>
          <a:p>
            <a:r>
              <a:rPr lang="cs-CZ" sz="1000" dirty="0"/>
              <a:t>PACKA. </a:t>
            </a:r>
            <a:r>
              <a:rPr lang="cs-CZ" sz="1000" i="1" dirty="0"/>
              <a:t>Http://commons.wikimedia.org/wiki/File:B%C3%ADlovec,_castle.jpg</a:t>
            </a:r>
            <a:r>
              <a:rPr lang="cs-CZ" sz="1000" dirty="0"/>
              <a:t>: </a:t>
            </a:r>
            <a:r>
              <a:rPr lang="cs-CZ" sz="1000" i="1" dirty="0"/>
              <a:t>2011</a:t>
            </a:r>
            <a:r>
              <a:rPr lang="cs-CZ" sz="1000" dirty="0"/>
              <a:t> [online].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en-US" sz="1000" dirty="0"/>
              <a:t>PAN BMP. </a:t>
            </a:r>
            <a:r>
              <a:rPr lang="en-US" sz="1000" i="1" dirty="0"/>
              <a:t>Http://commons.wikimedia.org/wiki/File:Fren%C5%A1t%C3%A1t_pod_Radho%C5%A1t%C4%9Bm_CoA_CZ.svg</a:t>
            </a:r>
            <a:r>
              <a:rPr lang="en-US" sz="1000" dirty="0"/>
              <a:t>: </a:t>
            </a:r>
            <a:r>
              <a:rPr lang="en-US" sz="1000" i="1" dirty="0"/>
              <a:t>2010</a:t>
            </a:r>
            <a:r>
              <a:rPr lang="en-US" sz="1000" dirty="0"/>
              <a:t> [online]. public domain. [cit. 2012-03-05</a:t>
            </a:r>
            <a:r>
              <a:rPr lang="en-US" sz="1000" dirty="0" smtClean="0"/>
              <a:t>].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DAVID PALOCH (CAROIG). </a:t>
            </a:r>
            <a:r>
              <a:rPr lang="cs-CZ" sz="1000" i="1" dirty="0"/>
              <a:t>Http://commons.wikimedia.org/wiki/File:Fren%C5%A1t%C3%A1t_pod_Radho%C5%A1t%C4%9Bm_(CZE)_-_town_hall.jpg</a:t>
            </a:r>
            <a:r>
              <a:rPr lang="cs-CZ" sz="1000" dirty="0"/>
              <a:t>: </a:t>
            </a:r>
            <a:r>
              <a:rPr lang="cs-CZ" sz="1000" i="1" dirty="0"/>
              <a:t>2005</a:t>
            </a:r>
            <a:r>
              <a:rPr lang="cs-CZ" sz="1000" dirty="0"/>
              <a:t> [online].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stejné obecné 2. [cit. 2012-03-05]. </a:t>
            </a:r>
            <a:endParaRPr lang="cs-CZ" sz="1000" dirty="0" smtClean="0"/>
          </a:p>
          <a:p>
            <a:endParaRPr lang="cs-CZ" sz="1000" dirty="0"/>
          </a:p>
          <a:p>
            <a:r>
              <a:rPr lang="cs-CZ" sz="1000" dirty="0"/>
              <a:t>DANIEL BARÁNEK. </a:t>
            </a:r>
            <a:r>
              <a:rPr lang="cs-CZ" sz="1000" i="1" dirty="0"/>
              <a:t>Http://commons.wikimedia.org/wiki/File:Fren%C5%A1t%C3%A1t_pod_Radho%C5%A1t%C4%9Bm,_pohled_z_v%C3%BDchodu.jpg?uselang=cs</a:t>
            </a:r>
            <a:r>
              <a:rPr lang="cs-CZ" sz="1000" dirty="0"/>
              <a:t>: </a:t>
            </a:r>
            <a:r>
              <a:rPr lang="cs-CZ" sz="1000" i="1" dirty="0"/>
              <a:t>2008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. [cit. 2012-03-05].</a:t>
            </a:r>
          </a:p>
        </p:txBody>
      </p:sp>
    </p:spTree>
    <p:extLst>
      <p:ext uri="{BB962C8B-B14F-4D97-AF65-F5344CB8AC3E}">
        <p14:creationId xmlns:p14="http://schemas.microsoft.com/office/powerpoint/2010/main" val="25818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64187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E66FF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264</TotalTime>
  <Words>1109</Words>
  <Application>Microsoft Office PowerPoint</Application>
  <PresentationFormat>Předvádění na obrazovce (4:3)</PresentationFormat>
  <Paragraphs>111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Courier New</vt:lpstr>
      <vt:lpstr>Times New Roman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30</cp:revision>
  <dcterms:created xsi:type="dcterms:W3CDTF">2012-03-03T20:43:56Z</dcterms:created>
  <dcterms:modified xsi:type="dcterms:W3CDTF">2013-10-30T18:03:40Z</dcterms:modified>
</cp:coreProperties>
</file>