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3A5DAE10-F8F2-489A-B541-3CB785F09F5D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24C6E3C1-A9DB-422E-A244-49B3DD358C2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7016" y="836712"/>
            <a:ext cx="867747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u="sng" dirty="0" smtClean="0">
                <a:solidFill>
                  <a:srgbClr val="FF0000"/>
                </a:solidFill>
              </a:rPr>
              <a:t>Ochrana člověka při ohrožení </a:t>
            </a:r>
          </a:p>
          <a:p>
            <a:r>
              <a:rPr lang="cs-CZ" sz="5400" u="sng" dirty="0" smtClean="0">
                <a:solidFill>
                  <a:srgbClr val="FF0000"/>
                </a:solidFill>
              </a:rPr>
              <a:t>zdraví a života:</a:t>
            </a: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>
                <a:solidFill>
                  <a:srgbClr val="FF0000"/>
                </a:solidFill>
              </a:rPr>
              <a:t>nebezpečná místa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>
                <a:solidFill>
                  <a:srgbClr val="FF0000"/>
                </a:solidFill>
              </a:rPr>
              <a:t>nebezpečné situace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>
                <a:solidFill>
                  <a:srgbClr val="FF0000"/>
                </a:solidFill>
              </a:rPr>
              <a:t>kdo ti může v nebezpečí pomoci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076056" y="2420888"/>
            <a:ext cx="4223700" cy="215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07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Nebezpečná</a:t>
            </a:r>
            <a:r>
              <a:rPr lang="cs-CZ" sz="4800" b="1" u="sng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u="sng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místa</a:t>
            </a:r>
            <a:r>
              <a:rPr lang="cs-CZ" sz="4800" b="1" u="sng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endParaRPr lang="cs-CZ" sz="4800" b="1" u="sng" dirty="0">
              <a:ln w="28575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Víš, kde všude na tebe číhá nebezpečí?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422" y="2348880"/>
            <a:ext cx="5289403" cy="39604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917017" y="2206488"/>
            <a:ext cx="26642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V lese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9166" y="3645024"/>
            <a:ext cx="26642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můžeš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spadnout do rokle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zabloudit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3303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40" y="130495"/>
            <a:ext cx="8114997" cy="659560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69411" y="188640"/>
            <a:ext cx="770485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U vody </a:t>
            </a:r>
            <a:r>
              <a:rPr lang="cs-CZ" sz="4000" b="1" u="sng" dirty="0" smtClean="0">
                <a:solidFill>
                  <a:srgbClr val="FF0000"/>
                </a:solidFill>
              </a:rPr>
              <a:t>- hrozí utonutí!!!</a:t>
            </a:r>
          </a:p>
          <a:p>
            <a:endParaRPr lang="cs-CZ" sz="6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4571" y="2132856"/>
            <a:ext cx="662473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u="sng" dirty="0" smtClean="0">
                <a:solidFill>
                  <a:srgbClr val="FF0000"/>
                </a:solidFill>
              </a:rPr>
              <a:t>Pamatuj!</a:t>
            </a:r>
          </a:p>
          <a:p>
            <a:r>
              <a:rPr lang="cs-CZ" b="1" dirty="0" smtClean="0"/>
              <a:t>V létě: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koupeme se jenom tam, kde to dobře známe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neplaveme do míst, kde je silný proud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do vody neskáčeme uhřátí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důležité je, aby byl poblíž dospělý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r>
              <a:rPr lang="cs-CZ" b="1" dirty="0" smtClean="0"/>
              <a:t>V zimě: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na rybníky a řeky vstupujeme, jen pokud je led </a:t>
            </a:r>
            <a:br>
              <a:rPr lang="cs-CZ" dirty="0" smtClean="0"/>
            </a:br>
            <a:r>
              <a:rPr lang="cs-CZ" dirty="0" smtClean="0"/>
              <a:t>dostatečně silný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nepřibližujeme se k otvorům v ledu, ani k místům, </a:t>
            </a:r>
            <a:br>
              <a:rPr lang="cs-CZ" dirty="0" smtClean="0"/>
            </a:br>
            <a:r>
              <a:rPr lang="cs-CZ" dirty="0" smtClean="0"/>
              <a:t>kde přitéká do řeky(rybníka) potok</a:t>
            </a:r>
          </a:p>
        </p:txBody>
      </p:sp>
    </p:spTree>
    <p:extLst>
      <p:ext uri="{BB962C8B-B14F-4D97-AF65-F5344CB8AC3E}">
        <p14:creationId xmlns:p14="http://schemas.microsoft.com/office/powerpoint/2010/main" val="318227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250" y="3571145"/>
            <a:ext cx="4320480" cy="32403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471" y="1103676"/>
            <a:ext cx="3924560" cy="261473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95536" y="116632"/>
            <a:ext cx="86409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Na železnici, silnici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0956" y="1224628"/>
            <a:ext cx="7272808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u="sng" dirty="0" smtClean="0">
                <a:solidFill>
                  <a:srgbClr val="FF0000"/>
                </a:solidFill>
              </a:rPr>
              <a:t>Pamatuj:</a:t>
            </a:r>
          </a:p>
          <a:p>
            <a:endParaRPr lang="cs-CZ" sz="1100" dirty="0" smtClean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nenaskakuj do rozjíždějícího se vlaku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nevyskakuj z ještě jedoucího vlaku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nevstupuj do kolejiště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při chůzi, jízdě na kole dodržovat pravidla </a:t>
            </a:r>
            <a:br>
              <a:rPr lang="cs-CZ" dirty="0" smtClean="0"/>
            </a:br>
            <a:r>
              <a:rPr lang="cs-CZ" dirty="0" smtClean="0"/>
              <a:t>silničního provozu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1574" y="3955938"/>
            <a:ext cx="2035066" cy="271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57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8924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Další nebezpečná místa: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8327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pohyb v blízkosti elektrické vedení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pohyb ve starých objektech (továrnách, domech)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pobyt venku při bouřce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149080"/>
            <a:ext cx="8640960" cy="243143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u="sng" dirty="0" smtClean="0">
                <a:solidFill>
                  <a:srgbClr val="FF0000"/>
                </a:solidFill>
              </a:rPr>
              <a:t>PAMATUJ!!!</a:t>
            </a:r>
          </a:p>
          <a:p>
            <a:r>
              <a:rPr lang="cs-CZ" sz="3600" b="1" dirty="0" smtClean="0"/>
              <a:t>Všude, kde se pohybujeme, musíme být opatrní a rozvážní. Pokud je to možné, nebezpečným místům se snažíme vyhnout.</a:t>
            </a:r>
            <a:endParaRPr lang="cs-CZ" sz="36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51920" y="1772816"/>
            <a:ext cx="4452461" cy="2823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27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Nebezpečné situace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30809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u="sng" dirty="0" smtClean="0">
                <a:solidFill>
                  <a:srgbClr val="FF0000"/>
                </a:solidFill>
              </a:rPr>
              <a:t>Pamatuj!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nikdy nechoď s cizími lidmi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ztratíš-li se v neznámém prostředí, požádej o pomoc dospělého (policistu)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žádném případě nikam nechoď s cizími lidmi, nesedej k nim do auta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nebezpečný může být i vliv špatných kamarádů (kouření, alkohol, drogy)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4861" y="3789040"/>
            <a:ext cx="7920880" cy="286232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/>
              <a:t>V každé situaci se musíme chovat zodpovědně a rozvážně. Nebezpečným situacím je lepší se vyhnout. Když však nastanou, musíme situaci zvážit a pak ji řešit nebo přivolat pomoc.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908720"/>
            <a:ext cx="3118525" cy="126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66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03536"/>
            <a:ext cx="8748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Kdo může v nebezpečí pomoci?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828092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Rodiče, učitelé, kamarádi</a:t>
            </a:r>
          </a:p>
          <a:p>
            <a:pPr marL="342900" indent="-342900">
              <a:buAutoNum type="arabicPeriod"/>
            </a:pPr>
            <a:r>
              <a:rPr lang="cs-CZ" dirty="0" smtClean="0"/>
              <a:t>Linka bezpečí  tel.:</a:t>
            </a:r>
            <a:r>
              <a:rPr lang="cs-CZ" b="1" dirty="0" smtClean="0"/>
              <a:t>116 111</a:t>
            </a:r>
          </a:p>
          <a:p>
            <a:pPr marL="342900" indent="-342900">
              <a:buAutoNum type="arabicPeriod"/>
            </a:pPr>
            <a:r>
              <a:rPr lang="cs-CZ" dirty="0" smtClean="0"/>
              <a:t>Policie České republiky tel.: </a:t>
            </a:r>
            <a:r>
              <a:rPr lang="cs-CZ" b="1" dirty="0" smtClean="0"/>
              <a:t>158</a:t>
            </a:r>
          </a:p>
          <a:p>
            <a:pPr marL="342900" indent="-342900">
              <a:buAutoNum type="arabicPeriod"/>
            </a:pPr>
            <a:r>
              <a:rPr lang="cs-CZ" dirty="0" smtClean="0"/>
              <a:t>Zdravotnická záchranná služba tel.: </a:t>
            </a:r>
            <a:r>
              <a:rPr lang="cs-CZ" b="1" dirty="0" smtClean="0"/>
              <a:t>155</a:t>
            </a:r>
          </a:p>
          <a:p>
            <a:pPr marL="342900" indent="-342900">
              <a:buAutoNum type="arabicPeriod"/>
            </a:pPr>
            <a:r>
              <a:rPr lang="cs-CZ" dirty="0" smtClean="0"/>
              <a:t>Hasičský záchranný sbor ČR tel.: </a:t>
            </a:r>
            <a:r>
              <a:rPr lang="cs-CZ" b="1" dirty="0" smtClean="0"/>
              <a:t>150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r>
              <a:rPr lang="cs-CZ" dirty="0" smtClean="0"/>
              <a:t>Pomoc lidem poskytuje i městská policie, horská služba, dobrovolníci Červeného kříže, zvláštní havarijní služby ( např. při úniku plynu, porucha elektrického vedení apod.)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800" dirty="0" smtClean="0"/>
              <a:t>V celé Evropě platí jednotné číslo tísňového volání: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       </a:t>
            </a:r>
            <a:r>
              <a:rPr lang="cs-CZ" sz="2800" b="1" dirty="0" smtClean="0"/>
              <a:t>112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827962"/>
            <a:ext cx="3600400" cy="3048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412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992888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chemeClr val="bg1">
                    <a:lumMod val="10000"/>
                  </a:schemeClr>
                </a:solidFill>
              </a:rPr>
              <a:t>Zdroje:</a:t>
            </a:r>
          </a:p>
          <a:p>
            <a:r>
              <a:rPr lang="cs-CZ" sz="1100" dirty="0" smtClean="0">
                <a:solidFill>
                  <a:schemeClr val="bg1">
                    <a:lumMod val="10000"/>
                  </a:schemeClr>
                </a:solidFill>
              </a:rPr>
              <a:t>Http://www.clker.com/clipart-3087.html: 2007 [online]. Public </a:t>
            </a:r>
            <a:r>
              <a:rPr lang="cs-CZ" sz="1100" dirty="0" err="1" smtClean="0">
                <a:solidFill>
                  <a:schemeClr val="bg1">
                    <a:lumMod val="10000"/>
                  </a:schemeClr>
                </a:solidFill>
              </a:rPr>
              <a:t>domain</a:t>
            </a:r>
            <a:r>
              <a:rPr lang="cs-CZ" sz="1100" dirty="0" smtClean="0">
                <a:solidFill>
                  <a:schemeClr val="bg1">
                    <a:lumMod val="10000"/>
                  </a:schemeClr>
                </a:solidFill>
              </a:rPr>
              <a:t>. [cit. 2012-03-08]</a:t>
            </a:r>
          </a:p>
          <a:p>
            <a:r>
              <a:rPr lang="cs-CZ" sz="1100" dirty="0" smtClean="0">
                <a:effectLst/>
              </a:rPr>
              <a:t>ROSSER1954. </a:t>
            </a:r>
            <a:r>
              <a:rPr lang="cs-CZ" sz="1100" i="1" dirty="0" smtClean="0">
                <a:effectLst/>
              </a:rPr>
              <a:t>Http://commons.wikimedia.org/wiki/File:Slough_of_Despond,_old_quarry.JPG?uselang=cs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2011</a:t>
            </a:r>
            <a:r>
              <a:rPr lang="cs-CZ" sz="1100" dirty="0" smtClean="0">
                <a:effectLst/>
              </a:rPr>
              <a:t> [online].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. [cit. 2012-03-08]. </a:t>
            </a:r>
          </a:p>
          <a:p>
            <a:r>
              <a:rPr lang="cs-CZ" sz="1100" dirty="0" smtClean="0">
                <a:effectLst/>
              </a:rPr>
              <a:t>ANKE HUPER, KARLSRUHE. </a:t>
            </a:r>
            <a:r>
              <a:rPr lang="cs-CZ" sz="1100" i="1" dirty="0" smtClean="0">
                <a:effectLst/>
              </a:rPr>
              <a:t>Http://commons.wikimedia.org/wiki/File:Fermasee.jpg?uselang=cs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2005</a:t>
            </a:r>
            <a:r>
              <a:rPr lang="cs-CZ" sz="1100" dirty="0" smtClean="0">
                <a:effectLst/>
              </a:rPr>
              <a:t> [online].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. [cit. 2012-03-08]. </a:t>
            </a:r>
            <a:r>
              <a:rPr lang="cs-CZ" sz="1100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</a:p>
          <a:p>
            <a:r>
              <a:rPr lang="cs-CZ" sz="1100" dirty="0" smtClean="0">
                <a:effectLst/>
              </a:rPr>
              <a:t>ŠJŮ. </a:t>
            </a:r>
            <a:r>
              <a:rPr lang="cs-CZ" sz="1100" i="1" dirty="0" smtClean="0">
                <a:effectLst/>
              </a:rPr>
              <a:t>Http://commons.wikimedia.org/wiki/File:Roztoky_u_Prahy,_Regionova.jpg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2006</a:t>
            </a:r>
            <a:r>
              <a:rPr lang="cs-CZ" sz="1100" dirty="0" smtClean="0">
                <a:effectLst/>
              </a:rPr>
              <a:t> [online]. Tento soubor je licencován pod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. [cit. 2012-03-08]. </a:t>
            </a:r>
          </a:p>
          <a:p>
            <a:r>
              <a:rPr lang="cs-CZ" sz="1100" dirty="0" smtClean="0">
                <a:effectLst/>
              </a:rPr>
              <a:t>SCHMUTTENMAER. </a:t>
            </a:r>
            <a:r>
              <a:rPr lang="cs-CZ" sz="1100" i="1" dirty="0" smtClean="0">
                <a:effectLst/>
              </a:rPr>
              <a:t>Http://commons.wikimedia.org/wiki/File:Aaronl.jpg?uselang=cs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1993</a:t>
            </a:r>
            <a:r>
              <a:rPr lang="cs-CZ" sz="1100" dirty="0" smtClean="0">
                <a:effectLst/>
              </a:rPr>
              <a:t> [online].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2.0 </a:t>
            </a:r>
            <a:r>
              <a:rPr lang="cs-CZ" sz="1100" dirty="0" err="1" smtClean="0">
                <a:effectLst/>
              </a:rPr>
              <a:t>Generic</a:t>
            </a:r>
            <a:r>
              <a:rPr lang="cs-CZ" sz="1100" dirty="0" smtClean="0">
                <a:effectLst/>
              </a:rPr>
              <a:t>. [cit. 2012-03-08]. </a:t>
            </a:r>
          </a:p>
          <a:p>
            <a:r>
              <a:rPr lang="cs-CZ" sz="1100" dirty="0" smtClean="0">
                <a:effectLst/>
              </a:rPr>
              <a:t>JANSUCHY. </a:t>
            </a:r>
            <a:r>
              <a:rPr lang="cs-CZ" sz="1100" i="1" dirty="0" smtClean="0">
                <a:effectLst/>
              </a:rPr>
              <a:t>Http://commons.wikimedia.org/wiki/File:Level_crossing_in_Jinonice_with_boom_barrier_permanently_down_sign.jpg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2009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2012-03-08]. </a:t>
            </a:r>
          </a:p>
          <a:p>
            <a:r>
              <a:rPr lang="cs-CZ" sz="1100" i="1" dirty="0" smtClean="0">
                <a:effectLst/>
              </a:rPr>
              <a:t>Http://www.clker.com/clipart-electric-tower.html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2010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2012-03-08].</a:t>
            </a:r>
          </a:p>
          <a:p>
            <a:r>
              <a:rPr lang="cs-CZ" sz="1100" i="1" dirty="0" smtClean="0">
                <a:effectLst/>
              </a:rPr>
              <a:t>Http://www.clker.com/clipart-burning-cigarette.html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2011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2012-03-08]. </a:t>
            </a:r>
          </a:p>
          <a:p>
            <a:r>
              <a:rPr lang="cs-CZ" sz="1100" i="1" dirty="0" smtClean="0">
                <a:effectLst/>
              </a:rPr>
              <a:t>Http://www.clker.com/clipart-1783.html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2007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2012-03-08]. </a:t>
            </a:r>
            <a:endParaRPr lang="cs-CZ" sz="11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44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42895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158</TotalTime>
  <Words>518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바탕</vt:lpstr>
      <vt:lpstr>돋움</vt:lpstr>
      <vt:lpstr>Arial</vt:lpstr>
      <vt:lpstr>Times New Roman</vt:lpstr>
      <vt:lpstr>Wingdings 2</vt:lpstr>
      <vt:lpstr>Wingdings 3</vt:lpstr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Petra</cp:lastModifiedBy>
  <cp:revision>17</cp:revision>
  <dcterms:created xsi:type="dcterms:W3CDTF">2012-03-08T19:15:37Z</dcterms:created>
  <dcterms:modified xsi:type="dcterms:W3CDTF">2013-10-30T18:02:05Z</dcterms:modified>
</cp:coreProperties>
</file>