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6A0FB8-4E55-466B-BB65-95891E36886D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F6BC62-6306-4269-8584-318626832F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46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F6BC62-6306-4269-8584-318626832F2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012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353A46-542E-465A-9110-B86CA7F71055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ACD33-3E2C-426D-8D87-9E22EF9580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52736"/>
            <a:ext cx="7560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Historie českého státu </a:t>
            </a:r>
            <a:endParaRPr lang="cs-CZ" sz="6000" b="1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492896"/>
            <a:ext cx="3168575" cy="380991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941168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21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53329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Kníže Václav I</a:t>
            </a:r>
            <a:r>
              <a:rPr lang="cs-CZ" sz="3200" dirty="0" smtClean="0">
                <a:solidFill>
                  <a:srgbClr val="C00000"/>
                </a:solidFill>
              </a:rPr>
              <a:t>.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oblíbený panovník české země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24587"/>
            <a:ext cx="4392488" cy="41718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60648"/>
            <a:ext cx="2880320" cy="3824688"/>
          </a:xfrm>
          <a:prstGeom prst="rect">
            <a:avLst/>
          </a:prstGeom>
          <a:ln>
            <a:solidFill>
              <a:schemeClr val="tx1">
                <a:lumMod val="20000"/>
                <a:lumOff val="80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788024" y="4365104"/>
            <a:ext cx="43559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Byl dobrý, moudrý, zbožný. Den, kdy byl zavražděn svým bratrem si připomínáme státním svátkem – 28. září.</a:t>
            </a:r>
          </a:p>
        </p:txBody>
      </p:sp>
    </p:spTree>
    <p:extLst>
      <p:ext uri="{BB962C8B-B14F-4D97-AF65-F5344CB8AC3E}">
        <p14:creationId xmlns:p14="http://schemas.microsoft.com/office/powerpoint/2010/main" val="196934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Karel IV</a:t>
            </a:r>
            <a:r>
              <a:rPr lang="cs-CZ" sz="3200" dirty="0" smtClean="0">
                <a:solidFill>
                  <a:srgbClr val="C00000"/>
                </a:solidFill>
              </a:rPr>
              <a:t>.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nejvýznamnější panovník středověku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44824"/>
            <a:ext cx="2448272" cy="32643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7754" y="1844824"/>
            <a:ext cx="2463097" cy="246720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4984" y="1799581"/>
            <a:ext cx="2897496" cy="352764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1353" y="5407226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2060"/>
                </a:solidFill>
              </a:rPr>
              <a:t>Karel IV.</a:t>
            </a:r>
            <a:endParaRPr lang="cs-CZ" sz="2000" b="1" u="sng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7" y="4670944"/>
            <a:ext cx="2031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rgbClr val="002060"/>
                </a:solidFill>
              </a:rPr>
              <a:t>Svatováclavská koruna</a:t>
            </a:r>
            <a:endParaRPr lang="cs-CZ" sz="2000" b="1" u="sng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5378830"/>
            <a:ext cx="2520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2060"/>
                </a:solidFill>
              </a:rPr>
              <a:t>Karlův most</a:t>
            </a:r>
            <a:endParaRPr lang="cs-CZ" sz="2000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68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92696"/>
            <a:ext cx="2952328" cy="29523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393305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Symbol Karlovi univerzity</a:t>
            </a:r>
            <a:endParaRPr lang="cs-CZ" b="1" u="sng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564904"/>
            <a:ext cx="5229670" cy="36542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76056" y="1768750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2060"/>
                </a:solidFill>
              </a:rPr>
              <a:t>Hrad Karlštejn</a:t>
            </a:r>
            <a:endParaRPr lang="cs-CZ" sz="2000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7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359" y="770509"/>
            <a:ext cx="56886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Tomáš G. Masaryk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první prezident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                   Československa.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28</a:t>
            </a:r>
            <a:r>
              <a:rPr lang="cs-CZ" sz="3200" dirty="0" smtClean="0">
                <a:solidFill>
                  <a:srgbClr val="C00000"/>
                </a:solidFill>
              </a:rPr>
              <a:t>.</a:t>
            </a:r>
            <a:r>
              <a:rPr lang="cs-CZ" dirty="0" smtClean="0">
                <a:solidFill>
                  <a:srgbClr val="C00000"/>
                </a:solidFill>
              </a:rPr>
              <a:t>října 1918 – vznik samostatného československého</a:t>
            </a:r>
          </a:p>
          <a:p>
            <a:r>
              <a:rPr lang="cs-CZ" dirty="0">
                <a:solidFill>
                  <a:srgbClr val="C00000"/>
                </a:solidFill>
              </a:rPr>
              <a:t>	 </a:t>
            </a:r>
            <a:r>
              <a:rPr lang="cs-CZ" dirty="0" smtClean="0">
                <a:solidFill>
                  <a:srgbClr val="C00000"/>
                </a:solidFill>
              </a:rPr>
              <a:t>          státu.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408" y="3284984"/>
            <a:ext cx="5004048" cy="337147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627604"/>
            <a:ext cx="3300392" cy="467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464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03640" y="4149080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2. </a:t>
            </a:r>
            <a:r>
              <a:rPr lang="cs-CZ" sz="3200" b="1" u="sng" dirty="0">
                <a:solidFill>
                  <a:srgbClr val="C00000"/>
                </a:solidFill>
              </a:rPr>
              <a:t>s</a:t>
            </a:r>
            <a:r>
              <a:rPr lang="cs-CZ" sz="3200" b="1" u="sng" dirty="0" smtClean="0">
                <a:solidFill>
                  <a:srgbClr val="C00000"/>
                </a:solidFill>
              </a:rPr>
              <a:t>větová válka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177" y="3212976"/>
            <a:ext cx="5250160" cy="33863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88639"/>
            <a:ext cx="3697845" cy="261930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8639"/>
            <a:ext cx="3851920" cy="261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4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Václav Havel 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spisovatel, politik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Byl devátým a posledním prezidentem Československa (1989–1992) a prvním prezidentem České republiky (1993–2003).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132856"/>
            <a:ext cx="3240360" cy="370326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599871"/>
            <a:ext cx="4176464" cy="2787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830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52928" cy="56169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100" i="1" dirty="0" smtClean="0">
                <a:effectLst/>
              </a:rPr>
              <a:t>Http://commons.wikimedia.org/wiki/File:Karel_Svoboda_(1824-1870)_-_Kr%C3%A1l_V%C3%A1clav_I._vj%C3%AD%C5%BEd%C3%AD_v_pln%C3%A9_zbroji_na_turnaj.jpg?uselang=cs</a:t>
            </a:r>
            <a:r>
              <a:rPr lang="cs-CZ" sz="1100" dirty="0" smtClean="0">
                <a:effectLst/>
              </a:rPr>
              <a:t> [online]. Tento soubor je volné dílo, protože doba ochrany majetkových autorských práv již vypršela [cit. 2012-01-28]. </a:t>
            </a:r>
          </a:p>
          <a:p>
            <a:r>
              <a:rPr lang="cs-CZ" sz="1100" i="1" dirty="0" smtClean="0">
                <a:effectLst/>
              </a:rPr>
              <a:t>Http://commons.wikimedia.org/wiki/File:VaclavI.jpg?uselang=cs</a:t>
            </a:r>
            <a:r>
              <a:rPr lang="cs-CZ" sz="1100" dirty="0" smtClean="0">
                <a:effectLst/>
              </a:rPr>
              <a:t> [online]. volné dílo, protože doba ochrany majetkových autorských práv již vypršela [cit. 2012-01-28].</a:t>
            </a:r>
          </a:p>
          <a:p>
            <a:r>
              <a:rPr lang="cs-CZ" sz="1100" i="1" dirty="0" smtClean="0">
                <a:effectLst/>
              </a:rPr>
              <a:t>Http://commons.wikimedia.org/wiki/File:Charles_IV.jpg?uselang=cs</a:t>
            </a:r>
            <a:r>
              <a:rPr lang="cs-CZ" sz="1100" dirty="0" smtClean="0">
                <a:effectLst/>
              </a:rPr>
              <a:t> [online]. volné dílo, protože doba ochrany majetkových autorských práv již vypršela [cit. 2012-01-28]. </a:t>
            </a:r>
          </a:p>
          <a:p>
            <a:r>
              <a:rPr lang="cs-CZ" sz="1100" i="1" dirty="0" smtClean="0">
                <a:effectLst/>
              </a:rPr>
              <a:t>Http://commons.wikimedia.org/wiki/File:Czech_crown_Scheiwl.png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2012-01-28].</a:t>
            </a:r>
          </a:p>
          <a:p>
            <a:r>
              <a:rPr lang="cs-CZ" sz="1100" i="1" dirty="0" smtClean="0">
                <a:effectLst/>
              </a:rPr>
              <a:t>Http://commons.wikimedia.org/wiki/File:Praha_Revolution_1848.jpg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2012-01-28].</a:t>
            </a:r>
          </a:p>
          <a:p>
            <a:r>
              <a:rPr lang="cs-CZ" sz="1100" dirty="0" smtClean="0">
                <a:effectLst/>
              </a:rPr>
              <a:t>KAMALANAND KAREL ČERNÍK. </a:t>
            </a:r>
            <a:r>
              <a:rPr lang="cs-CZ" sz="1100" i="1" dirty="0" smtClean="0">
                <a:effectLst/>
              </a:rPr>
              <a:t>Http://commons.wikimedia.org/wiki/File:Charles-University-symbol-2.png?uselang=cs</a:t>
            </a:r>
            <a:r>
              <a:rPr lang="cs-CZ" sz="1100" dirty="0" smtClean="0">
                <a:effectLst/>
              </a:rPr>
              <a:t> [online]. 2010. Volné dílo [cit. 2012-01-28]. </a:t>
            </a:r>
          </a:p>
          <a:p>
            <a:r>
              <a:rPr lang="cs-CZ" sz="1100" dirty="0" smtClean="0">
                <a:effectLst/>
              </a:rPr>
              <a:t>PRAŽÁK. </a:t>
            </a:r>
            <a:r>
              <a:rPr lang="cs-CZ" sz="1100" i="1" dirty="0" smtClean="0">
                <a:effectLst/>
              </a:rPr>
              <a:t>Http://commons.wikimedia.org/wiki/File:Hrad_Karl%C5%A1tejn.jpg</a:t>
            </a:r>
            <a:r>
              <a:rPr lang="cs-CZ" sz="1100" dirty="0" smtClean="0">
                <a:effectLst/>
              </a:rPr>
              <a:t> [online]. 2006. soubor je licencován podle licence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</a:t>
            </a:r>
            <a:r>
              <a:rPr lang="cs-CZ" sz="1100" dirty="0" smtClean="0">
                <a:effectLst/>
              </a:rPr>
              <a:t> [cit. 2012-01-28].</a:t>
            </a:r>
          </a:p>
          <a:p>
            <a:r>
              <a:rPr lang="cs-CZ" sz="1100" dirty="0" smtClean="0">
                <a:effectLst/>
              </a:rPr>
              <a:t>BUNDESARCHIV, BILD 102-11965 / CC-BY-SA. </a:t>
            </a:r>
            <a:r>
              <a:rPr lang="cs-CZ" sz="1100" i="1" dirty="0" smtClean="0">
                <a:effectLst/>
              </a:rPr>
              <a:t>Http://commons.wikimedia.org/wiki/File:Bundesarchiv_Bild_102-11965,_Karlsbad,_Pr%C3%A4sident_Thomas_G._Masaryk.jpg?uselang=cs</a:t>
            </a:r>
            <a:r>
              <a:rPr lang="cs-CZ" sz="1100" dirty="0" smtClean="0">
                <a:effectLst/>
              </a:rPr>
              <a:t> [online]. 1931: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Německo [cit. 2012-01-28]. </a:t>
            </a:r>
          </a:p>
          <a:p>
            <a:r>
              <a:rPr lang="cs-CZ" sz="1100" i="1" dirty="0" smtClean="0">
                <a:effectLst/>
              </a:rPr>
              <a:t>Http://commons.wikimedia.org/wiki/File:Tom%C3%A1%C5%A1_Garrigue_Masaryk_1925.PNG?uselang=cs</a:t>
            </a:r>
            <a:r>
              <a:rPr lang="cs-CZ" sz="1100" dirty="0" smtClean="0">
                <a:effectLst/>
              </a:rPr>
              <a:t> [online]. 1925: Volné dílo [cit. 2012-01-28].</a:t>
            </a:r>
          </a:p>
          <a:p>
            <a:r>
              <a:rPr lang="cs-CZ" sz="1100" dirty="0" smtClean="0">
                <a:effectLst/>
              </a:rPr>
              <a:t>BUNDESARCHIV, BILD 101I-209-0090-28 / ZOLL / CC-BY-SA. </a:t>
            </a:r>
            <a:r>
              <a:rPr lang="cs-CZ" sz="1100" i="1" dirty="0" smtClean="0">
                <a:effectLst/>
              </a:rPr>
              <a:t>Http://commons.wikimedia.org/wiki/File:Sovietic_T34_battle_of_kursk.jpg?uselang=cs</a:t>
            </a:r>
            <a:r>
              <a:rPr lang="cs-CZ" sz="1100" dirty="0" smtClean="0">
                <a:effectLst/>
              </a:rPr>
              <a:t> [online]. 1941: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Německo [cit. 2012-01-28].</a:t>
            </a:r>
          </a:p>
          <a:p>
            <a:r>
              <a:rPr lang="cs-CZ" sz="1100" i="1" dirty="0" smtClean="0">
                <a:effectLst/>
              </a:rPr>
              <a:t>Http://commons.wikimedia.org/wiki/File:FestungBreslau6V1945.jpg?uselang=cs</a:t>
            </a:r>
            <a:r>
              <a:rPr lang="cs-CZ" sz="1100" dirty="0" smtClean="0">
                <a:effectLst/>
              </a:rPr>
              <a:t> [online]. Volné dílo [cit. 2012-01-28].</a:t>
            </a:r>
          </a:p>
          <a:p>
            <a:r>
              <a:rPr lang="cs-CZ" sz="1100" dirty="0" smtClean="0">
                <a:effectLst/>
              </a:rPr>
              <a:t>BUNDESARCHIV, BILD 183-J31347 / CC-BY-SA. </a:t>
            </a:r>
            <a:r>
              <a:rPr lang="cs-CZ" sz="1100" i="1" dirty="0" smtClean="0">
                <a:effectLst/>
              </a:rPr>
              <a:t>Http://commons.wikimedia.org/wiki/File:Bundesarchiv_Bild_183-J31347,_Berlin,_Ruinen_und_zerst%C3%B6rte_Autos.jpg?uselang=cs</a:t>
            </a:r>
            <a:r>
              <a:rPr lang="cs-CZ" sz="1100" dirty="0" smtClean="0">
                <a:effectLst/>
              </a:rPr>
              <a:t> [online]. 1945: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Německo [cit. 2012-01-28].</a:t>
            </a:r>
          </a:p>
          <a:p>
            <a:r>
              <a:rPr lang="cs-CZ" sz="1100" dirty="0" smtClean="0">
                <a:effectLst/>
              </a:rPr>
              <a:t>ONDŘEJ SLÁMA. </a:t>
            </a:r>
            <a:r>
              <a:rPr lang="cs-CZ" sz="1100" i="1" dirty="0" smtClean="0">
                <a:effectLst/>
              </a:rPr>
              <a:t>Http://commons.wikimedia.org/wiki/File:V%C3%A1clav_Havel_cut_out.jpg?uselang=cs</a:t>
            </a:r>
            <a:r>
              <a:rPr lang="cs-CZ" sz="1100" dirty="0" smtClean="0">
                <a:effectLst/>
              </a:rPr>
              <a:t> [online]. </a:t>
            </a:r>
            <a:r>
              <a:rPr lang="cs-CZ" sz="1100" dirty="0" smtClean="0"/>
              <a:t>20</a:t>
            </a:r>
            <a:r>
              <a:rPr lang="cs-CZ" sz="1100" dirty="0" smtClean="0">
                <a:effectLst/>
              </a:rPr>
              <a:t>09: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 [cit. 2012-01-28]. </a:t>
            </a:r>
          </a:p>
          <a:p>
            <a:r>
              <a:rPr lang="cs-CZ" sz="1100" dirty="0" smtClean="0">
                <a:effectLst/>
              </a:rPr>
              <a:t>ŘEJ SLÁMA. </a:t>
            </a:r>
            <a:r>
              <a:rPr lang="cs-CZ" sz="1100" i="1" dirty="0" smtClean="0">
                <a:effectLst/>
              </a:rPr>
              <a:t>Http://commons.wikimedia.org/wiki/File:V%C3%A1clav_Havel_-_Freedom_and_its_adversaries_conference.jpg</a:t>
            </a:r>
            <a:r>
              <a:rPr lang="cs-CZ" sz="1100" dirty="0" smtClean="0">
                <a:effectLst/>
              </a:rPr>
              <a:t> [online]. 2009: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 [cit. 2012-01-28].</a:t>
            </a:r>
          </a:p>
          <a:p>
            <a:r>
              <a:rPr lang="cs-CZ" sz="1100" dirty="0" smtClean="0">
                <a:effectLst/>
              </a:rPr>
              <a:t>JIŘÍ LOUDA. </a:t>
            </a:r>
            <a:r>
              <a:rPr lang="cs-CZ" sz="1100" i="1" dirty="0" smtClean="0">
                <a:effectLst/>
              </a:rPr>
              <a:t>Http://commons.wikimedia.org/wiki/File:Coat_of_arms_of_the_Czech_Republic.svg?uselang=cs</a:t>
            </a:r>
            <a:r>
              <a:rPr lang="cs-CZ" sz="1100" dirty="0" smtClean="0">
                <a:effectLst/>
              </a:rPr>
              <a:t> [online]. Podle českého Autorského zákona (Zákon č. 121/2000 Sb., § 3, odstavec a) jde o dílo vyňaté z ochrany dle práva autorského. [cit. </a:t>
            </a:r>
            <a:r>
              <a:rPr lang="cs-CZ" sz="1100" smtClean="0">
                <a:effectLst/>
              </a:rPr>
              <a:t>2012-01-28]. 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949302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4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77FFFE"/>
      </a:hlink>
      <a:folHlink>
        <a:srgbClr val="CF9BF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229</TotalTime>
  <Words>471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jitka</cp:lastModifiedBy>
  <cp:revision>22</cp:revision>
  <dcterms:created xsi:type="dcterms:W3CDTF">2012-01-28T18:07:35Z</dcterms:created>
  <dcterms:modified xsi:type="dcterms:W3CDTF">2013-11-01T14:24:29Z</dcterms:modified>
</cp:coreProperties>
</file>