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96907C1-B416-4087-BAE3-EBBD8E4E39BB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BD0A27C-591B-4EDC-ABBC-4BFCE02AD2B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608" y="480935"/>
            <a:ext cx="8354784" cy="556637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3264992"/>
            <a:ext cx="777686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chemeClr val="bg1"/>
                </a:solidFill>
              </a:rPr>
              <a:t>Státní symboly</a:t>
            </a:r>
          </a:p>
          <a:p>
            <a:pPr algn="ctr"/>
            <a:r>
              <a:rPr lang="cs-CZ" sz="8800" dirty="0" smtClean="0">
                <a:solidFill>
                  <a:schemeClr val="bg1"/>
                </a:solidFill>
              </a:rPr>
              <a:t>České republiky</a:t>
            </a:r>
            <a:r>
              <a:rPr lang="cs-CZ" sz="8800" dirty="0" smtClean="0">
                <a:solidFill>
                  <a:srgbClr val="C00000"/>
                </a:solidFill>
              </a:rPr>
              <a:t> 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45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649" y="371453"/>
            <a:ext cx="828092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Českých státních symbolů je celkově 7:</a:t>
            </a:r>
            <a:br>
              <a:rPr lang="cs-CZ" sz="3600" b="1" u="sng" dirty="0" smtClean="0">
                <a:solidFill>
                  <a:srgbClr val="C00000"/>
                </a:solidFill>
              </a:rPr>
            </a:br>
            <a:endParaRPr lang="cs-CZ" sz="3600" b="1" u="sng" dirty="0" smtClean="0">
              <a:solidFill>
                <a:srgbClr val="C0000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Velký státní znak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Malý státní znak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Státní barvy (trikolóra)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Státní vlajka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Vlajka prezidenta republiky</a:t>
            </a:r>
          </a:p>
          <a:p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    (prezidentská standarta)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Státní pečeť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Státní hymna – Kde domov můj?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93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78055"/>
            <a:ext cx="3873654" cy="46577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5589240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Velký státní znak</a:t>
            </a:r>
            <a:r>
              <a:rPr lang="cs-CZ" dirty="0" smtClean="0"/>
              <a:t> tvoří čtvrcený štít. Velký státní znak reprezentuje spojení všech historických zemí státu – Čechy, Morava, Slezsko. </a:t>
            </a:r>
            <a:r>
              <a:rPr lang="cs-CZ" dirty="0"/>
              <a:t>S</a:t>
            </a:r>
            <a:r>
              <a:rPr lang="cs-CZ" dirty="0" smtClean="0"/>
              <a:t>louží k vnější reprezentaci státu a k označení budov, ve kterých sídlí orgány státní správy, státní úřady a pod.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54868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Velký státní znak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484784"/>
            <a:ext cx="212970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77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3741555" cy="45628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5077959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Malý státní znak se používá na místech, kde dochází k rozhodnutí ze státní moci. Např. na razítkách a pečetidlech úřadů státní správy a samosprávy nebo na cedulích označujících památné stromy. Malý státní znak se také používá k označení sídel orgánů, které byly pověřeny výkonem státní moci – soudy, exekutoři, hygienické stanice a pod.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404664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 smtClean="0">
                <a:solidFill>
                  <a:srgbClr val="C00000"/>
                </a:solidFill>
              </a:rPr>
              <a:t>Malý </a:t>
            </a:r>
            <a:r>
              <a:rPr lang="cs-CZ" sz="3600" b="1" dirty="0">
                <a:solidFill>
                  <a:srgbClr val="C00000"/>
                </a:solidFill>
              </a:rPr>
              <a:t>státní znak</a:t>
            </a:r>
            <a:endParaRPr lang="cs-CZ" sz="36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327994"/>
            <a:ext cx="2015644" cy="290932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27984" y="432610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Historický český znak na Pražském hradě</a:t>
            </a:r>
          </a:p>
        </p:txBody>
      </p:sp>
    </p:spTree>
    <p:extLst>
      <p:ext uri="{BB962C8B-B14F-4D97-AF65-F5344CB8AC3E}">
        <p14:creationId xmlns:p14="http://schemas.microsoft.com/office/powerpoint/2010/main" val="45069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Státní barvy České republiky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56792"/>
            <a:ext cx="5516893" cy="206883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467544" y="4365104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barvy - bílá, červená a modrá v uvedeném pořadí a nazývají se trikolóra. </a:t>
            </a:r>
            <a:r>
              <a:rPr lang="cs-CZ" dirty="0"/>
              <a:t>B</a:t>
            </a:r>
            <a:r>
              <a:rPr lang="cs-CZ" dirty="0" smtClean="0"/>
              <a:t>ílá barva symbolizuje  čistotu, červená krev prolitou vlastenci za svobodu vlasti a modrá bezmračnou oblohu. Trikolóra zachovává oficiální pořadí státních barev, bílý pruh má vždy nahoře nebo vlevo z pohledu pozorovatele. Trikolora se užívá k obecnému označení státního majetku či k dekoračním účelům při slavnostních příležitostech. Dále pak na stuhách k medailím a smutečním věncům . Při oslavách státních svátků a jiných významných událostí si je lidé připínají na oděv.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890353" y="1433260"/>
            <a:ext cx="3982784" cy="149354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6442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72816"/>
            <a:ext cx="4424541" cy="294785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827584" y="332656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Vlajka České republiky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30120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šechny fyzické a právnické osoby a organizační složky státu mohou užít státní vlajku vhodným a důstojným způsobem kdykoliv.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389" y="655821"/>
            <a:ext cx="2704053" cy="405607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7723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6840" y="552199"/>
            <a:ext cx="7361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Vlajka prezidenta České republiky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375939"/>
            <a:ext cx="3312368" cy="331236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5161037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Vlajku prezidenta republiky lze užít k označení: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effectLst/>
              </a:rPr>
              <a:t>sídla prezidenta republiky v době jeho přítomnosti v České republice,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effectLst/>
              </a:rPr>
              <a:t>dopravního prostředku používaného prezidentem republiky.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388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2514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pečeť České republiky tvoří velký státní znak podložený lipovými ratolestmi po stranách, kolem něhož je opis "ČESKÁ REPUBLIKA". Pečeť opatruje prezident republiky a používá se zvláště při významných událostech, jako je stvrzení mezinárodních smluv nebo vydání pověřovacích listin diplomatickým zástupcům.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248" y="1268760"/>
            <a:ext cx="3241598" cy="32147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332655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Státní pečeť České republiky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15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83087"/>
            <a:ext cx="5469827" cy="34485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404664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Česká hymna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1113" y="260648"/>
            <a:ext cx="2296565" cy="306208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548035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hymnu lze hrát i zpívat při státních svátcích a při jiných příležitostech, je-li to obvyklé.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88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77686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dirty="0" smtClean="0">
                <a:effectLst/>
              </a:rPr>
              <a:t>P HOLMES. </a:t>
            </a:r>
            <a:r>
              <a:rPr lang="cs-CZ" sz="1200" i="1" dirty="0" smtClean="0">
                <a:effectLst/>
              </a:rPr>
              <a:t>Http://commons.wikimedia.org/wiki/File:Lime_tree.jpg?uselang=cs</a:t>
            </a:r>
            <a:r>
              <a:rPr lang="cs-CZ" sz="1200" dirty="0" smtClean="0">
                <a:effectLst/>
              </a:rPr>
              <a:t> [online]. 2008.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autora-Zachovejte licenci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 [cit. 2012-02-03]. </a:t>
            </a:r>
          </a:p>
          <a:p>
            <a:r>
              <a:rPr lang="cs-CZ" sz="1200" i="1" dirty="0" smtClean="0">
                <a:effectLst/>
              </a:rPr>
              <a:t>Http://commons.wikimedia.org/wiki/File:Coat_of_arms_of_the_Czech_Republic.svg?uselang=cs</a:t>
            </a:r>
            <a:r>
              <a:rPr lang="cs-CZ" sz="1200" dirty="0" smtClean="0">
                <a:effectLst/>
              </a:rPr>
              <a:t> [online]. Volné dílo [cit. 2012-02-03]. </a:t>
            </a:r>
          </a:p>
          <a:p>
            <a:r>
              <a:rPr lang="cs-CZ" sz="1200" i="1" dirty="0" smtClean="0">
                <a:effectLst/>
              </a:rPr>
              <a:t>Http://commons.wikimedia.org/wiki/File:Small_coat_of_arms_of_the_Czech_Republic.svg?uselang=cs</a:t>
            </a:r>
            <a:r>
              <a:rPr lang="cs-CZ" sz="1200" dirty="0" smtClean="0">
                <a:effectLst/>
              </a:rPr>
              <a:t> [online]. Volné dílo [cit. 2012-02-03].</a:t>
            </a:r>
          </a:p>
          <a:p>
            <a:r>
              <a:rPr lang="cs-CZ" sz="1200" dirty="0" smtClean="0">
                <a:effectLst/>
              </a:rPr>
              <a:t>PASTORIUS. </a:t>
            </a:r>
            <a:r>
              <a:rPr lang="cs-CZ" sz="1200" i="1" dirty="0" smtClean="0">
                <a:effectLst/>
              </a:rPr>
              <a:t>Http://commons.wikimedia.org/wiki/File:Historick%C3%BD_%C4%8Desk%C3%BD_znak.jpg</a:t>
            </a:r>
            <a:r>
              <a:rPr lang="cs-CZ" sz="1200" dirty="0" smtClean="0">
                <a:effectLst/>
              </a:rPr>
              <a:t> [online]. 2007.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 [cit. 2012-02-03].</a:t>
            </a:r>
          </a:p>
          <a:p>
            <a:r>
              <a:rPr lang="cs-CZ" sz="1200" dirty="0" smtClean="0">
                <a:effectLst/>
              </a:rPr>
              <a:t>KROKODYL. </a:t>
            </a:r>
            <a:r>
              <a:rPr lang="cs-CZ" sz="1200" i="1" dirty="0" smtClean="0">
                <a:effectLst/>
              </a:rPr>
              <a:t>Http://commons.wikimedia.org/wiki/File:Czech_passport_2006_cover.jpg</a:t>
            </a:r>
            <a:r>
              <a:rPr lang="cs-CZ" sz="1200" dirty="0" smtClean="0">
                <a:effectLst/>
              </a:rPr>
              <a:t> [online]. Volné dílo [cit. 2012-02-03]. </a:t>
            </a:r>
          </a:p>
          <a:p>
            <a:r>
              <a:rPr lang="cs-CZ" sz="1200" dirty="0" smtClean="0">
                <a:effectLst/>
              </a:rPr>
              <a:t>RAGIMIRI. </a:t>
            </a:r>
            <a:r>
              <a:rPr lang="cs-CZ" sz="1200" i="1" dirty="0" smtClean="0">
                <a:effectLst/>
              </a:rPr>
              <a:t>Http://commons.wikimedia.org/wiki/File:Tricolour_of_the_Czech_Republic.svg</a:t>
            </a:r>
            <a:r>
              <a:rPr lang="cs-CZ" sz="1200" dirty="0" smtClean="0">
                <a:effectLst/>
              </a:rPr>
              <a:t> [online]. 2009.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2012-02-03]. </a:t>
            </a:r>
          </a:p>
          <a:p>
            <a:r>
              <a:rPr lang="cs-CZ" sz="1200" i="1" dirty="0" smtClean="0">
                <a:effectLst/>
              </a:rPr>
              <a:t>Http://commons.wikimedia.org/wiki/File:Flag_of_the_Czech_Republic.svg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2012-02-03].</a:t>
            </a:r>
          </a:p>
          <a:p>
            <a:r>
              <a:rPr lang="cs-CZ" sz="1200" i="1" dirty="0" smtClean="0">
                <a:effectLst/>
              </a:rPr>
              <a:t>Http://commons.wikimedia.org/wiki/File:Flag_of_Czech_Republic_(vertical_hoisting).svg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2012-02-03].</a:t>
            </a:r>
          </a:p>
          <a:p>
            <a:r>
              <a:rPr lang="en-US" sz="1200" i="1" dirty="0" smtClean="0">
                <a:effectLst/>
              </a:rPr>
              <a:t>Http://commons.wikimedia.org/wiki/File:Flag_of_the_president_of_the_Czech_Republic.svg?uselang=cs</a:t>
            </a:r>
            <a:r>
              <a:rPr lang="en-US" sz="1200" dirty="0" smtClean="0">
                <a:effectLst/>
              </a:rPr>
              <a:t> [online]. public domain [cit. 2012-02-03].</a:t>
            </a:r>
            <a:endParaRPr lang="cs-CZ" sz="1200" dirty="0" smtClean="0">
              <a:effectLst/>
            </a:endParaRPr>
          </a:p>
          <a:p>
            <a:r>
              <a:rPr lang="en-US" sz="1200" i="1" dirty="0" smtClean="0">
                <a:effectLst/>
              </a:rPr>
              <a:t>Http://commons.wikimedia.org/wiki/File:Seal_of_the_Czech_Republic.png</a:t>
            </a:r>
            <a:r>
              <a:rPr lang="en-US" sz="1200" dirty="0" smtClean="0">
                <a:effectLst/>
              </a:rPr>
              <a:t> [online]. public domain [cit. 2012-02-03].</a:t>
            </a:r>
            <a:endParaRPr lang="cs-CZ" sz="1200" dirty="0" smtClean="0">
              <a:effectLst/>
            </a:endParaRPr>
          </a:p>
          <a:p>
            <a:r>
              <a:rPr lang="cs-CZ" sz="1200" i="1" dirty="0" smtClean="0">
                <a:effectLst/>
              </a:rPr>
              <a:t>Http://commons.wikimedia.org/wiki/File:Skroup-Anthem.jpg?uselang=cs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2012-02-03].</a:t>
            </a:r>
          </a:p>
          <a:p>
            <a:r>
              <a:rPr lang="cs-CZ" sz="1200" dirty="0" smtClean="0">
                <a:effectLst/>
              </a:rPr>
              <a:t>LUDĚK KOVÁŘ. </a:t>
            </a:r>
            <a:r>
              <a:rPr lang="cs-CZ" sz="1200" i="1" dirty="0" smtClean="0">
                <a:effectLst/>
              </a:rPr>
              <a:t>Http://commons.wikimedia.org/wiki/File:N%C3%A1m%C4%9Bst%C3%AD_Republiky_-_Tyl_-_hymna.jpg?uselang=cs</a:t>
            </a:r>
            <a:r>
              <a:rPr lang="cs-CZ" sz="1200" dirty="0" smtClean="0">
                <a:effectLst/>
              </a:rPr>
              <a:t> [online]. 2009.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autora-Zachovejte licenci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 [cit. 2012-02-03].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9441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25817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134</TotalTime>
  <Words>561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Courier New</vt:lpstr>
      <vt:lpstr>Times New Roman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17</cp:revision>
  <dcterms:created xsi:type="dcterms:W3CDTF">2012-02-03T16:23:43Z</dcterms:created>
  <dcterms:modified xsi:type="dcterms:W3CDTF">2013-10-30T17:38:39Z</dcterms:modified>
</cp:coreProperties>
</file>