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61" r:id="rId5"/>
    <p:sldId id="260" r:id="rId6"/>
    <p:sldId id="259" r:id="rId7"/>
    <p:sldId id="262" r:id="rId8"/>
    <p:sldId id="263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1386" y="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038B94-73DA-4657-826A-348388EAA423}" type="datetimeFigureOut">
              <a:rPr lang="cs-CZ" smtClean="0"/>
              <a:t>30. 10. 2013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0D89BC5B-0E3F-4859-90A9-37707C1BC6B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038B94-73DA-4657-826A-348388EAA423}" type="datetimeFigureOut">
              <a:rPr lang="cs-CZ" smtClean="0"/>
              <a:t>30. 10. 2013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0D89BC5B-0E3F-4859-90A9-37707C1BC6B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038B94-73DA-4657-826A-348388EAA423}" type="datetimeFigureOut">
              <a:rPr lang="cs-CZ" smtClean="0"/>
              <a:t>30. 10. 2013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89BC5B-0E3F-4859-90A9-37707C1BC6B4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038B94-73DA-4657-826A-348388EAA423}" type="datetimeFigureOut">
              <a:rPr lang="cs-CZ" smtClean="0"/>
              <a:t>30. 10. 2013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89BC5B-0E3F-4859-90A9-37707C1BC6B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038B94-73DA-4657-826A-348388EAA423}" type="datetimeFigureOut">
              <a:rPr lang="cs-CZ" smtClean="0"/>
              <a:t>30. 10. 2013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0D89BC5B-0E3F-4859-90A9-37707C1BC6B4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038B94-73DA-4657-826A-348388EAA423}" type="datetimeFigureOut">
              <a:rPr lang="cs-CZ" smtClean="0"/>
              <a:t>30. 10. 2013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89BC5B-0E3F-4859-90A9-37707C1BC6B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038B94-73DA-4657-826A-348388EAA423}" type="datetimeFigureOut">
              <a:rPr lang="cs-CZ" smtClean="0"/>
              <a:t>30. 10. 2013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89BC5B-0E3F-4859-90A9-37707C1BC6B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038B94-73DA-4657-826A-348388EAA423}" type="datetimeFigureOut">
              <a:rPr lang="cs-CZ" smtClean="0"/>
              <a:t>30. 10. 2013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89BC5B-0E3F-4859-90A9-37707C1BC6B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038B94-73DA-4657-826A-348388EAA423}" type="datetimeFigureOut">
              <a:rPr lang="cs-CZ" smtClean="0"/>
              <a:t>30. 10. 2013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89BC5B-0E3F-4859-90A9-37707C1BC6B4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038B94-73DA-4657-826A-348388EAA423}" type="datetimeFigureOut">
              <a:rPr lang="cs-CZ" smtClean="0"/>
              <a:t>30. 10. 2013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89BC5B-0E3F-4859-90A9-37707C1BC6B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038B94-73DA-4657-826A-348388EAA423}" type="datetimeFigureOut">
              <a:rPr lang="cs-CZ" smtClean="0"/>
              <a:t>30. 10. 2013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89BC5B-0E3F-4859-90A9-37707C1BC6B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BF038B94-73DA-4657-826A-348388EAA423}" type="datetimeFigureOut">
              <a:rPr lang="cs-CZ" smtClean="0"/>
              <a:t>30. 10. 2013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0D89BC5B-0E3F-4859-90A9-37707C1BC6B4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74367" y="836712"/>
            <a:ext cx="828092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b="1" dirty="0" smtClean="0">
                <a:solidFill>
                  <a:srgbClr val="C00000"/>
                </a:solidFill>
              </a:rPr>
              <a:t>Základní lidská práva ,</a:t>
            </a:r>
          </a:p>
          <a:p>
            <a:pPr algn="ctr"/>
            <a:r>
              <a:rPr lang="cs-CZ" sz="4800" b="1" dirty="0">
                <a:solidFill>
                  <a:srgbClr val="C00000"/>
                </a:solidFill>
              </a:rPr>
              <a:t>p</a:t>
            </a:r>
            <a:r>
              <a:rPr lang="cs-CZ" sz="4800" b="1" dirty="0" smtClean="0">
                <a:solidFill>
                  <a:srgbClr val="C00000"/>
                </a:solidFill>
              </a:rPr>
              <a:t>ráva a povinnosti občana ČR</a:t>
            </a:r>
            <a:endParaRPr lang="cs-CZ" sz="4800" b="1" dirty="0">
              <a:solidFill>
                <a:srgbClr val="C00000"/>
              </a:solidFill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07704" y="2636912"/>
            <a:ext cx="5512056" cy="36724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355615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75467" y="404664"/>
            <a:ext cx="7272808" cy="61247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C00000"/>
                </a:solidFill>
              </a:rPr>
              <a:t>Hlavním cílem </a:t>
            </a:r>
            <a:r>
              <a:rPr lang="cs-CZ" sz="2800" b="1" dirty="0" smtClean="0">
                <a:solidFill>
                  <a:srgbClr val="C00000"/>
                </a:solidFill>
              </a:rPr>
              <a:t>„lidských práv</a:t>
            </a:r>
            <a:r>
              <a:rPr lang="cs-CZ" sz="2800" dirty="0" smtClean="0">
                <a:solidFill>
                  <a:srgbClr val="C00000"/>
                </a:solidFill>
              </a:rPr>
              <a:t>“ je chránit slabší, bezbranné, ty, kteří se nemohou bránit. </a:t>
            </a:r>
          </a:p>
          <a:p>
            <a:endParaRPr lang="cs-CZ" sz="2800" dirty="0" smtClean="0">
              <a:solidFill>
                <a:srgbClr val="C00000"/>
              </a:solidFill>
            </a:endParaRPr>
          </a:p>
          <a:p>
            <a:r>
              <a:rPr lang="cs-CZ" sz="2800" b="1" dirty="0" smtClean="0">
                <a:solidFill>
                  <a:srgbClr val="C00000"/>
                </a:solidFill>
              </a:rPr>
              <a:t>Lidská práva platí pro každého stejně a to bez ohledu na: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rasovou příslušnost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barvu pleti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pohlaví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jazyk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náboženství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národnost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majetek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místo narození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stav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95831" y="2420888"/>
            <a:ext cx="3896308" cy="25959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154344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332656"/>
            <a:ext cx="8532440" cy="280076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>
                <a:solidFill>
                  <a:srgbClr val="C00000"/>
                </a:solidFill>
              </a:rPr>
              <a:t>Základní práva a svobody občana ČR zaručuje základní zákon našeho státu – </a:t>
            </a:r>
            <a:r>
              <a:rPr lang="cs-CZ" sz="4400" b="1" dirty="0" smtClean="0">
                <a:solidFill>
                  <a:srgbClr val="C00000"/>
                </a:solidFill>
              </a:rPr>
              <a:t>ústava</a:t>
            </a:r>
            <a:r>
              <a:rPr lang="cs-CZ" sz="4400" dirty="0" smtClean="0">
                <a:solidFill>
                  <a:srgbClr val="C00000"/>
                </a:solidFill>
              </a:rPr>
              <a:t> ( a její součást </a:t>
            </a:r>
            <a:r>
              <a:rPr lang="cs-CZ" sz="4400" b="1" dirty="0" smtClean="0">
                <a:solidFill>
                  <a:srgbClr val="C00000"/>
                </a:solidFill>
              </a:rPr>
              <a:t>Listina základních práv a svobod)</a:t>
            </a:r>
            <a:endParaRPr lang="cs-CZ" sz="4400" b="1" dirty="0">
              <a:solidFill>
                <a:srgbClr val="C00000"/>
              </a:solidFill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957" t="11897" r="14007" b="11244"/>
          <a:stretch/>
        </p:blipFill>
        <p:spPr>
          <a:xfrm>
            <a:off x="362891" y="3331551"/>
            <a:ext cx="3744416" cy="2939639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25233" y="3298594"/>
            <a:ext cx="4461683" cy="29725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715857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50818" y="188640"/>
            <a:ext cx="8064896" cy="68634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u="sng" dirty="0" smtClean="0">
                <a:solidFill>
                  <a:srgbClr val="C00000"/>
                </a:solidFill>
              </a:rPr>
              <a:t>Mezi základní lidská práva, která náleží všem lidem na světě bez rozdílu (např. pohlaví, rasy, náboženství,..) a bez ohledu na stát, ve kterém žijí, patří zejména: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3200" b="1" dirty="0" smtClean="0"/>
              <a:t>právo na život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3200" b="1" dirty="0" smtClean="0"/>
              <a:t>nedotknutelnost osoby a jejího soukromí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3200" b="1" dirty="0" smtClean="0"/>
              <a:t>osobní svoboda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3200" b="1" dirty="0" smtClean="0"/>
              <a:t>právo na zachování lidské důstojnosti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3200" b="1" dirty="0" smtClean="0"/>
              <a:t>ochrana vlastnictví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3200" b="1" dirty="0" smtClean="0"/>
              <a:t>nedotknutelnost obydlí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3200" b="1" dirty="0" smtClean="0"/>
              <a:t>svoboda myšlení, pobytu a pohybu</a:t>
            </a:r>
          </a:p>
          <a:p>
            <a:endParaRPr lang="cs-CZ" sz="36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94891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404664"/>
            <a:ext cx="8280920" cy="68018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u="sng" dirty="0" smtClean="0">
                <a:solidFill>
                  <a:srgbClr val="C00000"/>
                </a:solidFill>
              </a:rPr>
              <a:t>Mezi základní občanská práva a svobody občana ČR patří zejména</a:t>
            </a:r>
            <a:r>
              <a:rPr lang="cs-CZ" b="1" dirty="0" smtClean="0">
                <a:solidFill>
                  <a:srgbClr val="C00000"/>
                </a:solidFill>
              </a:rPr>
              <a:t>: </a:t>
            </a:r>
          </a:p>
          <a:p>
            <a:endParaRPr lang="cs-CZ" b="1" dirty="0" smtClean="0">
              <a:solidFill>
                <a:srgbClr val="C00000"/>
              </a:solidFill>
            </a:endParaRPr>
          </a:p>
          <a:p>
            <a:endParaRPr lang="cs-CZ" b="1" dirty="0">
              <a:solidFill>
                <a:srgbClr val="C00000"/>
              </a:solidFill>
            </a:endParaRPr>
          </a:p>
          <a:p>
            <a:endParaRPr lang="cs-CZ" b="1" dirty="0" smtClean="0">
              <a:solidFill>
                <a:srgbClr val="C00000"/>
              </a:solidFill>
            </a:endParaRPr>
          </a:p>
          <a:p>
            <a:endParaRPr lang="cs-CZ" b="1" dirty="0" smtClean="0">
              <a:solidFill>
                <a:srgbClr val="C00000"/>
              </a:solidFill>
            </a:endParaRPr>
          </a:p>
          <a:p>
            <a:endParaRPr lang="cs-CZ" b="1" dirty="0">
              <a:solidFill>
                <a:srgbClr val="C00000"/>
              </a:solidFill>
            </a:endParaRPr>
          </a:p>
          <a:p>
            <a:pPr marL="457200" indent="-457200">
              <a:buFont typeface="Arial" pitchFamily="34" charset="0"/>
              <a:buChar char="•"/>
            </a:pPr>
            <a:r>
              <a:rPr lang="cs-CZ" sz="32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právo volit a být volen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32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svoboda projevu a právo na informace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32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právo shromažďovat se a psát petice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32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právo na soudní ochranu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32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svoboda tisku a náboženského vyznání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32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právo na vzdělání a svobodnou volbu povolání</a:t>
            </a:r>
          </a:p>
          <a:p>
            <a:endParaRPr lang="cs-CZ" sz="3200" b="1" dirty="0" smtClean="0">
              <a:solidFill>
                <a:srgbClr val="C00000"/>
              </a:solidFill>
            </a:endParaRPr>
          </a:p>
          <a:p>
            <a:endParaRPr lang="cs-CZ" b="1" dirty="0">
              <a:solidFill>
                <a:srgbClr val="C00000"/>
              </a:solidFill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80112" y="1124742"/>
            <a:ext cx="2969809" cy="22517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898821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548680"/>
            <a:ext cx="7560840" cy="54784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u="sng" dirty="0" smtClean="0">
                <a:solidFill>
                  <a:srgbClr val="C00000"/>
                </a:solidFill>
              </a:rPr>
              <a:t>Práva a svobody občana ČR doplňují povinnosti  jednotlivců. </a:t>
            </a:r>
          </a:p>
          <a:p>
            <a:endParaRPr lang="cs-CZ" sz="3600" b="1" u="sng" dirty="0" smtClean="0">
              <a:solidFill>
                <a:srgbClr val="C00000"/>
              </a:solidFill>
            </a:endParaRPr>
          </a:p>
          <a:p>
            <a:r>
              <a:rPr lang="cs-CZ" sz="3200" b="1" dirty="0" smtClean="0"/>
              <a:t>Například:</a:t>
            </a:r>
          </a:p>
          <a:p>
            <a:endParaRPr lang="cs-CZ" sz="3200" dirty="0"/>
          </a:p>
          <a:p>
            <a:pPr marL="285750" lvl="0" indent="-285750">
              <a:buFont typeface="Arial" pitchFamily="34" charset="0"/>
              <a:buChar char="•"/>
            </a:pPr>
            <a:r>
              <a:rPr lang="cs-CZ" sz="3200" dirty="0" smtClean="0"/>
              <a:t>dodržovat </a:t>
            </a:r>
            <a:r>
              <a:rPr lang="cs-CZ" sz="3200" dirty="0"/>
              <a:t>zákony doma i v zahraničí</a:t>
            </a:r>
          </a:p>
          <a:p>
            <a:pPr marL="285750" lvl="0" indent="-285750">
              <a:buFont typeface="Arial" pitchFamily="34" charset="0"/>
              <a:buChar char="•"/>
            </a:pPr>
            <a:r>
              <a:rPr lang="cs-CZ" sz="3200" dirty="0"/>
              <a:t>bránit stát, když je potřeba i se zbraní v ruce</a:t>
            </a:r>
          </a:p>
          <a:p>
            <a:pPr marL="285750" lvl="0" indent="-285750">
              <a:buFont typeface="Arial" pitchFamily="34" charset="0"/>
              <a:buChar char="•"/>
            </a:pPr>
            <a:r>
              <a:rPr lang="cs-CZ" sz="3200" dirty="0"/>
              <a:t>musí zachovávat státu </a:t>
            </a:r>
            <a:r>
              <a:rPr lang="cs-CZ" sz="3200" dirty="0" smtClean="0"/>
              <a:t>věrnost</a:t>
            </a:r>
          </a:p>
          <a:p>
            <a:pPr marL="285750" lvl="0" indent="-285750">
              <a:buFont typeface="Arial" pitchFamily="34" charset="0"/>
              <a:buChar char="•"/>
            </a:pPr>
            <a:r>
              <a:rPr lang="cs-CZ" sz="3200" dirty="0" smtClean="0"/>
              <a:t>platit daně</a:t>
            </a:r>
            <a:endParaRPr lang="cs-CZ" sz="3200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747873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404664"/>
            <a:ext cx="8424936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Otázky:</a:t>
            </a:r>
          </a:p>
          <a:p>
            <a:endParaRPr lang="cs-CZ" sz="3600" b="1" dirty="0" smtClean="0">
              <a:solidFill>
                <a:srgbClr val="FF0000"/>
              </a:solidFill>
            </a:endParaRPr>
          </a:p>
          <a:p>
            <a:pPr marL="342900" indent="-342900">
              <a:buAutoNum type="arabicPeriod"/>
            </a:pPr>
            <a:r>
              <a:rPr lang="cs-CZ" sz="3600" b="1" dirty="0" smtClean="0">
                <a:solidFill>
                  <a:srgbClr val="FF0000"/>
                </a:solidFill>
              </a:rPr>
              <a:t>Znáš některá základní občanská práva? Vyjmenuj.</a:t>
            </a:r>
          </a:p>
          <a:p>
            <a:pPr marL="342900" indent="-342900">
              <a:buAutoNum type="arabicPeriod"/>
            </a:pPr>
            <a:endParaRPr lang="cs-CZ" sz="3600" b="1" dirty="0" smtClean="0">
              <a:solidFill>
                <a:srgbClr val="FF0000"/>
              </a:solidFill>
            </a:endParaRPr>
          </a:p>
          <a:p>
            <a:pPr marL="342900" indent="-342900">
              <a:buAutoNum type="arabicPeriod"/>
            </a:pPr>
            <a:r>
              <a:rPr lang="cs-CZ" sz="3600" b="1" dirty="0" smtClean="0">
                <a:solidFill>
                  <a:srgbClr val="FF0000"/>
                </a:solidFill>
              </a:rPr>
              <a:t>Co patří mezi základní lidská práva? Vyjmenuj alespoň některé.</a:t>
            </a:r>
          </a:p>
          <a:p>
            <a:endParaRPr lang="cs-CZ" sz="36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685287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476672"/>
            <a:ext cx="8064896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Zdroje:</a:t>
            </a:r>
          </a:p>
          <a:p>
            <a:r>
              <a:rPr lang="cs-CZ" sz="1200" dirty="0"/>
              <a:t>PACKA. </a:t>
            </a:r>
            <a:r>
              <a:rPr lang="cs-CZ" sz="1200" i="1" dirty="0"/>
              <a:t>Http://commons.wikimedia.org/wiki/File:Thanks_our_government_1.jpg?uselang=cs</a:t>
            </a:r>
            <a:r>
              <a:rPr lang="cs-CZ" sz="1200" dirty="0"/>
              <a:t> [online]. 2008. Tento soubor podléhá licenci </a:t>
            </a:r>
            <a:r>
              <a:rPr lang="cs-CZ" sz="1200" dirty="0" err="1"/>
              <a:t>Creative</a:t>
            </a:r>
            <a:r>
              <a:rPr lang="cs-CZ" sz="1200" dirty="0"/>
              <a:t> </a:t>
            </a:r>
            <a:r>
              <a:rPr lang="cs-CZ" sz="1200" dirty="0" err="1"/>
              <a:t>Commons</a:t>
            </a:r>
            <a:r>
              <a:rPr lang="cs-CZ" sz="1200" dirty="0"/>
              <a:t> Uveďte autora-Zachovejte licenci 3.0 </a:t>
            </a:r>
            <a:r>
              <a:rPr lang="cs-CZ" sz="1200" dirty="0" err="1"/>
              <a:t>Unported</a:t>
            </a:r>
            <a:r>
              <a:rPr lang="cs-CZ" sz="1200" dirty="0"/>
              <a:t> [cit. 2012-02-08]. </a:t>
            </a:r>
          </a:p>
        </p:txBody>
      </p:sp>
    </p:spTree>
    <p:extLst>
      <p:ext uri="{BB962C8B-B14F-4D97-AF65-F5344CB8AC3E}">
        <p14:creationId xmlns:p14="http://schemas.microsoft.com/office/powerpoint/2010/main" val="35951622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4725144"/>
            <a:ext cx="6081712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311627963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Office – klasické">
      <a:majorFont>
        <a:latin typeface="Arial"/>
        <a:ea typeface=""/>
        <a:cs typeface=""/>
        <a:font script="Jpan" typeface="ＭＳ Ｐゴシック"/>
        <a:font script="Hang" typeface="돋움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Times New Roman"/>
        <a:ea typeface=""/>
        <a:cs typeface=""/>
        <a:font script="Jpan" typeface="ＭＳ Ｐ明朝"/>
        <a:font script="Hang" typeface="바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194</TotalTime>
  <Words>244</Words>
  <Application>Microsoft Office PowerPoint</Application>
  <PresentationFormat>Předvádění na obrazovce (4:3)</PresentationFormat>
  <Paragraphs>50</Paragraphs>
  <Slides>9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3" baseType="lpstr">
      <vt:lpstr>Arial</vt:lpstr>
      <vt:lpstr>Times New Roman</vt:lpstr>
      <vt:lpstr>Wingdings 2</vt:lpstr>
      <vt:lpstr>Cesta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Ivana</dc:creator>
  <cp:lastModifiedBy>Petra</cp:lastModifiedBy>
  <cp:revision>18</cp:revision>
  <dcterms:created xsi:type="dcterms:W3CDTF">2012-02-06T21:13:35Z</dcterms:created>
  <dcterms:modified xsi:type="dcterms:W3CDTF">2013-10-30T17:40:01Z</dcterms:modified>
</cp:coreProperties>
</file>