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4774A-F3BC-4E1B-B97F-79BB3AD1C399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6E1FD6D-7CED-4F74-94A2-D74FE68E5C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4774A-F3BC-4E1B-B97F-79BB3AD1C399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6E1FD6D-7CED-4F74-94A2-D74FE68E5C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4774A-F3BC-4E1B-B97F-79BB3AD1C399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1FD6D-7CED-4F74-94A2-D74FE68E5C9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4774A-F3BC-4E1B-B97F-79BB3AD1C399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1FD6D-7CED-4F74-94A2-D74FE68E5C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4774A-F3BC-4E1B-B97F-79BB3AD1C399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6E1FD6D-7CED-4F74-94A2-D74FE68E5C9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4774A-F3BC-4E1B-B97F-79BB3AD1C399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1FD6D-7CED-4F74-94A2-D74FE68E5C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4774A-F3BC-4E1B-B97F-79BB3AD1C399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1FD6D-7CED-4F74-94A2-D74FE68E5C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4774A-F3BC-4E1B-B97F-79BB3AD1C399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1FD6D-7CED-4F74-94A2-D74FE68E5C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4774A-F3BC-4E1B-B97F-79BB3AD1C399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1FD6D-7CED-4F74-94A2-D74FE68E5C9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4774A-F3BC-4E1B-B97F-79BB3AD1C399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1FD6D-7CED-4F74-94A2-D74FE68E5C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4774A-F3BC-4E1B-B97F-79BB3AD1C399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1FD6D-7CED-4F74-94A2-D74FE68E5C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9E4774A-F3BC-4E1B-B97F-79BB3AD1C399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6E1FD6D-7CED-4F74-94A2-D74FE68E5C9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1700808"/>
            <a:ext cx="60486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Práva dítěte </a:t>
            </a:r>
          </a:p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a</a:t>
            </a:r>
          </a:p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 jejich ochrana</a:t>
            </a:r>
            <a:endParaRPr lang="cs-CZ" sz="5400" b="1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637" y="1268760"/>
            <a:ext cx="3166372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33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Mezi lidská práva patří také práva dítěte. Lidé z mnoha zemí se domluvili na tom, která  práva mají mít děti. Shodli se na tom  v listině, která se jmenuje </a:t>
            </a:r>
            <a:r>
              <a:rPr lang="cs-CZ" sz="3600" b="1" dirty="0" smtClean="0">
                <a:solidFill>
                  <a:srgbClr val="C00000"/>
                </a:solidFill>
              </a:rPr>
              <a:t>Úmluva o právech dítě</a:t>
            </a:r>
            <a:r>
              <a:rPr lang="cs-CZ" sz="3600" dirty="0" smtClean="0">
                <a:solidFill>
                  <a:srgbClr val="C00000"/>
                </a:solidFill>
              </a:rPr>
              <a:t>. Tato práva jsou uznávána i v naší zemi</a:t>
            </a:r>
            <a:r>
              <a:rPr lang="cs-CZ" dirty="0" smtClean="0"/>
              <a:t>. 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Tato </a:t>
            </a:r>
            <a:r>
              <a:rPr lang="cs-CZ" sz="3600" b="1" dirty="0">
                <a:solidFill>
                  <a:srgbClr val="C00000"/>
                </a:solidFill>
              </a:rPr>
              <a:t>práva platí pro každé dítě bez rozdílu.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4293096"/>
            <a:ext cx="4536504" cy="227392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2051720" y="5574073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úryvek z knihy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89707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Mezi nejdůležitější dětská práva patří:</a:t>
            </a:r>
            <a:endParaRPr lang="cs-CZ" sz="3600" b="1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835292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právo na život, jméno, státní příslušnost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právo znát své rodiče a stýkat se s nimi, právo na jejich péči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právo svobodně (ale slušně) říkat svoje názory a získávat informace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právo na soukromí (v životě, v rodině)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právo na ochranu před násilím, urážením, týráním zneužíváním, škodlivými látkami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právo na zdraví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právo na vzdělání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9552" y="4729502"/>
            <a:ext cx="3582714" cy="188092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3131840" y="616530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úryvek z knihy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30379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776864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C00000"/>
                </a:solidFill>
              </a:rPr>
              <a:t>Povinnosti státu</a:t>
            </a:r>
          </a:p>
          <a:p>
            <a:endParaRPr lang="cs-CZ" sz="3600" b="1" dirty="0" smtClean="0">
              <a:solidFill>
                <a:srgbClr val="C00000"/>
              </a:solidFill>
            </a:endParaRPr>
          </a:p>
          <a:p>
            <a:r>
              <a:rPr lang="cs-CZ" sz="2800" u="sng" dirty="0" smtClean="0"/>
              <a:t>Stát musí přijmout opatření</a:t>
            </a:r>
            <a:r>
              <a:rPr lang="cs-CZ" sz="2800" dirty="0" smtClean="0"/>
              <a:t>:</a:t>
            </a: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 zajištění bezplatného základního vzdělání pro všechny děti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 zabránění únosů a obchodování s dětmi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 ochraně dětí před mučením, omezování osobní svobody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 zajištění ochrany před užíváním narkotik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effectLst/>
              </a:rPr>
              <a:t>k zajištění lékařské pomoci dětem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effectLst/>
              </a:rPr>
              <a:t>ke stanovení věkové hranice pro vstup do zaměstnání </a:t>
            </a:r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048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13690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Práva dětí by měla být dodržována a zajišťována nejen státem, ale i v běžném každodenním životě např. ve škole, v rodině</a:t>
            </a:r>
            <a:r>
              <a:rPr lang="cs-CZ" sz="2800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800" b="1" dirty="0" smtClean="0"/>
              <a:t>Ve škole </a:t>
            </a:r>
            <a:r>
              <a:rPr lang="cs-CZ" sz="2800" dirty="0" smtClean="0"/>
              <a:t>jsou práva a povinnosti</a:t>
            </a:r>
          </a:p>
          <a:p>
            <a:r>
              <a:rPr lang="cs-CZ" sz="2800" dirty="0" smtClean="0"/>
              <a:t> žáků stanoveny ve školním řádu. </a:t>
            </a:r>
          </a:p>
          <a:p>
            <a:r>
              <a:rPr lang="cs-CZ" sz="2800" dirty="0" smtClean="0"/>
              <a:t>Žáci se s ním postupně seznamují.</a:t>
            </a:r>
          </a:p>
          <a:p>
            <a:r>
              <a:rPr lang="cs-CZ" sz="2800" dirty="0" smtClean="0"/>
              <a:t> Pravidla v něm obsažená se musí</a:t>
            </a:r>
          </a:p>
          <a:p>
            <a:r>
              <a:rPr lang="cs-CZ" sz="2800" dirty="0" smtClean="0"/>
              <a:t> dodržovat. </a:t>
            </a:r>
          </a:p>
          <a:p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3300" y="2492896"/>
            <a:ext cx="2814839" cy="369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844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488832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Velmi obtížně se zajišťuje dodržování dětských práv </a:t>
            </a:r>
            <a:r>
              <a:rPr lang="cs-CZ" sz="2800" b="1" dirty="0">
                <a:solidFill>
                  <a:prstClr val="black"/>
                </a:solidFill>
              </a:rPr>
              <a:t>v rodině</a:t>
            </a:r>
            <a:r>
              <a:rPr lang="cs-CZ" sz="2800" dirty="0">
                <a:solidFill>
                  <a:prstClr val="black"/>
                </a:solidFill>
              </a:rPr>
              <a:t>. Někdy dochází ze strany rodičů k protizákonnému jednání. To v tom případě, když používají nepřiměřených výchovných prostředků či pokud výchovu zanedbávají.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3273" y="3068960"/>
            <a:ext cx="3391024" cy="212278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774041"/>
            <a:ext cx="2681476" cy="3623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866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2080" y="476672"/>
            <a:ext cx="7488832" cy="584775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Pamatuj!</a:t>
            </a:r>
          </a:p>
          <a:p>
            <a:endParaRPr lang="cs-CZ" dirty="0"/>
          </a:p>
          <a:p>
            <a:r>
              <a:rPr lang="cs-CZ" sz="4400" b="1" dirty="0" smtClean="0">
                <a:solidFill>
                  <a:srgbClr val="FF0000"/>
                </a:solidFill>
              </a:rPr>
              <a:t>Děti mají svá práva. Dospělí je musí dodržovat. Jestliže nejsou dodržována, může dítě požádat dospělé ve svém okolí o pomoc . 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Linka bezpečí - </a:t>
            </a:r>
            <a:r>
              <a:rPr lang="cs-CZ" sz="4400" b="1" u="sng" dirty="0" smtClean="0"/>
              <a:t>116 111</a:t>
            </a:r>
            <a:r>
              <a:rPr lang="cs-CZ" sz="4400" b="1" dirty="0" smtClean="0"/>
              <a:t/>
            </a:r>
            <a:br>
              <a:rPr lang="cs-CZ" sz="4400" b="1" dirty="0" smtClean="0"/>
            </a:b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226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352928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100" dirty="0" smtClean="0">
                <a:effectLst/>
              </a:rPr>
              <a:t>CONCHA GARCÍA HERNÁNDEZ. </a:t>
            </a:r>
            <a:r>
              <a:rPr lang="cs-CZ" sz="1100" i="1" dirty="0" smtClean="0">
                <a:effectLst/>
              </a:rPr>
              <a:t>Http://commons.wikimedia.org/wiki/File:20081123120727-violencia-de-genero.jpg?uselang=cs</a:t>
            </a:r>
            <a:r>
              <a:rPr lang="cs-CZ" sz="1100" dirty="0" smtClean="0">
                <a:effectLst/>
              </a:rPr>
              <a:t> [online].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 [cit. 2012-02-08]. </a:t>
            </a:r>
          </a:p>
          <a:p>
            <a:r>
              <a:rPr lang="cs-CZ" sz="1100" dirty="0" smtClean="0">
                <a:effectLst/>
              </a:rPr>
              <a:t>MARTIN VAN MAËLE (1863–1926. </a:t>
            </a:r>
            <a:r>
              <a:rPr lang="cs-CZ" sz="1100" i="1" dirty="0" smtClean="0">
                <a:effectLst/>
              </a:rPr>
              <a:t>Http://commons.wikimedia.org/wiki/File:Martin_Van_Maele_-_La_Grande_Danse_macabre_des_vifs_-_32.jpg?uselang=cs</a:t>
            </a:r>
            <a:r>
              <a:rPr lang="cs-CZ" sz="1100" dirty="0" smtClean="0">
                <a:effectLst/>
              </a:rPr>
              <a:t> [online]. Volné dílo [cit. 2012-02-08].</a:t>
            </a:r>
          </a:p>
          <a:p>
            <a:r>
              <a:rPr lang="cs-CZ" sz="1100" dirty="0" smtClean="0">
                <a:effectLst/>
              </a:rPr>
              <a:t>LPHIP003. </a:t>
            </a:r>
            <a:r>
              <a:rPr lang="cs-CZ" sz="1100" i="1" dirty="0" smtClean="0">
                <a:effectLst/>
              </a:rPr>
              <a:t>Http://commons.wikimedia.org/wiki/File:Bullypic.jpg?uselang=cs</a:t>
            </a:r>
            <a:r>
              <a:rPr lang="cs-CZ" sz="1100" dirty="0" smtClean="0">
                <a:effectLst/>
              </a:rPr>
              <a:t> [online]. 2008. Volné dílo [cit. 2012-02-08]. 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231966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17481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E66FF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92</TotalTime>
  <Words>375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Times New Roman</vt:lpstr>
      <vt:lpstr>Wingdings 2</vt:lpstr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Petra</cp:lastModifiedBy>
  <cp:revision>12</cp:revision>
  <dcterms:created xsi:type="dcterms:W3CDTF">2012-02-08T16:47:46Z</dcterms:created>
  <dcterms:modified xsi:type="dcterms:W3CDTF">2013-10-30T17:41:04Z</dcterms:modified>
</cp:coreProperties>
</file>