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F3C8B31-1C8E-4F44-BFB7-A6E0F50B7A89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74E628-661D-43E3-BF52-4818F7B6B0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ib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88640"/>
            <a:ext cx="813690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Poznatky o společnosti</a:t>
            </a:r>
          </a:p>
          <a:p>
            <a:pPr algn="ctr"/>
            <a:r>
              <a:rPr lang="cs-CZ" sz="4800" dirty="0" smtClean="0">
                <a:solidFill>
                  <a:srgbClr val="C00000"/>
                </a:solidFill>
              </a:rPr>
              <a:t>(prezident </a:t>
            </a:r>
            <a:r>
              <a:rPr lang="cs-CZ" sz="4800" dirty="0">
                <a:solidFill>
                  <a:srgbClr val="C00000"/>
                </a:solidFill>
              </a:rPr>
              <a:t>republiky, státní orgány a </a:t>
            </a:r>
            <a:r>
              <a:rPr lang="cs-CZ" sz="4800" dirty="0" smtClean="0">
                <a:solidFill>
                  <a:srgbClr val="C00000"/>
                </a:solidFill>
              </a:rPr>
              <a:t>instituce)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701699"/>
            <a:ext cx="6365304" cy="3843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16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49694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Česká republika je </a:t>
            </a:r>
            <a:r>
              <a:rPr lang="cs-CZ" sz="4000" b="1" dirty="0" smtClean="0">
                <a:solidFill>
                  <a:srgbClr val="C00000"/>
                </a:solidFill>
              </a:rPr>
              <a:t>demokratický stát.</a:t>
            </a:r>
          </a:p>
          <a:p>
            <a:endParaRPr lang="cs-CZ" sz="1600" dirty="0" smtClean="0">
              <a:solidFill>
                <a:srgbClr val="C00000"/>
              </a:solidFill>
            </a:endParaRPr>
          </a:p>
          <a:p>
            <a:r>
              <a:rPr lang="cs-CZ" sz="4000" dirty="0" smtClean="0">
                <a:solidFill>
                  <a:srgbClr val="C00000"/>
                </a:solidFill>
              </a:rPr>
              <a:t>Na řízení našeho státu se podílí pan </a:t>
            </a:r>
            <a:r>
              <a:rPr lang="cs-CZ" sz="4000" b="1" dirty="0" smtClean="0">
                <a:solidFill>
                  <a:srgbClr val="C00000"/>
                </a:solidFill>
              </a:rPr>
              <a:t>president, vláda a parlament</a:t>
            </a:r>
            <a:r>
              <a:rPr lang="cs-CZ" sz="4000" dirty="0" smtClean="0">
                <a:solidFill>
                  <a:srgbClr val="C00000"/>
                </a:solidFill>
              </a:rPr>
              <a:t>.</a:t>
            </a:r>
          </a:p>
          <a:p>
            <a:endParaRPr lang="cs-CZ" sz="1600" dirty="0" smtClean="0">
              <a:solidFill>
                <a:srgbClr val="C00000"/>
              </a:solidFill>
            </a:endParaRPr>
          </a:p>
          <a:p>
            <a:r>
              <a:rPr lang="cs-CZ" sz="4000" dirty="0" smtClean="0">
                <a:solidFill>
                  <a:srgbClr val="C00000"/>
                </a:solidFill>
              </a:rPr>
              <a:t>Dospělí lidé naší republiky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 si volí své zástupce do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 těchto úřadů.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52"/>
          <a:stretch/>
        </p:blipFill>
        <p:spPr>
          <a:xfrm>
            <a:off x="5508104" y="3789040"/>
            <a:ext cx="3023626" cy="273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7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8932" y="476672"/>
            <a:ext cx="691276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>
                <a:solidFill>
                  <a:srgbClr val="C00000"/>
                </a:solidFill>
              </a:rPr>
              <a:t>Prezident České </a:t>
            </a:r>
            <a:r>
              <a:rPr lang="cs-CZ" sz="4000" b="1" u="sng" dirty="0" smtClean="0">
                <a:solidFill>
                  <a:srgbClr val="C00000"/>
                </a:solidFill>
              </a:rPr>
              <a:t>republiky</a:t>
            </a:r>
          </a:p>
          <a:p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>
                <a:solidFill>
                  <a:srgbClr val="C00000"/>
                </a:solidFill>
              </a:rPr>
              <a:t>je hlava České </a:t>
            </a:r>
            <a:r>
              <a:rPr lang="cs-CZ" sz="4000" b="1" dirty="0" smtClean="0">
                <a:solidFill>
                  <a:srgbClr val="C00000"/>
                </a:solidFill>
              </a:rPr>
              <a:t>republiky.</a:t>
            </a:r>
          </a:p>
          <a:p>
            <a:endParaRPr lang="cs-CZ" sz="4000" b="1" dirty="0">
              <a:solidFill>
                <a:srgbClr val="C00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C00000"/>
                </a:solidFill>
              </a:rPr>
              <a:t>Doposud </a:t>
            </a:r>
            <a:r>
              <a:rPr lang="cs-CZ" sz="2800" dirty="0">
                <a:solidFill>
                  <a:srgbClr val="C00000"/>
                </a:solidFill>
              </a:rPr>
              <a:t>byl </a:t>
            </a:r>
            <a:r>
              <a:rPr lang="cs-CZ" sz="2800" dirty="0" smtClean="0">
                <a:solidFill>
                  <a:srgbClr val="C00000"/>
                </a:solidFill>
              </a:rPr>
              <a:t>volen Parlamentem ČR,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ale </a:t>
            </a:r>
            <a:r>
              <a:rPr lang="cs-CZ" sz="2800" dirty="0">
                <a:solidFill>
                  <a:srgbClr val="C00000"/>
                </a:solidFill>
              </a:rPr>
              <a:t>napříště již bude </a:t>
            </a:r>
            <a:r>
              <a:rPr lang="cs-CZ" sz="2800" dirty="0" smtClean="0">
                <a:solidFill>
                  <a:srgbClr val="C00000"/>
                </a:solidFill>
              </a:rPr>
              <a:t>volen přímo </a:t>
            </a:r>
            <a:r>
              <a:rPr lang="cs-CZ" sz="2800" dirty="0">
                <a:solidFill>
                  <a:srgbClr val="C00000"/>
                </a:solidFill>
              </a:rPr>
              <a:t>českými občany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244" y="703163"/>
            <a:ext cx="1948061" cy="194806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19664" y="278092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Vlajka </a:t>
            </a:r>
            <a:r>
              <a:rPr lang="cs-CZ" dirty="0" smtClean="0"/>
              <a:t>prezidenta</a:t>
            </a:r>
          </a:p>
          <a:p>
            <a:r>
              <a:rPr lang="cs-CZ" dirty="0" smtClean="0"/>
              <a:t> </a:t>
            </a:r>
            <a:r>
              <a:rPr lang="cs-CZ" dirty="0"/>
              <a:t>České republiky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5087635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hlinkClick r:id="rId3" action="ppaction://hlinkfile" tooltip="Slib"/>
              </a:rPr>
              <a:t>Slib</a:t>
            </a:r>
            <a:r>
              <a:rPr lang="cs-CZ" sz="2000" dirty="0"/>
              <a:t> prezidenta republiky zní: </a:t>
            </a:r>
            <a:r>
              <a:rPr lang="cs-CZ" sz="2000" i="1" dirty="0"/>
              <a:t>„Slibuji věrnost České republice. Slibuji, že budu zachovávat její Ústavu a zákony. Slibuji na svou čest, že svůj úřad budu zastávat v zájmu všeho lidu a podle svého nejlepšího vědomí a svědomí</a:t>
            </a:r>
            <a:r>
              <a:rPr lang="cs-CZ" i="1" dirty="0"/>
              <a:t>.“</a:t>
            </a:r>
            <a:r>
              <a:rPr lang="cs-CZ" baseline="30000" dirty="0"/>
              <a:t>[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62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5425" y="133074"/>
            <a:ext cx="820891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Vláda České republiky </a:t>
            </a:r>
          </a:p>
          <a:p>
            <a:endParaRPr lang="cs-CZ" sz="1600" b="1" u="sng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má ve státě </a:t>
            </a:r>
            <a:r>
              <a:rPr lang="cs-CZ" sz="2800" b="1" dirty="0" smtClean="0">
                <a:solidFill>
                  <a:srgbClr val="C00000"/>
                </a:solidFill>
              </a:rPr>
              <a:t>výkonnou moc</a:t>
            </a:r>
            <a:r>
              <a:rPr lang="cs-CZ" sz="2800" b="1" dirty="0">
                <a:solidFill>
                  <a:srgbClr val="C00000"/>
                </a:solidFill>
              </a:rPr>
              <a:t>.</a:t>
            </a:r>
            <a:r>
              <a:rPr lang="cs-CZ" sz="2800" dirty="0">
                <a:solidFill>
                  <a:srgbClr val="C00000"/>
                </a:solidFill>
              </a:rPr>
              <a:t> To znamená, že </a:t>
            </a:r>
            <a:r>
              <a:rPr lang="cs-CZ" sz="2800" dirty="0" smtClean="0">
                <a:solidFill>
                  <a:srgbClr val="C00000"/>
                </a:solidFill>
              </a:rPr>
              <a:t>řídí stát na základě zákonů, které vydal parlament.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Skládá se z předsedy vlády a ministrů.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Předseda vlády </a:t>
            </a:r>
            <a:r>
              <a:rPr lang="cs-CZ" sz="2800" dirty="0" smtClean="0">
                <a:solidFill>
                  <a:srgbClr val="C00000"/>
                </a:solidFill>
              </a:rPr>
              <a:t>řídí činnost celé vlády.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Ministr</a:t>
            </a:r>
            <a:r>
              <a:rPr lang="cs-CZ" sz="2800" dirty="0" smtClean="0">
                <a:solidFill>
                  <a:srgbClr val="C00000"/>
                </a:solidFill>
              </a:rPr>
              <a:t> stojí v čele ministerstva, které má na starost určitou oblast života státu.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endParaRPr lang="cs-CZ" sz="2800" dirty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Např.: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Ministr školství má na starosti všechny školy.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Ministr dopravy řídí veškerou dopravu.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6" b="21202"/>
          <a:stretch/>
        </p:blipFill>
        <p:spPr>
          <a:xfrm>
            <a:off x="4379881" y="3552310"/>
            <a:ext cx="3945632" cy="19101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90223" y="386104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Sídlo vlády České republiky – Strakova akademie v Praze</a:t>
            </a:r>
          </a:p>
        </p:txBody>
      </p:sp>
    </p:spTree>
    <p:extLst>
      <p:ext uri="{BB962C8B-B14F-4D97-AF65-F5344CB8AC3E}">
        <p14:creationId xmlns:p14="http://schemas.microsoft.com/office/powerpoint/2010/main" val="231721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0648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>
                <a:solidFill>
                  <a:srgbClr val="C00000"/>
                </a:solidFill>
              </a:rPr>
              <a:t>Parlament České </a:t>
            </a:r>
            <a:r>
              <a:rPr lang="cs-CZ" sz="4000" b="1" u="sng" dirty="0" smtClean="0">
                <a:solidFill>
                  <a:srgbClr val="C00000"/>
                </a:solidFill>
              </a:rPr>
              <a:t>republiky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vydává zákony, které platí na území celé naší republiky.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Parlament tvoří </a:t>
            </a:r>
            <a:r>
              <a:rPr lang="cs-CZ" sz="2800" b="1" dirty="0" smtClean="0">
                <a:solidFill>
                  <a:srgbClr val="C00000"/>
                </a:solidFill>
              </a:rPr>
              <a:t>poslanecká sněmovna </a:t>
            </a:r>
            <a:r>
              <a:rPr lang="cs-CZ" sz="2800" dirty="0" smtClean="0">
                <a:solidFill>
                  <a:srgbClr val="C00000"/>
                </a:solidFill>
              </a:rPr>
              <a:t>a </a:t>
            </a:r>
            <a:r>
              <a:rPr lang="cs-CZ" sz="2800" b="1" dirty="0" smtClean="0">
                <a:solidFill>
                  <a:srgbClr val="C00000"/>
                </a:solidFill>
              </a:rPr>
              <a:t>senát</a:t>
            </a:r>
            <a:r>
              <a:rPr lang="cs-CZ" sz="2800" dirty="0" smtClean="0">
                <a:solidFill>
                  <a:srgbClr val="C00000"/>
                </a:solidFill>
              </a:rPr>
              <a:t>. Poslanci a senátoři byli zvoleni ve svobodných volbách. Lidé své zástupce volí v tajných volbách. Voličem může být občan od 18 let věku.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Členy parlamentu jsou zástupci různých politických stran.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255" y="3983213"/>
            <a:ext cx="3491880" cy="261891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508104" y="479715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Valdštejnský palác - sídlo Senátu</a:t>
            </a:r>
          </a:p>
        </p:txBody>
      </p:sp>
    </p:spTree>
    <p:extLst>
      <p:ext uri="{BB962C8B-B14F-4D97-AF65-F5344CB8AC3E}">
        <p14:creationId xmlns:p14="http://schemas.microsoft.com/office/powerpoint/2010/main" val="208091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87203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Úřady státní správy</a:t>
            </a:r>
          </a:p>
          <a:p>
            <a:endParaRPr lang="cs-CZ" sz="4000" b="1" u="sng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Život každého města nebo obce řídí </a:t>
            </a:r>
            <a:r>
              <a:rPr lang="cs-CZ" sz="2800" b="1" dirty="0" smtClean="0">
                <a:solidFill>
                  <a:srgbClr val="C00000"/>
                </a:solidFill>
              </a:rPr>
              <a:t>městský</a:t>
            </a:r>
            <a:r>
              <a:rPr lang="cs-CZ" sz="2800" dirty="0" smtClean="0">
                <a:solidFill>
                  <a:srgbClr val="C00000"/>
                </a:solidFill>
              </a:rPr>
              <a:t> nebo </a:t>
            </a:r>
            <a:r>
              <a:rPr lang="cs-CZ" sz="2800" b="1" dirty="0" smtClean="0">
                <a:solidFill>
                  <a:srgbClr val="C00000"/>
                </a:solidFill>
              </a:rPr>
              <a:t>obecní</a:t>
            </a:r>
            <a:r>
              <a:rPr lang="cs-CZ" sz="2800" dirty="0" smtClean="0">
                <a:solidFill>
                  <a:srgbClr val="C00000"/>
                </a:solidFill>
              </a:rPr>
              <a:t> úřad.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 čele úřadu stojí </a:t>
            </a:r>
            <a:r>
              <a:rPr lang="cs-CZ" sz="2800" b="1" dirty="0" smtClean="0">
                <a:solidFill>
                  <a:srgbClr val="C00000"/>
                </a:solidFill>
              </a:rPr>
              <a:t>starosta</a:t>
            </a:r>
            <a:r>
              <a:rPr lang="cs-CZ" sz="2800" dirty="0" smtClean="0">
                <a:solidFill>
                  <a:srgbClr val="C00000"/>
                </a:solidFill>
              </a:rPr>
              <a:t> nebo </a:t>
            </a:r>
            <a:r>
              <a:rPr lang="cs-CZ" sz="2800" b="1" dirty="0" smtClean="0">
                <a:solidFill>
                  <a:srgbClr val="C00000"/>
                </a:solidFill>
              </a:rPr>
              <a:t>primátor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u="sng" dirty="0" smtClean="0">
                <a:solidFill>
                  <a:srgbClr val="C00000"/>
                </a:solidFill>
              </a:rPr>
              <a:t>Městský úřad má několik odborů, např.: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Odbor sociálních věcí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Odbor životního prostředí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Živnostenský úřad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Odbor </a:t>
            </a:r>
            <a:r>
              <a:rPr lang="cs-CZ" sz="2800" dirty="0">
                <a:solidFill>
                  <a:srgbClr val="C00000"/>
                </a:solidFill>
              </a:rPr>
              <a:t>dopravy a silničního hospodářství</a:t>
            </a:r>
          </a:p>
          <a:p>
            <a:r>
              <a:rPr lang="cs-CZ" sz="2800" dirty="0">
                <a:solidFill>
                  <a:srgbClr val="C00000"/>
                </a:solidFill>
              </a:rPr>
              <a:t>O</a:t>
            </a:r>
            <a:r>
              <a:rPr lang="cs-CZ" sz="2800" dirty="0" smtClean="0">
                <a:solidFill>
                  <a:srgbClr val="C00000"/>
                </a:solidFill>
              </a:rPr>
              <a:t>dbor </a:t>
            </a:r>
            <a:r>
              <a:rPr lang="cs-CZ" sz="2800" dirty="0">
                <a:solidFill>
                  <a:srgbClr val="C00000"/>
                </a:solidFill>
              </a:rPr>
              <a:t>školství, kultury, mládeže a </a:t>
            </a:r>
            <a:r>
              <a:rPr lang="cs-CZ" sz="2800" dirty="0" smtClean="0">
                <a:solidFill>
                  <a:srgbClr val="C00000"/>
                </a:solidFill>
              </a:rPr>
              <a:t>tělovýchovy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6" t="19973" r="15673"/>
          <a:stretch/>
        </p:blipFill>
        <p:spPr>
          <a:xfrm>
            <a:off x="6617242" y="2132856"/>
            <a:ext cx="2369127" cy="320513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629671" y="4968657"/>
            <a:ext cx="2380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Novojičínská radnice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502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2493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dirty="0"/>
              <a:t>STEFAN BAUER. </a:t>
            </a:r>
            <a:r>
              <a:rPr lang="cs-CZ" sz="1200" i="1" dirty="0"/>
              <a:t>Http://commons.wikimedia.org/wiki/File:Hradschin_Prag.jpg</a:t>
            </a:r>
            <a:r>
              <a:rPr lang="cs-CZ" sz="1200" dirty="0"/>
              <a:t>: </a:t>
            </a:r>
            <a:r>
              <a:rPr lang="cs-CZ" sz="1200" i="1" dirty="0"/>
              <a:t>2004</a:t>
            </a:r>
            <a:r>
              <a:rPr lang="cs-CZ" sz="1200" dirty="0"/>
              <a:t> [online]. Tento soubor je licencován podle licence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stejné obecné 2.5. [cit. 2012-02-16].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STEFAN BAUER. </a:t>
            </a:r>
            <a:r>
              <a:rPr lang="cs-CZ" sz="1200" i="1" dirty="0"/>
              <a:t>Http://commons.wikimedia.org/wiki/File:Flag_of_the_president_of_the_Czech_Republic.svg</a:t>
            </a:r>
            <a:r>
              <a:rPr lang="cs-CZ" sz="1200" dirty="0"/>
              <a:t> [online]. Public </a:t>
            </a:r>
            <a:r>
              <a:rPr lang="cs-CZ" sz="1200" dirty="0" err="1"/>
              <a:t>domain</a:t>
            </a:r>
            <a:r>
              <a:rPr lang="cs-CZ" sz="1200" dirty="0"/>
              <a:t>. [cit. 2012-02-16].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LUDEK. </a:t>
            </a:r>
            <a:r>
              <a:rPr lang="cs-CZ" sz="1200" i="1" dirty="0"/>
              <a:t>Http://commons.wikimedia.org/wiki/File:Volby2006_volebni_mistnost.jpg?uselang=cs</a:t>
            </a:r>
            <a:r>
              <a:rPr lang="cs-CZ" sz="1200" dirty="0"/>
              <a:t>: </a:t>
            </a:r>
            <a:r>
              <a:rPr lang="cs-CZ" sz="1200" i="1" dirty="0"/>
              <a:t>2006</a:t>
            </a:r>
            <a:r>
              <a:rPr lang="cs-CZ" sz="1200" dirty="0"/>
              <a:t> [online]. Tento soubor podléhá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2.5 </a:t>
            </a:r>
            <a:r>
              <a:rPr lang="cs-CZ" sz="1200" dirty="0" err="1"/>
              <a:t>Generic</a:t>
            </a:r>
            <a:r>
              <a:rPr lang="cs-CZ" sz="1200" dirty="0"/>
              <a:t>. [cit. 2012-02-16].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XPSPOLEČNOST,PACKA. </a:t>
            </a:r>
            <a:r>
              <a:rPr lang="cs-CZ" sz="1200" i="1" dirty="0"/>
              <a:t>Http://commons.wikimedia.org/wiki/File:Prague_Straka_Academy.jpg</a:t>
            </a:r>
            <a:r>
              <a:rPr lang="cs-CZ" sz="1200" dirty="0"/>
              <a:t>: </a:t>
            </a:r>
            <a:r>
              <a:rPr lang="cs-CZ" sz="1200" i="1" dirty="0"/>
              <a:t>2007</a:t>
            </a:r>
            <a:r>
              <a:rPr lang="cs-CZ" sz="1200" dirty="0"/>
              <a:t> [online]. Tento soubor je licencován podle licence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stejné obecné 2.5. [cit. 2012-02-16].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HYNEK MORAVEC. </a:t>
            </a:r>
            <a:r>
              <a:rPr lang="cs-CZ" sz="1200" i="1" dirty="0"/>
              <a:t>Http://commons.wikimedia.org/wiki/File:Senat_Wallenstein_palace_Prague_4677.JPG</a:t>
            </a:r>
            <a:r>
              <a:rPr lang="cs-CZ" sz="1200" dirty="0"/>
              <a:t>: </a:t>
            </a:r>
            <a:r>
              <a:rPr lang="cs-CZ" sz="1200" i="1" dirty="0"/>
              <a:t>2007</a:t>
            </a:r>
            <a:r>
              <a:rPr lang="cs-CZ" sz="1200" dirty="0"/>
              <a:t> [online]. Tento soubor je licencován pod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. [cit. 2012-02-16].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DR. KILLER. </a:t>
            </a:r>
            <a:r>
              <a:rPr lang="cs-CZ" sz="1200" i="1" dirty="0"/>
              <a:t>Http://commons.wikimedia.org/wiki/File:Novoji%C4%8D%C3%ADnsk%C3%A1_radnice.JPG?uselang=cs</a:t>
            </a:r>
            <a:r>
              <a:rPr lang="cs-CZ" sz="1200" dirty="0"/>
              <a:t>: </a:t>
            </a:r>
            <a:r>
              <a:rPr lang="cs-CZ" sz="1200" i="1" dirty="0"/>
              <a:t>2008</a:t>
            </a:r>
            <a:r>
              <a:rPr lang="cs-CZ" sz="1200" dirty="0"/>
              <a:t> [online]. Tento soubor podléhá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. [cit. 2012-02-16].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72514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35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155</TotalTime>
  <Words>467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14</cp:revision>
  <dcterms:created xsi:type="dcterms:W3CDTF">2012-02-16T17:46:03Z</dcterms:created>
  <dcterms:modified xsi:type="dcterms:W3CDTF">2013-11-01T14:19:09Z</dcterms:modified>
</cp:coreProperties>
</file>